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sldIdLst>
    <p:sldId id="267" r:id="rId2"/>
    <p:sldId id="269" r:id="rId3"/>
    <p:sldId id="312" r:id="rId4"/>
    <p:sldId id="313" r:id="rId5"/>
    <p:sldId id="314" r:id="rId6"/>
    <p:sldId id="315" r:id="rId7"/>
    <p:sldId id="357" r:id="rId8"/>
    <p:sldId id="358" r:id="rId9"/>
    <p:sldId id="318" r:id="rId10"/>
    <p:sldId id="319" r:id="rId11"/>
    <p:sldId id="320" r:id="rId12"/>
    <p:sldId id="343" r:id="rId13"/>
    <p:sldId id="272" r:id="rId14"/>
    <p:sldId id="273" r:id="rId15"/>
    <p:sldId id="274" r:id="rId16"/>
    <p:sldId id="275" r:id="rId17"/>
    <p:sldId id="276" r:id="rId18"/>
    <p:sldId id="277" r:id="rId19"/>
    <p:sldId id="356" r:id="rId20"/>
    <p:sldId id="344" r:id="rId21"/>
    <p:sldId id="345" r:id="rId22"/>
    <p:sldId id="346" r:id="rId23"/>
    <p:sldId id="278" r:id="rId24"/>
    <p:sldId id="347" r:id="rId25"/>
    <p:sldId id="279" r:id="rId26"/>
    <p:sldId id="283" r:id="rId27"/>
    <p:sldId id="287" r:id="rId28"/>
    <p:sldId id="304" r:id="rId29"/>
    <p:sldId id="284" r:id="rId30"/>
    <p:sldId id="308" r:id="rId31"/>
    <p:sldId id="309" r:id="rId32"/>
    <p:sldId id="311" r:id="rId33"/>
    <p:sldId id="310" r:id="rId34"/>
    <p:sldId id="303" r:id="rId35"/>
    <p:sldId id="286" r:id="rId36"/>
    <p:sldId id="285" r:id="rId37"/>
    <p:sldId id="289" r:id="rId38"/>
    <p:sldId id="290" r:id="rId39"/>
    <p:sldId id="305" r:id="rId40"/>
    <p:sldId id="307" r:id="rId41"/>
    <p:sldId id="291" r:id="rId42"/>
    <p:sldId id="302" r:id="rId43"/>
    <p:sldId id="321" r:id="rId44"/>
    <p:sldId id="329" r:id="rId45"/>
    <p:sldId id="354" r:id="rId46"/>
    <p:sldId id="348" r:id="rId47"/>
    <p:sldId id="349" r:id="rId48"/>
    <p:sldId id="350" r:id="rId49"/>
    <p:sldId id="351" r:id="rId50"/>
    <p:sldId id="352" r:id="rId51"/>
    <p:sldId id="355" r:id="rId52"/>
    <p:sldId id="281" r:id="rId53"/>
    <p:sldId id="292" r:id="rId54"/>
    <p:sldId id="293" r:id="rId55"/>
    <p:sldId id="294" r:id="rId56"/>
    <p:sldId id="295" r:id="rId57"/>
    <p:sldId id="300" r:id="rId58"/>
    <p:sldId id="297" r:id="rId59"/>
    <p:sldId id="361" r:id="rId60"/>
    <p:sldId id="436" r:id="rId61"/>
    <p:sldId id="256" r:id="rId62"/>
    <p:sldId id="437" r:id="rId63"/>
    <p:sldId id="438" r:id="rId64"/>
    <p:sldId id="257" r:id="rId65"/>
    <p:sldId id="439" r:id="rId66"/>
    <p:sldId id="353" r:id="rId67"/>
    <p:sldId id="365" r:id="rId68"/>
    <p:sldId id="366" r:id="rId69"/>
    <p:sldId id="372" r:id="rId70"/>
    <p:sldId id="368" r:id="rId71"/>
    <p:sldId id="369" r:id="rId72"/>
    <p:sldId id="370" r:id="rId73"/>
    <p:sldId id="371" r:id="rId74"/>
    <p:sldId id="440" r:id="rId75"/>
    <p:sldId id="339" r:id="rId76"/>
    <p:sldId id="373" r:id="rId77"/>
    <p:sldId id="375" r:id="rId78"/>
    <p:sldId id="376" r:id="rId79"/>
    <p:sldId id="377" r:id="rId80"/>
    <p:sldId id="441" r:id="rId81"/>
    <p:sldId id="442" r:id="rId82"/>
    <p:sldId id="395" r:id="rId83"/>
    <p:sldId id="381" r:id="rId84"/>
    <p:sldId id="386" r:id="rId85"/>
    <p:sldId id="445" r:id="rId86"/>
    <p:sldId id="446" r:id="rId87"/>
    <p:sldId id="270" r:id="rId88"/>
    <p:sldId id="447" r:id="rId89"/>
    <p:sldId id="389" r:id="rId90"/>
    <p:sldId id="393" r:id="rId91"/>
    <p:sldId id="374" r:id="rId92"/>
    <p:sldId id="382" r:id="rId93"/>
    <p:sldId id="383" r:id="rId94"/>
    <p:sldId id="380" r:id="rId95"/>
    <p:sldId id="448" r:id="rId96"/>
    <p:sldId id="385" r:id="rId97"/>
    <p:sldId id="449" r:id="rId98"/>
    <p:sldId id="467" r:id="rId99"/>
    <p:sldId id="359" r:id="rId100"/>
    <p:sldId id="360" r:id="rId101"/>
    <p:sldId id="384" r:id="rId102"/>
    <p:sldId id="451" r:id="rId103"/>
    <p:sldId id="378" r:id="rId104"/>
    <p:sldId id="362" r:id="rId105"/>
    <p:sldId id="452" r:id="rId106"/>
    <p:sldId id="453" r:id="rId107"/>
    <p:sldId id="443" r:id="rId108"/>
    <p:sldId id="444" r:id="rId109"/>
    <p:sldId id="363" r:id="rId110"/>
    <p:sldId id="268" r:id="rId111"/>
    <p:sldId id="392" r:id="rId112"/>
    <p:sldId id="459" r:id="rId113"/>
    <p:sldId id="282" r:id="rId114"/>
    <p:sldId id="271" r:id="rId115"/>
    <p:sldId id="460" r:id="rId116"/>
    <p:sldId id="390" r:id="rId117"/>
    <p:sldId id="391" r:id="rId118"/>
    <p:sldId id="461" r:id="rId119"/>
    <p:sldId id="462" r:id="rId120"/>
    <p:sldId id="463" r:id="rId121"/>
    <p:sldId id="464" r:id="rId122"/>
    <p:sldId id="465" r:id="rId123"/>
    <p:sldId id="466" r:id="rId1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9"/>
    <p:restoredTop sz="94753"/>
  </p:normalViewPr>
  <p:slideViewPr>
    <p:cSldViewPr snapToGrid="0" snapToObjects="1">
      <p:cViewPr varScale="1">
        <p:scale>
          <a:sx n="153" d="100"/>
          <a:sy n="153" d="100"/>
        </p:scale>
        <p:origin x="7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file:////Users/grvosku/Documents/memsys-2016/memsys-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grvosku/Documents/memsys-2016/memsys-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grvosku/Documents/memsys-2016/memsys-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grvosku/Documents/memsys-2016/memsys-resul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9045226130653"/>
          <c:y val="4.7904191616766498E-2"/>
          <c:w val="0.66349788051644698"/>
          <c:h val="0.83419161676646703"/>
        </c:manualLayout>
      </c:layout>
      <c:barChart>
        <c:barDir val="col"/>
        <c:grouping val="clustered"/>
        <c:varyColors val="0"/>
        <c:ser>
          <c:idx val="1"/>
          <c:order val="0"/>
          <c:tx>
            <c:v>Density</c:v>
          </c:tx>
          <c:spPr>
            <a:solidFill>
              <a:schemeClr val="accent5"/>
            </a:solidFill>
            <a:ln>
              <a:solidFill>
                <a:schemeClr val="accent5"/>
              </a:solidFill>
            </a:ln>
            <a:effectLst>
              <a:outerShdw blurRad="40000" dist="23000" dir="5400000" rotWithShape="0">
                <a:srgbClr val="000000">
                  <a:alpha val="35000"/>
                </a:srgbClr>
              </a:outerShdw>
            </a:effectLst>
          </c:spPr>
          <c:invertIfNegative val="0"/>
          <c:val>
            <c:numRef>
              <c:f>PENNANT!$X$2:$X$141</c:f>
              <c:numCache>
                <c:formatCode>General</c:formatCode>
                <c:ptCount val="140"/>
                <c:pt idx="0">
                  <c:v>3.625</c:v>
                </c:pt>
                <c:pt idx="1">
                  <c:v>2.7760416666666701</c:v>
                </c:pt>
                <c:pt idx="2">
                  <c:v>2.7279411764705901</c:v>
                </c:pt>
                <c:pt idx="3">
                  <c:v>2.3982316927707501</c:v>
                </c:pt>
                <c:pt idx="4">
                  <c:v>2.3750948940155499</c:v>
                </c:pt>
                <c:pt idx="5">
                  <c:v>2.3425324675324699</c:v>
                </c:pt>
                <c:pt idx="6">
                  <c:v>2.3125020646460301</c:v>
                </c:pt>
                <c:pt idx="7">
                  <c:v>2.3125</c:v>
                </c:pt>
                <c:pt idx="8">
                  <c:v>2.3124311734423202</c:v>
                </c:pt>
                <c:pt idx="9">
                  <c:v>2.2941176470588198</c:v>
                </c:pt>
                <c:pt idx="10">
                  <c:v>2.2817403534312302</c:v>
                </c:pt>
                <c:pt idx="11">
                  <c:v>2.2655557665412802</c:v>
                </c:pt>
                <c:pt idx="12">
                  <c:v>2.2655551787953301</c:v>
                </c:pt>
                <c:pt idx="13">
                  <c:v>2.25</c:v>
                </c:pt>
                <c:pt idx="14">
                  <c:v>2.2343765748577402</c:v>
                </c:pt>
                <c:pt idx="15">
                  <c:v>2.22422929019397</c:v>
                </c:pt>
                <c:pt idx="16">
                  <c:v>2.2187852352739399</c:v>
                </c:pt>
                <c:pt idx="17">
                  <c:v>2.2187562692901199</c:v>
                </c:pt>
                <c:pt idx="18">
                  <c:v>2.21875156732253</c:v>
                </c:pt>
                <c:pt idx="19">
                  <c:v>2.2083333333333299</c:v>
                </c:pt>
                <c:pt idx="20">
                  <c:v>2.2033191972897401</c:v>
                </c:pt>
                <c:pt idx="21">
                  <c:v>2.20312852804329</c:v>
                </c:pt>
                <c:pt idx="22">
                  <c:v>2.1875</c:v>
                </c:pt>
                <c:pt idx="23">
                  <c:v>2.1875</c:v>
                </c:pt>
                <c:pt idx="24">
                  <c:v>2.1718762056327199</c:v>
                </c:pt>
                <c:pt idx="25">
                  <c:v>2.1718756630979899</c:v>
                </c:pt>
                <c:pt idx="26">
                  <c:v>2.1704545454545499</c:v>
                </c:pt>
                <c:pt idx="27">
                  <c:v>2.1406271550684801</c:v>
                </c:pt>
                <c:pt idx="28">
                  <c:v>2.1406271550684801</c:v>
                </c:pt>
                <c:pt idx="29">
                  <c:v>2.1406271550684801</c:v>
                </c:pt>
                <c:pt idx="30">
                  <c:v>2.1251630015432101</c:v>
                </c:pt>
                <c:pt idx="31">
                  <c:v>2.12515230532046</c:v>
                </c:pt>
                <c:pt idx="32">
                  <c:v>2.1250019290123499</c:v>
                </c:pt>
                <c:pt idx="33">
                  <c:v>2.1250019290123499</c:v>
                </c:pt>
                <c:pt idx="34">
                  <c:v>2.1250019290123499</c:v>
                </c:pt>
                <c:pt idx="35">
                  <c:v>2.1250019290123499</c:v>
                </c:pt>
                <c:pt idx="36">
                  <c:v>2.1250019290123499</c:v>
                </c:pt>
                <c:pt idx="37">
                  <c:v>2.1250019290123499</c:v>
                </c:pt>
                <c:pt idx="38">
                  <c:v>2.1250019117290599</c:v>
                </c:pt>
                <c:pt idx="39">
                  <c:v>2.1250009483380401</c:v>
                </c:pt>
                <c:pt idx="40">
                  <c:v>2.1250003913776001</c:v>
                </c:pt>
                <c:pt idx="41">
                  <c:v>2.1250002411265401</c:v>
                </c:pt>
                <c:pt idx="42">
                  <c:v>2.1250002411265401</c:v>
                </c:pt>
                <c:pt idx="43">
                  <c:v>2.1110837865987699</c:v>
                </c:pt>
                <c:pt idx="44">
                  <c:v>2.1095213319458899</c:v>
                </c:pt>
                <c:pt idx="45">
                  <c:v>2.1093766878858</c:v>
                </c:pt>
                <c:pt idx="46">
                  <c:v>2.10937572337963</c:v>
                </c:pt>
                <c:pt idx="47">
                  <c:v>2.1034482758620698</c:v>
                </c:pt>
                <c:pt idx="48">
                  <c:v>2.09375</c:v>
                </c:pt>
                <c:pt idx="49">
                  <c:v>2.0625004822530899</c:v>
                </c:pt>
                <c:pt idx="50">
                  <c:v>2.0520833333333228</c:v>
                </c:pt>
                <c:pt idx="51">
                  <c:v>2.04696425935632</c:v>
                </c:pt>
                <c:pt idx="52">
                  <c:v>2.0468751808449102</c:v>
                </c:pt>
                <c:pt idx="53">
                  <c:v>2.0468751808449102</c:v>
                </c:pt>
                <c:pt idx="54">
                  <c:v>2.0332306653050898</c:v>
                </c:pt>
                <c:pt idx="55">
                  <c:v>2.032872844671779</c:v>
                </c:pt>
                <c:pt idx="56">
                  <c:v>2.0312504822530828</c:v>
                </c:pt>
                <c:pt idx="57">
                  <c:v>2.0312504822530828</c:v>
                </c:pt>
                <c:pt idx="58">
                  <c:v>2.0312504822530828</c:v>
                </c:pt>
                <c:pt idx="59">
                  <c:v>2.0312502411265401</c:v>
                </c:pt>
                <c:pt idx="60">
                  <c:v>2.0312502370845098</c:v>
                </c:pt>
                <c:pt idx="61">
                  <c:v>2.0312501205632629</c:v>
                </c:pt>
                <c:pt idx="62">
                  <c:v>2.0312501205632629</c:v>
                </c:pt>
                <c:pt idx="63">
                  <c:v>2.0312500602816401</c:v>
                </c:pt>
                <c:pt idx="64">
                  <c:v>2.0312500602816401</c:v>
                </c:pt>
                <c:pt idx="65">
                  <c:v>2.03125</c:v>
                </c:pt>
                <c:pt idx="66">
                  <c:v>2.021688432835818</c:v>
                </c:pt>
                <c:pt idx="67">
                  <c:v>1.796875</c:v>
                </c:pt>
                <c:pt idx="68">
                  <c:v>1.4754901960784299</c:v>
                </c:pt>
                <c:pt idx="69">
                  <c:v>1.3133333333333299</c:v>
                </c:pt>
                <c:pt idx="70">
                  <c:v>1.3125</c:v>
                </c:pt>
                <c:pt idx="71">
                  <c:v>1.23441267128513</c:v>
                </c:pt>
                <c:pt idx="72">
                  <c:v>1.2030625324259201</c:v>
                </c:pt>
                <c:pt idx="73">
                  <c:v>1.1436320772710999</c:v>
                </c:pt>
                <c:pt idx="74">
                  <c:v>1.1436301699079101</c:v>
                </c:pt>
                <c:pt idx="75">
                  <c:v>1.1358786459247301</c:v>
                </c:pt>
                <c:pt idx="76">
                  <c:v>1.12448787298487</c:v>
                </c:pt>
                <c:pt idx="77">
                  <c:v>1.0625</c:v>
                </c:pt>
                <c:pt idx="78">
                  <c:v>1.0623683889278801</c:v>
                </c:pt>
                <c:pt idx="79">
                  <c:v>1.06028550065615</c:v>
                </c:pt>
                <c:pt idx="80">
                  <c:v>1.06014435254982</c:v>
                </c:pt>
                <c:pt idx="81">
                  <c:v>1.0578630939664899</c:v>
                </c:pt>
                <c:pt idx="82">
                  <c:v>1.0550630207220699</c:v>
                </c:pt>
                <c:pt idx="83">
                  <c:v>1.0550630207220699</c:v>
                </c:pt>
                <c:pt idx="84">
                  <c:v>0.893536121673004</c:v>
                </c:pt>
                <c:pt idx="85">
                  <c:v>0.5625</c:v>
                </c:pt>
                <c:pt idx="86">
                  <c:v>0.25</c:v>
                </c:pt>
                <c:pt idx="87">
                  <c:v>0.125</c:v>
                </c:pt>
                <c:pt idx="88">
                  <c:v>0.125</c:v>
                </c:pt>
                <c:pt idx="89">
                  <c:v>0.125</c:v>
                </c:pt>
                <c:pt idx="90">
                  <c:v>0.12497261706693701</c:v>
                </c:pt>
                <c:pt idx="91">
                  <c:v>6.25E-2</c:v>
                </c:pt>
                <c:pt idx="92">
                  <c:v>6.25E-2</c:v>
                </c:pt>
                <c:pt idx="93">
                  <c:v>4.6875060281635801E-2</c:v>
                </c:pt>
                <c:pt idx="94">
                  <c:v>4.6875004390453903E-2</c:v>
                </c:pt>
                <c:pt idx="95">
                  <c:v>4.6875004390453903E-2</c:v>
                </c:pt>
                <c:pt idx="96">
                  <c:v>4.2553191489361701E-2</c:v>
                </c:pt>
                <c:pt idx="97">
                  <c:v>4.1666666666666699E-2</c:v>
                </c:pt>
                <c:pt idx="98">
                  <c:v>4.1666666666666699E-2</c:v>
                </c:pt>
                <c:pt idx="99">
                  <c:v>3.1250116660631398E-2</c:v>
                </c:pt>
                <c:pt idx="100">
                  <c:v>3.1250030140817897E-2</c:v>
                </c:pt>
                <c:pt idx="101">
                  <c:v>3.1250007535204502E-2</c:v>
                </c:pt>
                <c:pt idx="102">
                  <c:v>3.125E-2</c:v>
                </c:pt>
                <c:pt idx="103">
                  <c:v>1.9607843137254902E-2</c:v>
                </c:pt>
                <c:pt idx="104">
                  <c:v>1.5976439710684499E-2</c:v>
                </c:pt>
                <c:pt idx="105">
                  <c:v>1.46683673469388E-2</c:v>
                </c:pt>
                <c:pt idx="106">
                  <c:v>1.1494252873563199E-2</c:v>
                </c:pt>
                <c:pt idx="107">
                  <c:v>1.09916951636541E-2</c:v>
                </c:pt>
                <c:pt idx="108">
                  <c:v>1.07276119402985E-2</c:v>
                </c:pt>
                <c:pt idx="109">
                  <c:v>1.04944029850746E-2</c:v>
                </c:pt>
                <c:pt idx="110">
                  <c:v>1.04944029850746E-2</c:v>
                </c:pt>
                <c:pt idx="111">
                  <c:v>8.8028169014084494E-3</c:v>
                </c:pt>
                <c:pt idx="112">
                  <c:v>2.0988805970149301E-3</c:v>
                </c:pt>
                <c:pt idx="113">
                  <c:v>5.5299252838746798E-4</c:v>
                </c:pt>
                <c:pt idx="114">
                  <c:v>4.8828125E-4</c:v>
                </c:pt>
                <c:pt idx="115">
                  <c:v>3.6497978715681198E-4</c:v>
                </c:pt>
                <c:pt idx="116">
                  <c:v>3.6432860019843102E-4</c:v>
                </c:pt>
                <c:pt idx="117">
                  <c:v>3.6418155798202299E-4</c:v>
                </c:pt>
                <c:pt idx="118">
                  <c:v>3.6416055195110698E-4</c:v>
                </c:pt>
                <c:pt idx="119">
                  <c:v>3.64139545920192E-4</c:v>
                </c:pt>
                <c:pt idx="120">
                  <c:v>3.6409753385836102E-4</c:v>
                </c:pt>
                <c:pt idx="121">
                  <c:v>3.6407652782744502E-4</c:v>
                </c:pt>
                <c:pt idx="122" formatCode="0.00E+00">
                  <c:v>9.1731035421267704E-8</c:v>
                </c:pt>
                <c:pt idx="123" formatCode="0.00E+00">
                  <c:v>8.9645992352618696E-8</c:v>
                </c:pt>
                <c:pt idx="124" formatCode="0.00E+00">
                  <c:v>8.9645992352618696E-8</c:v>
                </c:pt>
                <c:pt idx="125" formatCode="0.00E+00">
                  <c:v>8.9645992352618696E-8</c:v>
                </c:pt>
                <c:pt idx="126" formatCode="0.00E+00">
                  <c:v>8.9635132753302701E-8</c:v>
                </c:pt>
                <c:pt idx="127" formatCode="0.00E+00">
                  <c:v>8.9635132753302701E-8</c:v>
                </c:pt>
                <c:pt idx="128" formatCode="0.00E+00">
                  <c:v>8.9635132753302701E-8</c:v>
                </c:pt>
                <c:pt idx="129" formatCode="0.00E+00">
                  <c:v>8.9613413554670406E-8</c:v>
                </c:pt>
                <c:pt idx="130" formatCode="0.00E+00">
                  <c:v>8.9132876284942501E-8</c:v>
                </c:pt>
                <c:pt idx="131" formatCode="0.00E+00">
                  <c:v>8.8851348809530204E-8</c:v>
                </c:pt>
                <c:pt idx="132" formatCode="0.00E+00">
                  <c:v>8.6775162605097097E-8</c:v>
                </c:pt>
                <c:pt idx="133" formatCode="0.00E+00">
                  <c:v>8.6775162605097097E-8</c:v>
                </c:pt>
                <c:pt idx="134" formatCode="0.00E+00">
                  <c:v>8.6764293035334693E-8</c:v>
                </c:pt>
                <c:pt idx="135" formatCode="0.00E+00">
                  <c:v>8.6764292906565304E-8</c:v>
                </c:pt>
                <c:pt idx="136" formatCode="0.00E+00">
                  <c:v>8.6753423336690205E-8</c:v>
                </c:pt>
                <c:pt idx="137" formatCode="0.00E+00">
                  <c:v>8.6590371291328994E-8</c:v>
                </c:pt>
                <c:pt idx="138" formatCode="0.00E+00">
                  <c:v>8.6416450831403498E-8</c:v>
                </c:pt>
                <c:pt idx="139" formatCode="0.00E+00">
                  <c:v>8.6250681779611696E-8</c:v>
                </c:pt>
              </c:numCache>
            </c:numRef>
          </c:val>
          <c:extLst>
            <c:ext xmlns:c16="http://schemas.microsoft.com/office/drawing/2014/chart" uri="{C3380CC4-5D6E-409C-BE32-E72D297353CC}">
              <c16:uniqueId val="{00000000-F102-4340-9E70-82E62F93ACA8}"/>
            </c:ext>
          </c:extLst>
        </c:ser>
        <c:dLbls>
          <c:showLegendKey val="0"/>
          <c:showVal val="0"/>
          <c:showCatName val="0"/>
          <c:showSerName val="0"/>
          <c:showPercent val="0"/>
          <c:showBubbleSize val="0"/>
        </c:dLbls>
        <c:gapWidth val="150"/>
        <c:axId val="-1158293056"/>
        <c:axId val="-1158284640"/>
      </c:barChart>
      <c:lineChart>
        <c:grouping val="standard"/>
        <c:varyColors val="0"/>
        <c:ser>
          <c:idx val="0"/>
          <c:order val="1"/>
          <c:tx>
            <c:v>Accesses</c:v>
          </c:tx>
          <c:spPr>
            <a:ln w="47625" cap="rnd" cmpd="sng" algn="ctr">
              <a:solidFill>
                <a:schemeClr val="accent1">
                  <a:shade val="95000"/>
                  <a:satMod val="105000"/>
                </a:schemeClr>
              </a:solidFill>
              <a:prstDash val="solid"/>
              <a:round/>
            </a:ln>
            <a:effectLst/>
          </c:spPr>
          <c:marker>
            <c:symbol val="none"/>
          </c:marker>
          <c:val>
            <c:numRef>
              <c:f>PENNANT!$AB$2:$AB$141</c:f>
              <c:numCache>
                <c:formatCode>0%</c:formatCode>
                <c:ptCount val="140"/>
                <c:pt idx="0">
                  <c:v>1.65793123167572E-9</c:v>
                </c:pt>
                <c:pt idx="1">
                  <c:v>3.2129563869025999E-8</c:v>
                </c:pt>
                <c:pt idx="2">
                  <c:v>5.3339649625980903E-8</c:v>
                </c:pt>
                <c:pt idx="3">
                  <c:v>1.82166410087173E-2</c:v>
                </c:pt>
                <c:pt idx="4">
                  <c:v>3.6257485223065301E-2</c:v>
                </c:pt>
                <c:pt idx="5">
                  <c:v>3.6257567719436598E-2</c:v>
                </c:pt>
                <c:pt idx="6">
                  <c:v>5.3802657794249302E-2</c:v>
                </c:pt>
                <c:pt idx="7">
                  <c:v>5.3802662024832401E-2</c:v>
                </c:pt>
                <c:pt idx="8">
                  <c:v>6.2574938134359007E-2</c:v>
                </c:pt>
                <c:pt idx="9">
                  <c:v>6.2574991645518704E-2</c:v>
                </c:pt>
                <c:pt idx="10">
                  <c:v>7.9886690796115503E-2</c:v>
                </c:pt>
                <c:pt idx="11">
                  <c:v>8.8481143661947301E-2</c:v>
                </c:pt>
                <c:pt idx="12">
                  <c:v>9.7075594298147397E-2</c:v>
                </c:pt>
                <c:pt idx="13">
                  <c:v>9.7075597385329698E-2</c:v>
                </c:pt>
                <c:pt idx="14">
                  <c:v>0.114027944743744</c:v>
                </c:pt>
                <c:pt idx="15">
                  <c:v>0.13092283775306601</c:v>
                </c:pt>
                <c:pt idx="16">
                  <c:v>0.14777637858443701</c:v>
                </c:pt>
                <c:pt idx="17">
                  <c:v>0.15198483737825799</c:v>
                </c:pt>
                <c:pt idx="18">
                  <c:v>0.16881863687943399</c:v>
                </c:pt>
                <c:pt idx="19">
                  <c:v>0.16881863990944601</c:v>
                </c:pt>
                <c:pt idx="20">
                  <c:v>0.185535353105518</c:v>
                </c:pt>
                <c:pt idx="21">
                  <c:v>0.18971900684697099</c:v>
                </c:pt>
                <c:pt idx="22">
                  <c:v>0.18971902885743699</c:v>
                </c:pt>
                <c:pt idx="23">
                  <c:v>0.18971903285934</c:v>
                </c:pt>
                <c:pt idx="24">
                  <c:v>0.20619718621614599</c:v>
                </c:pt>
                <c:pt idx="25">
                  <c:v>0.23915348469727299</c:v>
                </c:pt>
                <c:pt idx="26">
                  <c:v>0.23915350653622899</c:v>
                </c:pt>
                <c:pt idx="27">
                  <c:v>0.24727403901627601</c:v>
                </c:pt>
                <c:pt idx="28">
                  <c:v>0.255394571496323</c:v>
                </c:pt>
                <c:pt idx="29">
                  <c:v>0.26351510397636901</c:v>
                </c:pt>
                <c:pt idx="30">
                  <c:v>0.32801005402337402</c:v>
                </c:pt>
                <c:pt idx="31">
                  <c:v>0.36025736674112502</c:v>
                </c:pt>
                <c:pt idx="32">
                  <c:v>0.36831862446358699</c:v>
                </c:pt>
                <c:pt idx="33">
                  <c:v>0.37637988218604801</c:v>
                </c:pt>
                <c:pt idx="34">
                  <c:v>0.38444113990850998</c:v>
                </c:pt>
                <c:pt idx="35">
                  <c:v>0.392502397630971</c:v>
                </c:pt>
                <c:pt idx="36">
                  <c:v>0.40056365535343302</c:v>
                </c:pt>
                <c:pt idx="37">
                  <c:v>0.40862491307589499</c:v>
                </c:pt>
                <c:pt idx="38">
                  <c:v>0.416695501864008</c:v>
                </c:pt>
                <c:pt idx="39">
                  <c:v>0.43283667212247001</c:v>
                </c:pt>
                <c:pt idx="40">
                  <c:v>0.44897783815034897</c:v>
                </c:pt>
                <c:pt idx="41">
                  <c:v>0.51346784870568396</c:v>
                </c:pt>
                <c:pt idx="42">
                  <c:v>0.57795785926101795</c:v>
                </c:pt>
                <c:pt idx="43">
                  <c:v>0.57796620237116603</c:v>
                </c:pt>
                <c:pt idx="44">
                  <c:v>0.57796712955491503</c:v>
                </c:pt>
                <c:pt idx="45">
                  <c:v>0.58596911246262096</c:v>
                </c:pt>
                <c:pt idx="46">
                  <c:v>0.60197307096026897</c:v>
                </c:pt>
                <c:pt idx="47">
                  <c:v>0.60197307444764103</c:v>
                </c:pt>
                <c:pt idx="48">
                  <c:v>0.60197307827803404</c:v>
                </c:pt>
                <c:pt idx="49">
                  <c:v>0.61762139154603302</c:v>
                </c:pt>
                <c:pt idx="50">
                  <c:v>0.61762141407102999</c:v>
                </c:pt>
                <c:pt idx="51">
                  <c:v>0.648700267166333</c:v>
                </c:pt>
                <c:pt idx="52">
                  <c:v>0.67975979352858995</c:v>
                </c:pt>
                <c:pt idx="53">
                  <c:v>0.71081931989084601</c:v>
                </c:pt>
                <c:pt idx="54">
                  <c:v>0.74168965720477298</c:v>
                </c:pt>
                <c:pt idx="55">
                  <c:v>0.757122109484339</c:v>
                </c:pt>
                <c:pt idx="56">
                  <c:v>0.76482771831826901</c:v>
                </c:pt>
                <c:pt idx="57">
                  <c:v>0.77253332715220002</c:v>
                </c:pt>
                <c:pt idx="58">
                  <c:v>0.78023893598613003</c:v>
                </c:pt>
                <c:pt idx="59">
                  <c:v>0.79565015182454901</c:v>
                </c:pt>
                <c:pt idx="60">
                  <c:v>0.81107920654566101</c:v>
                </c:pt>
                <c:pt idx="61">
                  <c:v>0.84190163639305804</c:v>
                </c:pt>
                <c:pt idx="62">
                  <c:v>0.87272406624045595</c:v>
                </c:pt>
                <c:pt idx="63">
                  <c:v>0.93436892410580896</c:v>
                </c:pt>
                <c:pt idx="64">
                  <c:v>0.99601378197116197</c:v>
                </c:pt>
                <c:pt idx="65">
                  <c:v>0.99601378940326701</c:v>
                </c:pt>
                <c:pt idx="66">
                  <c:v>0.99601428501036604</c:v>
                </c:pt>
                <c:pt idx="67">
                  <c:v>0.99601429158492105</c:v>
                </c:pt>
                <c:pt idx="68">
                  <c:v>0.99601436041765201</c:v>
                </c:pt>
                <c:pt idx="69">
                  <c:v>0.99601440546764497</c:v>
                </c:pt>
                <c:pt idx="70">
                  <c:v>0.99601440786878703</c:v>
                </c:pt>
                <c:pt idx="71">
                  <c:v>0.996023657524299</c:v>
                </c:pt>
                <c:pt idx="72">
                  <c:v>0.99603267226810499</c:v>
                </c:pt>
                <c:pt idx="73">
                  <c:v>0.996066950739531</c:v>
                </c:pt>
                <c:pt idx="74">
                  <c:v>0.99610122915378596</c:v>
                </c:pt>
                <c:pt idx="75">
                  <c:v>0.99613527522898904</c:v>
                </c:pt>
                <c:pt idx="76">
                  <c:v>0.99616897988469799</c:v>
                </c:pt>
                <c:pt idx="77">
                  <c:v>0.99616898280037103</c:v>
                </c:pt>
                <c:pt idx="78">
                  <c:v>0.99618490379964797</c:v>
                </c:pt>
                <c:pt idx="79">
                  <c:v>0.99620079358408298</c:v>
                </c:pt>
                <c:pt idx="80">
                  <c:v>0.99621668125322604</c:v>
                </c:pt>
                <c:pt idx="81">
                  <c:v>0.99623253473468298</c:v>
                </c:pt>
                <c:pt idx="82">
                  <c:v>0.99624044049400595</c:v>
                </c:pt>
                <c:pt idx="83">
                  <c:v>0.99624834625333003</c:v>
                </c:pt>
                <c:pt idx="84">
                  <c:v>0.99624837312324899</c:v>
                </c:pt>
                <c:pt idx="85">
                  <c:v>0.99624837518137099</c:v>
                </c:pt>
                <c:pt idx="86">
                  <c:v>0.99624837529571098</c:v>
                </c:pt>
                <c:pt idx="87">
                  <c:v>0.99624837535288102</c:v>
                </c:pt>
                <c:pt idx="88">
                  <c:v>0.99624837541005096</c:v>
                </c:pt>
                <c:pt idx="89">
                  <c:v>0.996248375467221</c:v>
                </c:pt>
                <c:pt idx="90">
                  <c:v>0.99814472475645699</c:v>
                </c:pt>
                <c:pt idx="91">
                  <c:v>0.99814472481362804</c:v>
                </c:pt>
                <c:pt idx="92">
                  <c:v>0.99814472487079797</c:v>
                </c:pt>
                <c:pt idx="93">
                  <c:v>0.99823363583518898</c:v>
                </c:pt>
                <c:pt idx="94">
                  <c:v>0.99876771848629897</c:v>
                </c:pt>
                <c:pt idx="95">
                  <c:v>0.99930180113740896</c:v>
                </c:pt>
                <c:pt idx="96">
                  <c:v>0.99930180125174894</c:v>
                </c:pt>
                <c:pt idx="97">
                  <c:v>0.99930180130891899</c:v>
                </c:pt>
                <c:pt idx="98">
                  <c:v>0.99930180142325897</c:v>
                </c:pt>
                <c:pt idx="99">
                  <c:v>0.99953917235432099</c:v>
                </c:pt>
                <c:pt idx="100">
                  <c:v>0.99959844631152595</c:v>
                </c:pt>
                <c:pt idx="101">
                  <c:v>0.99983554196883395</c:v>
                </c:pt>
                <c:pt idx="102">
                  <c:v>0.999835542026004</c:v>
                </c:pt>
                <c:pt idx="103">
                  <c:v>0.99983554208317404</c:v>
                </c:pt>
                <c:pt idx="104">
                  <c:v>0.99983578151131203</c:v>
                </c:pt>
                <c:pt idx="105">
                  <c:v>0.99983578414113405</c:v>
                </c:pt>
                <c:pt idx="106">
                  <c:v>0.99983578419830399</c:v>
                </c:pt>
                <c:pt idx="107">
                  <c:v>0.99983579448891202</c:v>
                </c:pt>
                <c:pt idx="108">
                  <c:v>0.99983579711873405</c:v>
                </c:pt>
                <c:pt idx="109">
                  <c:v>0.99983579969138603</c:v>
                </c:pt>
                <c:pt idx="110">
                  <c:v>0.99983580226403801</c:v>
                </c:pt>
                <c:pt idx="111">
                  <c:v>0.99983580254988802</c:v>
                </c:pt>
                <c:pt idx="112">
                  <c:v>0.99983580306441799</c:v>
                </c:pt>
                <c:pt idx="113">
                  <c:v>0.99983582341695298</c:v>
                </c:pt>
                <c:pt idx="114">
                  <c:v>0.99983582364563295</c:v>
                </c:pt>
                <c:pt idx="115">
                  <c:v>0.99983681697512095</c:v>
                </c:pt>
                <c:pt idx="116">
                  <c:v>0.99983780853233795</c:v>
                </c:pt>
                <c:pt idx="117">
                  <c:v>0.99983879968936396</c:v>
                </c:pt>
                <c:pt idx="118">
                  <c:v>0.99983979078922103</c:v>
                </c:pt>
                <c:pt idx="119">
                  <c:v>0.99984078183190706</c:v>
                </c:pt>
                <c:pt idx="120">
                  <c:v>0.99984177276025299</c:v>
                </c:pt>
                <c:pt idx="121">
                  <c:v>0.99984276363142899</c:v>
                </c:pt>
                <c:pt idx="122">
                  <c:v>0.99984372946212696</c:v>
                </c:pt>
                <c:pt idx="123">
                  <c:v>0.99984467333952798</c:v>
                </c:pt>
                <c:pt idx="124">
                  <c:v>0.99984561721692899</c:v>
                </c:pt>
                <c:pt idx="125">
                  <c:v>0.99984656109433001</c:v>
                </c:pt>
                <c:pt idx="126">
                  <c:v>0.99984703297586097</c:v>
                </c:pt>
                <c:pt idx="127">
                  <c:v>0.99984797673892201</c:v>
                </c:pt>
                <c:pt idx="128">
                  <c:v>0.99984892050198304</c:v>
                </c:pt>
                <c:pt idx="129">
                  <c:v>0.99984915638557803</c:v>
                </c:pt>
                <c:pt idx="130">
                  <c:v>0.99985291028490697</c:v>
                </c:pt>
                <c:pt idx="131">
                  <c:v>0.99986692940838195</c:v>
                </c:pt>
                <c:pt idx="132">
                  <c:v>0.99988062094751295</c:v>
                </c:pt>
                <c:pt idx="133">
                  <c:v>0.99988404383229601</c:v>
                </c:pt>
                <c:pt idx="134">
                  <c:v>0.99989773365632595</c:v>
                </c:pt>
                <c:pt idx="135">
                  <c:v>0.999911423480357</c:v>
                </c:pt>
                <c:pt idx="136">
                  <c:v>0.99991826753482105</c:v>
                </c:pt>
                <c:pt idx="137">
                  <c:v>0.99993192991723101</c:v>
                </c:pt>
                <c:pt idx="138">
                  <c:v>0.99994556485802</c:v>
                </c:pt>
                <c:pt idx="139">
                  <c:v>1</c:v>
                </c:pt>
              </c:numCache>
            </c:numRef>
          </c:val>
          <c:smooth val="0"/>
          <c:extLst>
            <c:ext xmlns:c16="http://schemas.microsoft.com/office/drawing/2014/chart" uri="{C3380CC4-5D6E-409C-BE32-E72D297353CC}">
              <c16:uniqueId val="{00000001-F102-4340-9E70-82E62F93ACA8}"/>
            </c:ext>
          </c:extLst>
        </c:ser>
        <c:dLbls>
          <c:showLegendKey val="0"/>
          <c:showVal val="0"/>
          <c:showCatName val="0"/>
          <c:showSerName val="0"/>
          <c:showPercent val="0"/>
          <c:showBubbleSize val="0"/>
        </c:dLbls>
        <c:marker val="1"/>
        <c:smooth val="0"/>
        <c:axId val="-1158266816"/>
        <c:axId val="-1158275536"/>
      </c:lineChart>
      <c:catAx>
        <c:axId val="-1158293056"/>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a:t>Malloc call sites, from most to least dense</a:t>
                </a:r>
              </a:p>
            </c:rich>
          </c:tx>
          <c:layout>
            <c:manualLayout>
              <c:xMode val="edge"/>
              <c:yMode val="edge"/>
              <c:x val="0.14086243814916199"/>
              <c:y val="0.8966358488896749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majorTickMark val="none"/>
        <c:minorTickMark val="none"/>
        <c:tickLblPos val="none"/>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158284640"/>
        <c:crosses val="autoZero"/>
        <c:auto val="1"/>
        <c:lblAlgn val="ctr"/>
        <c:lblOffset val="100"/>
        <c:noMultiLvlLbl val="0"/>
      </c:catAx>
      <c:valAx>
        <c:axId val="-1158284640"/>
        <c:scaling>
          <c:orientation val="minMax"/>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a:t>Density (accesses/byte)</a:t>
                </a:r>
              </a:p>
            </c:rich>
          </c:tx>
          <c:layout>
            <c:manualLayout>
              <c:xMode val="edge"/>
              <c:yMode val="edge"/>
              <c:x val="2.5125628140703501E-3"/>
              <c:y val="0.133954453298128"/>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158293056"/>
        <c:crosses val="autoZero"/>
        <c:crossBetween val="between"/>
      </c:valAx>
      <c:valAx>
        <c:axId val="-1158275536"/>
        <c:scaling>
          <c:orientation val="minMax"/>
          <c:max val="1"/>
        </c:scaling>
        <c:delete val="0"/>
        <c:axPos val="r"/>
        <c:title>
          <c:tx>
            <c:rich>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dirty="0"/>
                  <a:t>% of total accesses</a:t>
                </a:r>
              </a:p>
            </c:rich>
          </c:tx>
          <c:layout>
            <c:manualLayout>
              <c:xMode val="edge"/>
              <c:yMode val="edge"/>
              <c:x val="0.85831007011585503"/>
              <c:y val="0.166194373175263"/>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158266816"/>
        <c:crosses val="max"/>
        <c:crossBetween val="between"/>
      </c:valAx>
      <c:catAx>
        <c:axId val="-1158266816"/>
        <c:scaling>
          <c:orientation val="minMax"/>
        </c:scaling>
        <c:delete val="1"/>
        <c:axPos val="b"/>
        <c:majorTickMark val="out"/>
        <c:minorTickMark val="none"/>
        <c:tickLblPos val="nextTo"/>
        <c:crossAx val="-1158275536"/>
        <c:crosses val="autoZero"/>
        <c:auto val="1"/>
        <c:lblAlgn val="ctr"/>
        <c:lblOffset val="100"/>
        <c:noMultiLvlLbl val="0"/>
      </c:catAx>
      <c:spPr>
        <a:noFill/>
        <a:ln>
          <a:noFill/>
        </a:ln>
        <a:effectLst/>
      </c:spPr>
    </c:plotArea>
    <c:legend>
      <c:legendPos val="r"/>
      <c:layout>
        <c:manualLayout>
          <c:xMode val="edge"/>
          <c:yMode val="edge"/>
          <c:x val="0.500084520881243"/>
          <c:y val="0.156404052021587"/>
          <c:w val="0.21283213837325601"/>
          <c:h val="0.20458578905181801"/>
        </c:manualLayout>
      </c:layout>
      <c:overlay val="1"/>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12700" cap="flat" cmpd="sng" algn="ctr">
      <a:noFill/>
      <a:prstDash val="solid"/>
    </a:ln>
    <a:effectLst/>
  </c:spPr>
  <c:txPr>
    <a:bodyPr/>
    <a:lstStyle/>
    <a:p>
      <a:pPr>
        <a:defRPr sz="11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873362877379"/>
          <c:y val="7.8166385190709106E-2"/>
          <c:w val="0.62697285640802403"/>
          <c:h val="0.84160237388724002"/>
        </c:manualLayout>
      </c:layout>
      <c:lineChart>
        <c:grouping val="standard"/>
        <c:varyColors val="0"/>
        <c:ser>
          <c:idx val="0"/>
          <c:order val="0"/>
          <c:tx>
            <c:v>Size (TB)</c:v>
          </c:tx>
          <c:spPr>
            <a:ln w="47625" cap="rnd" cmpd="sng" algn="ctr">
              <a:solidFill>
                <a:schemeClr val="accent5"/>
              </a:solidFill>
              <a:prstDash val="solid"/>
              <a:round/>
            </a:ln>
            <a:effectLst/>
          </c:spPr>
          <c:marker>
            <c:symbol val="none"/>
          </c:marker>
          <c:val>
            <c:numRef>
              <c:f>PENNANT!$Z$2:$Z$141</c:f>
              <c:numCache>
                <c:formatCode>General</c:formatCode>
                <c:ptCount val="140"/>
                <c:pt idx="0">
                  <c:v>7.4505805969238298E-9</c:v>
                </c:pt>
                <c:pt idx="1">
                  <c:v>1.8626451492309599E-7</c:v>
                </c:pt>
                <c:pt idx="2">
                  <c:v>3.1292438507080099E-7</c:v>
                </c:pt>
                <c:pt idx="3">
                  <c:v>0.12373957037925699</c:v>
                </c:pt>
                <c:pt idx="4">
                  <c:v>0.247478827834129</c:v>
                </c:pt>
                <c:pt idx="5">
                  <c:v>0.24747940152883499</c:v>
                </c:pt>
                <c:pt idx="6">
                  <c:v>0.37107559293508502</c:v>
                </c:pt>
                <c:pt idx="7">
                  <c:v>0.37107562273740802</c:v>
                </c:pt>
                <c:pt idx="8">
                  <c:v>0.43287371844053302</c:v>
                </c:pt>
                <c:pt idx="9">
                  <c:v>0.43287409842014302</c:v>
                </c:pt>
                <c:pt idx="10">
                  <c:v>0.55647028982639302</c:v>
                </c:pt>
                <c:pt idx="11">
                  <c:v>0.55653063952922799</c:v>
                </c:pt>
                <c:pt idx="12">
                  <c:v>0.55659098923206296</c:v>
                </c:pt>
                <c:pt idx="13">
                  <c:v>0.55659098925389106</c:v>
                </c:pt>
                <c:pt idx="14">
                  <c:v>0.556711688659561</c:v>
                </c:pt>
                <c:pt idx="15">
                  <c:v>0.55683252777817005</c:v>
                </c:pt>
                <c:pt idx="16">
                  <c:v>0.55695336689677799</c:v>
                </c:pt>
                <c:pt idx="17">
                  <c:v>0.55698354174819498</c:v>
                </c:pt>
                <c:pt idx="18">
                  <c:v>0.55710424115386603</c:v>
                </c:pt>
                <c:pt idx="19">
                  <c:v>0.55710424117569302</c:v>
                </c:pt>
                <c:pt idx="20">
                  <c:v>0.55722494058136396</c:v>
                </c:pt>
                <c:pt idx="21">
                  <c:v>0.55725515036101603</c:v>
                </c:pt>
                <c:pt idx="22">
                  <c:v>0.55725515052108698</c:v>
                </c:pt>
                <c:pt idx="23">
                  <c:v>0.55725515055019104</c:v>
                </c:pt>
                <c:pt idx="24">
                  <c:v>0.55737584995586098</c:v>
                </c:pt>
                <c:pt idx="25">
                  <c:v>0.55761724876720098</c:v>
                </c:pt>
                <c:pt idx="26">
                  <c:v>0.55761724892727205</c:v>
                </c:pt>
                <c:pt idx="27">
                  <c:v>0.55767759863010702</c:v>
                </c:pt>
                <c:pt idx="28">
                  <c:v>0.55773794833294199</c:v>
                </c:pt>
                <c:pt idx="29">
                  <c:v>0.55779829803577696</c:v>
                </c:pt>
                <c:pt idx="30">
                  <c:v>0.55828109565845796</c:v>
                </c:pt>
                <c:pt idx="31">
                  <c:v>0.55852249446979796</c:v>
                </c:pt>
                <c:pt idx="32">
                  <c:v>0.55858284417263304</c:v>
                </c:pt>
                <c:pt idx="33">
                  <c:v>0.55864319387546901</c:v>
                </c:pt>
                <c:pt idx="34">
                  <c:v>0.55870354357830398</c:v>
                </c:pt>
                <c:pt idx="35">
                  <c:v>0.55876389328113896</c:v>
                </c:pt>
                <c:pt idx="36">
                  <c:v>0.55882424298397404</c:v>
                </c:pt>
                <c:pt idx="37">
                  <c:v>0.55888459268680901</c:v>
                </c:pt>
                <c:pt idx="38">
                  <c:v>0.55894501224611304</c:v>
                </c:pt>
                <c:pt idx="39">
                  <c:v>0.55906585136472098</c:v>
                </c:pt>
                <c:pt idx="40">
                  <c:v>0.55918669048333003</c:v>
                </c:pt>
                <c:pt idx="41">
                  <c:v>0.55966948810601003</c:v>
                </c:pt>
                <c:pt idx="42">
                  <c:v>0.56015228572869102</c:v>
                </c:pt>
                <c:pt idx="43">
                  <c:v>0.56015234860024099</c:v>
                </c:pt>
                <c:pt idx="44">
                  <c:v>0.56015235559243604</c:v>
                </c:pt>
                <c:pt idx="45">
                  <c:v>0.56021270529527101</c:v>
                </c:pt>
                <c:pt idx="46">
                  <c:v>0.56033340470094095</c:v>
                </c:pt>
                <c:pt idx="47">
                  <c:v>0.56033340472731696</c:v>
                </c:pt>
                <c:pt idx="48">
                  <c:v>0.56033340475642002</c:v>
                </c:pt>
                <c:pt idx="49">
                  <c:v>0.56045410416209096</c:v>
                </c:pt>
                <c:pt idx="50">
                  <c:v>0.56045410433671305</c:v>
                </c:pt>
                <c:pt idx="51">
                  <c:v>0.56069564284644002</c:v>
                </c:pt>
                <c:pt idx="52">
                  <c:v>0.56093704165778002</c:v>
                </c:pt>
                <c:pt idx="53">
                  <c:v>0.56117844046912102</c:v>
                </c:pt>
                <c:pt idx="54">
                  <c:v>0.56141997897884699</c:v>
                </c:pt>
                <c:pt idx="55">
                  <c:v>0.56154074823371003</c:v>
                </c:pt>
                <c:pt idx="56">
                  <c:v>0.561601097936546</c:v>
                </c:pt>
                <c:pt idx="57">
                  <c:v>0.56166144763938097</c:v>
                </c:pt>
                <c:pt idx="58">
                  <c:v>0.56172179734221594</c:v>
                </c:pt>
                <c:pt idx="59">
                  <c:v>0.561842496747886</c:v>
                </c:pt>
                <c:pt idx="60">
                  <c:v>0.56196333586649405</c:v>
                </c:pt>
                <c:pt idx="61">
                  <c:v>0.56220473467783405</c:v>
                </c:pt>
                <c:pt idx="62">
                  <c:v>0.56244613348917505</c:v>
                </c:pt>
                <c:pt idx="63">
                  <c:v>0.56292893111185505</c:v>
                </c:pt>
                <c:pt idx="64">
                  <c:v>0.56341172873453604</c:v>
                </c:pt>
                <c:pt idx="65">
                  <c:v>0.56341172879274404</c:v>
                </c:pt>
                <c:pt idx="66">
                  <c:v>0.56341173269265699</c:v>
                </c:pt>
                <c:pt idx="67">
                  <c:v>0.56341173275086498</c:v>
                </c:pt>
                <c:pt idx="68">
                  <c:v>0.56341173349301199</c:v>
                </c:pt>
                <c:pt idx="69">
                  <c:v>0.56341173403870903</c:v>
                </c:pt>
                <c:pt idx="70">
                  <c:v>0.56341173406781297</c:v>
                </c:pt>
                <c:pt idx="71">
                  <c:v>0.56341185327346499</c:v>
                </c:pt>
                <c:pt idx="72">
                  <c:v>0.56341197247911601</c:v>
                </c:pt>
                <c:pt idx="73">
                  <c:v>0.56341244931263601</c:v>
                </c:pt>
                <c:pt idx="74">
                  <c:v>0.56341292614615701</c:v>
                </c:pt>
                <c:pt idx="75">
                  <c:v>0.56341340297967701</c:v>
                </c:pt>
                <c:pt idx="76">
                  <c:v>0.56341387981319702</c:v>
                </c:pt>
                <c:pt idx="77">
                  <c:v>0.56341387985685298</c:v>
                </c:pt>
                <c:pt idx="78">
                  <c:v>0.56341411826815602</c:v>
                </c:pt>
                <c:pt idx="79">
                  <c:v>0.56341435667945905</c:v>
                </c:pt>
                <c:pt idx="80">
                  <c:v>0.56341459509076197</c:v>
                </c:pt>
                <c:pt idx="81">
                  <c:v>0.563414833502065</c:v>
                </c:pt>
                <c:pt idx="82">
                  <c:v>0.56341495270771702</c:v>
                </c:pt>
                <c:pt idx="83">
                  <c:v>0.56341507191336904</c:v>
                </c:pt>
                <c:pt idx="84">
                  <c:v>0.56341507239176303</c:v>
                </c:pt>
                <c:pt idx="85">
                  <c:v>0.56341507244997002</c:v>
                </c:pt>
                <c:pt idx="86">
                  <c:v>0.56341507245724598</c:v>
                </c:pt>
                <c:pt idx="87">
                  <c:v>0.56341507246452205</c:v>
                </c:pt>
                <c:pt idx="88">
                  <c:v>0.56341507247179801</c:v>
                </c:pt>
                <c:pt idx="89">
                  <c:v>0.56341507247907396</c:v>
                </c:pt>
                <c:pt idx="90">
                  <c:v>0.56365647129041496</c:v>
                </c:pt>
                <c:pt idx="91">
                  <c:v>0.56365647130496699</c:v>
                </c:pt>
                <c:pt idx="92">
                  <c:v>0.56365647131951802</c:v>
                </c:pt>
                <c:pt idx="93">
                  <c:v>0.563686646170936</c:v>
                </c:pt>
                <c:pt idx="94">
                  <c:v>0.56386790484884797</c:v>
                </c:pt>
                <c:pt idx="95">
                  <c:v>0.56404916352676104</c:v>
                </c:pt>
                <c:pt idx="96">
                  <c:v>0.56404916356950696</c:v>
                </c:pt>
                <c:pt idx="97">
                  <c:v>0.56404916359133495</c:v>
                </c:pt>
                <c:pt idx="98">
                  <c:v>0.56404916363499102</c:v>
                </c:pt>
                <c:pt idx="99">
                  <c:v>0.56417000275359896</c:v>
                </c:pt>
                <c:pt idx="100">
                  <c:v>0.56420017760501595</c:v>
                </c:pt>
                <c:pt idx="101">
                  <c:v>0.56432087701068701</c:v>
                </c:pt>
                <c:pt idx="102">
                  <c:v>0.56432087703978995</c:v>
                </c:pt>
                <c:pt idx="103">
                  <c:v>0.56432087708617495</c:v>
                </c:pt>
                <c:pt idx="104">
                  <c:v>0.56432111549747799</c:v>
                </c:pt>
                <c:pt idx="105">
                  <c:v>0.56432111834965304</c:v>
                </c:pt>
                <c:pt idx="106">
                  <c:v>0.56432111842877897</c:v>
                </c:pt>
                <c:pt idx="107">
                  <c:v>0.56432113332266498</c:v>
                </c:pt>
                <c:pt idx="108">
                  <c:v>0.56432113722257804</c:v>
                </c:pt>
                <c:pt idx="109">
                  <c:v>0.56432114112249099</c:v>
                </c:pt>
                <c:pt idx="110">
                  <c:v>0.56432114502240405</c:v>
                </c:pt>
                <c:pt idx="111">
                  <c:v>0.56432114553899704</c:v>
                </c:pt>
                <c:pt idx="112">
                  <c:v>0.56432114943891099</c:v>
                </c:pt>
                <c:pt idx="113">
                  <c:v>0.56432173494431503</c:v>
                </c:pt>
                <c:pt idx="114">
                  <c:v>0.56432174239489497</c:v>
                </c:pt>
                <c:pt idx="115">
                  <c:v>0.56436503923214298</c:v>
                </c:pt>
                <c:pt idx="116">
                  <c:v>0.564408336069391</c:v>
                </c:pt>
                <c:pt idx="117">
                  <c:v>0.56445163290663902</c:v>
                </c:pt>
                <c:pt idx="118">
                  <c:v>0.56449492974388704</c:v>
                </c:pt>
                <c:pt idx="119">
                  <c:v>0.56453822658113495</c:v>
                </c:pt>
                <c:pt idx="120">
                  <c:v>0.56458152341838297</c:v>
                </c:pt>
                <c:pt idx="121">
                  <c:v>0.56462482025563099</c:v>
                </c:pt>
                <c:pt idx="122">
                  <c:v>0.73212542047440399</c:v>
                </c:pt>
                <c:pt idx="123">
                  <c:v>0.89962602069317599</c:v>
                </c:pt>
                <c:pt idx="124">
                  <c:v>1.067126620911949</c:v>
                </c:pt>
                <c:pt idx="125">
                  <c:v>1.2346272211307221</c:v>
                </c:pt>
                <c:pt idx="126">
                  <c:v>1.3183775212401101</c:v>
                </c:pt>
                <c:pt idx="127">
                  <c:v>1.4858781214588821</c:v>
                </c:pt>
                <c:pt idx="128">
                  <c:v>1.6533787216776541</c:v>
                </c:pt>
                <c:pt idx="129">
                  <c:v>1.695253871732348</c:v>
                </c:pt>
                <c:pt idx="130">
                  <c:v>2.3652562726074402</c:v>
                </c:pt>
                <c:pt idx="131">
                  <c:v>4.8753416541749166</c:v>
                </c:pt>
                <c:pt idx="132">
                  <c:v>7.3854270357423948</c:v>
                </c:pt>
                <c:pt idx="133">
                  <c:v>8.0129483811342652</c:v>
                </c:pt>
                <c:pt idx="134">
                  <c:v>10.52303374780058</c:v>
                </c:pt>
                <c:pt idx="135">
                  <c:v>13.033119118192189</c:v>
                </c:pt>
                <c:pt idx="136">
                  <c:v>14.288161795937411</c:v>
                </c:pt>
                <c:pt idx="137">
                  <c:v>16.798247173779579</c:v>
                </c:pt>
                <c:pt idx="138">
                  <c:v>19.30833252554476</c:v>
                </c:pt>
                <c:pt idx="139">
                  <c:v>29.348673962407702</c:v>
                </c:pt>
              </c:numCache>
            </c:numRef>
          </c:val>
          <c:smooth val="0"/>
          <c:extLst>
            <c:ext xmlns:c16="http://schemas.microsoft.com/office/drawing/2014/chart" uri="{C3380CC4-5D6E-409C-BE32-E72D297353CC}">
              <c16:uniqueId val="{00000000-2762-FD48-99AB-313659FEFF35}"/>
            </c:ext>
          </c:extLst>
        </c:ser>
        <c:dLbls>
          <c:showLegendKey val="0"/>
          <c:showVal val="0"/>
          <c:showCatName val="0"/>
          <c:showSerName val="0"/>
          <c:showPercent val="0"/>
          <c:showBubbleSize val="0"/>
        </c:dLbls>
        <c:marker val="1"/>
        <c:smooth val="0"/>
        <c:axId val="-1161928112"/>
        <c:axId val="-1161919680"/>
      </c:lineChart>
      <c:lineChart>
        <c:grouping val="standard"/>
        <c:varyColors val="0"/>
        <c:ser>
          <c:idx val="1"/>
          <c:order val="1"/>
          <c:tx>
            <c:v>Accesses</c:v>
          </c:tx>
          <c:spPr>
            <a:ln w="47625" cap="rnd" cmpd="sng" algn="ctr">
              <a:solidFill>
                <a:schemeClr val="accent1"/>
              </a:solidFill>
              <a:prstDash val="solid"/>
              <a:round/>
            </a:ln>
            <a:effectLst/>
          </c:spPr>
          <c:marker>
            <c:symbol val="none"/>
          </c:marker>
          <c:val>
            <c:numRef>
              <c:f>PENNANT!$AB$2:$AB$141</c:f>
              <c:numCache>
                <c:formatCode>0%</c:formatCode>
                <c:ptCount val="140"/>
                <c:pt idx="0">
                  <c:v>1.65793123167572E-9</c:v>
                </c:pt>
                <c:pt idx="1">
                  <c:v>3.2129563869025999E-8</c:v>
                </c:pt>
                <c:pt idx="2">
                  <c:v>5.3339649625980903E-8</c:v>
                </c:pt>
                <c:pt idx="3">
                  <c:v>1.82166410087173E-2</c:v>
                </c:pt>
                <c:pt idx="4">
                  <c:v>3.6257485223065301E-2</c:v>
                </c:pt>
                <c:pt idx="5">
                  <c:v>3.6257567719436598E-2</c:v>
                </c:pt>
                <c:pt idx="6">
                  <c:v>5.3802657794249302E-2</c:v>
                </c:pt>
                <c:pt idx="7">
                  <c:v>5.3802662024832401E-2</c:v>
                </c:pt>
                <c:pt idx="8">
                  <c:v>6.2574938134359007E-2</c:v>
                </c:pt>
                <c:pt idx="9">
                  <c:v>6.2574991645518704E-2</c:v>
                </c:pt>
                <c:pt idx="10">
                  <c:v>7.9886690796115503E-2</c:v>
                </c:pt>
                <c:pt idx="11">
                  <c:v>8.8481143661947301E-2</c:v>
                </c:pt>
                <c:pt idx="12">
                  <c:v>9.7075594298147397E-2</c:v>
                </c:pt>
                <c:pt idx="13">
                  <c:v>9.7075597385329698E-2</c:v>
                </c:pt>
                <c:pt idx="14">
                  <c:v>0.114027944743744</c:v>
                </c:pt>
                <c:pt idx="15">
                  <c:v>0.13092283775306601</c:v>
                </c:pt>
                <c:pt idx="16">
                  <c:v>0.14777637858443701</c:v>
                </c:pt>
                <c:pt idx="17">
                  <c:v>0.15198483737825799</c:v>
                </c:pt>
                <c:pt idx="18">
                  <c:v>0.16881863687943399</c:v>
                </c:pt>
                <c:pt idx="19">
                  <c:v>0.16881863990944601</c:v>
                </c:pt>
                <c:pt idx="20">
                  <c:v>0.185535353105518</c:v>
                </c:pt>
                <c:pt idx="21">
                  <c:v>0.18971900684697099</c:v>
                </c:pt>
                <c:pt idx="22">
                  <c:v>0.18971902885743699</c:v>
                </c:pt>
                <c:pt idx="23">
                  <c:v>0.18971903285934</c:v>
                </c:pt>
                <c:pt idx="24">
                  <c:v>0.20619718621614599</c:v>
                </c:pt>
                <c:pt idx="25">
                  <c:v>0.23915348469727299</c:v>
                </c:pt>
                <c:pt idx="26">
                  <c:v>0.23915350653622899</c:v>
                </c:pt>
                <c:pt idx="27">
                  <c:v>0.24727403901627601</c:v>
                </c:pt>
                <c:pt idx="28">
                  <c:v>0.255394571496323</c:v>
                </c:pt>
                <c:pt idx="29">
                  <c:v>0.26351510397636901</c:v>
                </c:pt>
                <c:pt idx="30">
                  <c:v>0.32801005402337402</c:v>
                </c:pt>
                <c:pt idx="31">
                  <c:v>0.36025736674112502</c:v>
                </c:pt>
                <c:pt idx="32">
                  <c:v>0.36831862446358699</c:v>
                </c:pt>
                <c:pt idx="33">
                  <c:v>0.37637988218604801</c:v>
                </c:pt>
                <c:pt idx="34">
                  <c:v>0.38444113990850998</c:v>
                </c:pt>
                <c:pt idx="35">
                  <c:v>0.392502397630971</c:v>
                </c:pt>
                <c:pt idx="36">
                  <c:v>0.40056365535343302</c:v>
                </c:pt>
                <c:pt idx="37">
                  <c:v>0.40862491307589499</c:v>
                </c:pt>
                <c:pt idx="38">
                  <c:v>0.416695501864008</c:v>
                </c:pt>
                <c:pt idx="39">
                  <c:v>0.43283667212247001</c:v>
                </c:pt>
                <c:pt idx="40">
                  <c:v>0.44897783815034897</c:v>
                </c:pt>
                <c:pt idx="41">
                  <c:v>0.51346784870568396</c:v>
                </c:pt>
                <c:pt idx="42">
                  <c:v>0.57795785926101795</c:v>
                </c:pt>
                <c:pt idx="43">
                  <c:v>0.57796620237116603</c:v>
                </c:pt>
                <c:pt idx="44">
                  <c:v>0.57796712955491503</c:v>
                </c:pt>
                <c:pt idx="45">
                  <c:v>0.58596911246262096</c:v>
                </c:pt>
                <c:pt idx="46">
                  <c:v>0.60197307096026897</c:v>
                </c:pt>
                <c:pt idx="47">
                  <c:v>0.60197307444764103</c:v>
                </c:pt>
                <c:pt idx="48">
                  <c:v>0.60197307827803404</c:v>
                </c:pt>
                <c:pt idx="49">
                  <c:v>0.61762139154603302</c:v>
                </c:pt>
                <c:pt idx="50">
                  <c:v>0.61762141407102999</c:v>
                </c:pt>
                <c:pt idx="51">
                  <c:v>0.648700267166333</c:v>
                </c:pt>
                <c:pt idx="52">
                  <c:v>0.67975979352858995</c:v>
                </c:pt>
                <c:pt idx="53">
                  <c:v>0.71081931989084601</c:v>
                </c:pt>
                <c:pt idx="54">
                  <c:v>0.74168965720477298</c:v>
                </c:pt>
                <c:pt idx="55">
                  <c:v>0.757122109484339</c:v>
                </c:pt>
                <c:pt idx="56">
                  <c:v>0.76482771831826901</c:v>
                </c:pt>
                <c:pt idx="57">
                  <c:v>0.77253332715220002</c:v>
                </c:pt>
                <c:pt idx="58">
                  <c:v>0.78023893598613003</c:v>
                </c:pt>
                <c:pt idx="59">
                  <c:v>0.79565015182454901</c:v>
                </c:pt>
                <c:pt idx="60">
                  <c:v>0.81107920654566101</c:v>
                </c:pt>
                <c:pt idx="61">
                  <c:v>0.84190163639305804</c:v>
                </c:pt>
                <c:pt idx="62">
                  <c:v>0.87272406624045595</c:v>
                </c:pt>
                <c:pt idx="63">
                  <c:v>0.93436892410580896</c:v>
                </c:pt>
                <c:pt idx="64">
                  <c:v>0.99601378197116197</c:v>
                </c:pt>
                <c:pt idx="65">
                  <c:v>0.99601378940326701</c:v>
                </c:pt>
                <c:pt idx="66">
                  <c:v>0.99601428501036604</c:v>
                </c:pt>
                <c:pt idx="67">
                  <c:v>0.99601429158492105</c:v>
                </c:pt>
                <c:pt idx="68">
                  <c:v>0.99601436041765201</c:v>
                </c:pt>
                <c:pt idx="69">
                  <c:v>0.99601440546764497</c:v>
                </c:pt>
                <c:pt idx="70">
                  <c:v>0.99601440786878703</c:v>
                </c:pt>
                <c:pt idx="71">
                  <c:v>0.996023657524299</c:v>
                </c:pt>
                <c:pt idx="72">
                  <c:v>0.99603267226810499</c:v>
                </c:pt>
                <c:pt idx="73">
                  <c:v>0.996066950739531</c:v>
                </c:pt>
                <c:pt idx="74">
                  <c:v>0.99610122915378596</c:v>
                </c:pt>
                <c:pt idx="75">
                  <c:v>0.99613527522898904</c:v>
                </c:pt>
                <c:pt idx="76">
                  <c:v>0.99616897988469799</c:v>
                </c:pt>
                <c:pt idx="77">
                  <c:v>0.99616898280037103</c:v>
                </c:pt>
                <c:pt idx="78">
                  <c:v>0.99618490379964797</c:v>
                </c:pt>
                <c:pt idx="79">
                  <c:v>0.99620079358408298</c:v>
                </c:pt>
                <c:pt idx="80">
                  <c:v>0.99621668125322604</c:v>
                </c:pt>
                <c:pt idx="81">
                  <c:v>0.99623253473468298</c:v>
                </c:pt>
                <c:pt idx="82">
                  <c:v>0.99624044049400595</c:v>
                </c:pt>
                <c:pt idx="83">
                  <c:v>0.99624834625333003</c:v>
                </c:pt>
                <c:pt idx="84">
                  <c:v>0.99624837312324899</c:v>
                </c:pt>
                <c:pt idx="85">
                  <c:v>0.99624837518137099</c:v>
                </c:pt>
                <c:pt idx="86">
                  <c:v>0.99624837529571098</c:v>
                </c:pt>
                <c:pt idx="87">
                  <c:v>0.99624837535288102</c:v>
                </c:pt>
                <c:pt idx="88">
                  <c:v>0.99624837541005096</c:v>
                </c:pt>
                <c:pt idx="89">
                  <c:v>0.996248375467221</c:v>
                </c:pt>
                <c:pt idx="90">
                  <c:v>0.99814472475645699</c:v>
                </c:pt>
                <c:pt idx="91">
                  <c:v>0.99814472481362804</c:v>
                </c:pt>
                <c:pt idx="92">
                  <c:v>0.99814472487079797</c:v>
                </c:pt>
                <c:pt idx="93">
                  <c:v>0.99823363583518898</c:v>
                </c:pt>
                <c:pt idx="94">
                  <c:v>0.99876771848629897</c:v>
                </c:pt>
                <c:pt idx="95">
                  <c:v>0.99930180113740896</c:v>
                </c:pt>
                <c:pt idx="96">
                  <c:v>0.99930180125174894</c:v>
                </c:pt>
                <c:pt idx="97">
                  <c:v>0.99930180130891899</c:v>
                </c:pt>
                <c:pt idx="98">
                  <c:v>0.99930180142325897</c:v>
                </c:pt>
                <c:pt idx="99">
                  <c:v>0.99953917235432099</c:v>
                </c:pt>
                <c:pt idx="100">
                  <c:v>0.99959844631152595</c:v>
                </c:pt>
                <c:pt idx="101">
                  <c:v>0.99983554196883395</c:v>
                </c:pt>
                <c:pt idx="102">
                  <c:v>0.999835542026004</c:v>
                </c:pt>
                <c:pt idx="103">
                  <c:v>0.99983554208317404</c:v>
                </c:pt>
                <c:pt idx="104">
                  <c:v>0.99983578151131203</c:v>
                </c:pt>
                <c:pt idx="105">
                  <c:v>0.99983578414113405</c:v>
                </c:pt>
                <c:pt idx="106">
                  <c:v>0.99983578419830399</c:v>
                </c:pt>
                <c:pt idx="107">
                  <c:v>0.99983579448891202</c:v>
                </c:pt>
                <c:pt idx="108">
                  <c:v>0.99983579711873405</c:v>
                </c:pt>
                <c:pt idx="109">
                  <c:v>0.99983579969138603</c:v>
                </c:pt>
                <c:pt idx="110">
                  <c:v>0.99983580226403801</c:v>
                </c:pt>
                <c:pt idx="111">
                  <c:v>0.99983580254988802</c:v>
                </c:pt>
                <c:pt idx="112">
                  <c:v>0.99983580306441799</c:v>
                </c:pt>
                <c:pt idx="113">
                  <c:v>0.99983582341695298</c:v>
                </c:pt>
                <c:pt idx="114">
                  <c:v>0.99983582364563295</c:v>
                </c:pt>
                <c:pt idx="115">
                  <c:v>0.99983681697512095</c:v>
                </c:pt>
                <c:pt idx="116">
                  <c:v>0.99983780853233795</c:v>
                </c:pt>
                <c:pt idx="117">
                  <c:v>0.99983879968936396</c:v>
                </c:pt>
                <c:pt idx="118">
                  <c:v>0.99983979078922103</c:v>
                </c:pt>
                <c:pt idx="119">
                  <c:v>0.99984078183190706</c:v>
                </c:pt>
                <c:pt idx="120">
                  <c:v>0.99984177276025299</c:v>
                </c:pt>
                <c:pt idx="121">
                  <c:v>0.99984276363142899</c:v>
                </c:pt>
                <c:pt idx="122">
                  <c:v>0.99984372946212696</c:v>
                </c:pt>
                <c:pt idx="123">
                  <c:v>0.99984467333952798</c:v>
                </c:pt>
                <c:pt idx="124">
                  <c:v>0.99984561721692899</c:v>
                </c:pt>
                <c:pt idx="125">
                  <c:v>0.99984656109433001</c:v>
                </c:pt>
                <c:pt idx="126">
                  <c:v>0.99984703297586097</c:v>
                </c:pt>
                <c:pt idx="127">
                  <c:v>0.99984797673892201</c:v>
                </c:pt>
                <c:pt idx="128">
                  <c:v>0.99984892050198304</c:v>
                </c:pt>
                <c:pt idx="129">
                  <c:v>0.99984915638557803</c:v>
                </c:pt>
                <c:pt idx="130">
                  <c:v>0.99985291028490697</c:v>
                </c:pt>
                <c:pt idx="131">
                  <c:v>0.99986692940838195</c:v>
                </c:pt>
                <c:pt idx="132">
                  <c:v>0.99988062094751295</c:v>
                </c:pt>
                <c:pt idx="133">
                  <c:v>0.99988404383229601</c:v>
                </c:pt>
                <c:pt idx="134">
                  <c:v>0.99989773365632595</c:v>
                </c:pt>
                <c:pt idx="135">
                  <c:v>0.999911423480357</c:v>
                </c:pt>
                <c:pt idx="136">
                  <c:v>0.99991826753482105</c:v>
                </c:pt>
                <c:pt idx="137">
                  <c:v>0.99993192991723101</c:v>
                </c:pt>
                <c:pt idx="138">
                  <c:v>0.99994556485802</c:v>
                </c:pt>
                <c:pt idx="139">
                  <c:v>1</c:v>
                </c:pt>
              </c:numCache>
            </c:numRef>
          </c:val>
          <c:smooth val="0"/>
          <c:extLst>
            <c:ext xmlns:c16="http://schemas.microsoft.com/office/drawing/2014/chart" uri="{C3380CC4-5D6E-409C-BE32-E72D297353CC}">
              <c16:uniqueId val="{00000001-2762-FD48-99AB-313659FEFF35}"/>
            </c:ext>
          </c:extLst>
        </c:ser>
        <c:dLbls>
          <c:showLegendKey val="0"/>
          <c:showVal val="0"/>
          <c:showCatName val="0"/>
          <c:showSerName val="0"/>
          <c:showPercent val="0"/>
          <c:showBubbleSize val="0"/>
        </c:dLbls>
        <c:marker val="1"/>
        <c:smooth val="0"/>
        <c:axId val="-1161901504"/>
        <c:axId val="-1161910592"/>
      </c:lineChart>
      <c:catAx>
        <c:axId val="-1161928112"/>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a:t>Malloc call sites, from most to least dense</a:t>
                </a:r>
              </a:p>
            </c:rich>
          </c:tx>
          <c:layout>
            <c:manualLayout>
              <c:xMode val="edge"/>
              <c:yMode val="edge"/>
              <c:x val="0.16385727851857701"/>
              <c:y val="0.91281337047353805"/>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majorTickMark val="none"/>
        <c:minorTickMark val="none"/>
        <c:tickLblPos val="none"/>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161919680"/>
        <c:crosses val="autoZero"/>
        <c:auto val="1"/>
        <c:lblAlgn val="ctr"/>
        <c:lblOffset val="100"/>
        <c:noMultiLvlLbl val="0"/>
      </c:catAx>
      <c:valAx>
        <c:axId val="-1161919680"/>
        <c:scaling>
          <c:orientation val="minMax"/>
          <c:max val="32"/>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a:t>Cumulative size (TB)</a:t>
                </a:r>
              </a:p>
            </c:rich>
          </c:tx>
          <c:layout>
            <c:manualLayout>
              <c:xMode val="edge"/>
              <c:yMode val="edge"/>
              <c:x val="5.0251256281407001E-3"/>
              <c:y val="0.135929811444193"/>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161928112"/>
        <c:crosses val="autoZero"/>
        <c:crossBetween val="between"/>
        <c:majorUnit val="8"/>
      </c:valAx>
      <c:valAx>
        <c:axId val="-1161910592"/>
        <c:scaling>
          <c:orientation val="minMax"/>
          <c:max val="1"/>
        </c:scaling>
        <c:delete val="0"/>
        <c:axPos val="r"/>
        <c:title>
          <c:tx>
            <c:rich>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dirty="0"/>
                  <a:t>%</a:t>
                </a:r>
                <a:r>
                  <a:rPr lang="en-US" baseline="0" dirty="0"/>
                  <a:t> </a:t>
                </a:r>
                <a:r>
                  <a:rPr lang="en-US" dirty="0"/>
                  <a:t>of total accesses</a:t>
                </a:r>
              </a:p>
            </c:rich>
          </c:tx>
          <c:layout>
            <c:manualLayout>
              <c:xMode val="edge"/>
              <c:yMode val="edge"/>
              <c:x val="0.82814070351758795"/>
              <c:y val="0.19540148707038399"/>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161901504"/>
        <c:crosses val="max"/>
        <c:crossBetween val="between"/>
      </c:valAx>
      <c:catAx>
        <c:axId val="-1161901504"/>
        <c:scaling>
          <c:orientation val="minMax"/>
        </c:scaling>
        <c:delete val="1"/>
        <c:axPos val="b"/>
        <c:majorTickMark val="out"/>
        <c:minorTickMark val="none"/>
        <c:tickLblPos val="nextTo"/>
        <c:crossAx val="-1161910592"/>
        <c:crosses val="autoZero"/>
        <c:auto val="1"/>
        <c:lblAlgn val="ctr"/>
        <c:lblOffset val="100"/>
        <c:noMultiLvlLbl val="0"/>
      </c:catAx>
      <c:spPr>
        <a:noFill/>
        <a:ln>
          <a:noFill/>
        </a:ln>
        <a:effectLst/>
      </c:spPr>
    </c:plotArea>
    <c:legend>
      <c:legendPos val="r"/>
      <c:layout>
        <c:manualLayout>
          <c:xMode val="edge"/>
          <c:yMode val="edge"/>
          <c:x val="0.12852292960867301"/>
          <c:y val="7.0302897374596995E-2"/>
          <c:w val="0.18868810148731399"/>
          <c:h val="0.187210009707691"/>
        </c:manualLayout>
      </c:layout>
      <c:overlay val="1"/>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12700" cap="flat" cmpd="sng" algn="ctr">
      <a:noFill/>
      <a:prstDash val="solid"/>
    </a:ln>
    <a:effectLst/>
  </c:spPr>
  <c:txPr>
    <a:bodyPr/>
    <a:lstStyle/>
    <a:p>
      <a:pPr>
        <a:defRPr sz="11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899963203522001"/>
          <c:y val="7.8313253012048195E-2"/>
          <c:w val="0.68508862520680402"/>
          <c:h val="0.79582540859141904"/>
        </c:manualLayout>
      </c:layout>
      <c:barChart>
        <c:barDir val="col"/>
        <c:grouping val="clustered"/>
        <c:varyColors val="0"/>
        <c:ser>
          <c:idx val="0"/>
          <c:order val="0"/>
          <c:tx>
            <c:v>Density</c:v>
          </c:tx>
          <c:spPr>
            <a:solidFill>
              <a:schemeClr val="accent5"/>
            </a:solidFill>
            <a:ln>
              <a:solidFill>
                <a:schemeClr val="accent5"/>
              </a:solidFill>
            </a:ln>
            <a:effectLst>
              <a:outerShdw blurRad="40000" dist="23000" dir="5400000" rotWithShape="0">
                <a:srgbClr val="000000">
                  <a:alpha val="35000"/>
                </a:srgbClr>
              </a:outerShdw>
            </a:effectLst>
          </c:spPr>
          <c:invertIfNegative val="0"/>
          <c:val>
            <c:numRef>
              <c:f>HPCG!$S$2:$S$147</c:f>
              <c:numCache>
                <c:formatCode>General</c:formatCode>
                <c:ptCount val="146"/>
                <c:pt idx="0">
                  <c:v>1.7426470588235301</c:v>
                </c:pt>
                <c:pt idx="1">
                  <c:v>1.536458333333333</c:v>
                </c:pt>
                <c:pt idx="2">
                  <c:v>1.5</c:v>
                </c:pt>
                <c:pt idx="3">
                  <c:v>1.4123544349414181</c:v>
                </c:pt>
                <c:pt idx="4">
                  <c:v>1.166666666666667</c:v>
                </c:pt>
                <c:pt idx="5">
                  <c:v>0.83333333333333304</c:v>
                </c:pt>
                <c:pt idx="6">
                  <c:v>0.8125</c:v>
                </c:pt>
                <c:pt idx="7">
                  <c:v>0.75</c:v>
                </c:pt>
                <c:pt idx="8">
                  <c:v>0.70868144781701603</c:v>
                </c:pt>
                <c:pt idx="9">
                  <c:v>0.59732833977219202</c:v>
                </c:pt>
                <c:pt idx="10">
                  <c:v>0.54611564463858597</c:v>
                </c:pt>
                <c:pt idx="11">
                  <c:v>0.54166666666666696</c:v>
                </c:pt>
                <c:pt idx="12">
                  <c:v>0.54166666666666696</c:v>
                </c:pt>
                <c:pt idx="13">
                  <c:v>0.53125</c:v>
                </c:pt>
                <c:pt idx="14">
                  <c:v>0.530511987687322</c:v>
                </c:pt>
                <c:pt idx="15">
                  <c:v>0.53050341568288195</c:v>
                </c:pt>
                <c:pt idx="16">
                  <c:v>0.52995708084339399</c:v>
                </c:pt>
                <c:pt idx="17">
                  <c:v>0.51404572206126198</c:v>
                </c:pt>
                <c:pt idx="18">
                  <c:v>0.49923727657243</c:v>
                </c:pt>
                <c:pt idx="19">
                  <c:v>0.47916666666666702</c:v>
                </c:pt>
                <c:pt idx="20">
                  <c:v>0.45833333333333298</c:v>
                </c:pt>
                <c:pt idx="21">
                  <c:v>0.44526559001628302</c:v>
                </c:pt>
                <c:pt idx="22">
                  <c:v>0.43170621946875598</c:v>
                </c:pt>
                <c:pt idx="23">
                  <c:v>0.42992006220740903</c:v>
                </c:pt>
                <c:pt idx="24">
                  <c:v>0.41666666666666702</c:v>
                </c:pt>
                <c:pt idx="25">
                  <c:v>0.41454669539925298</c:v>
                </c:pt>
                <c:pt idx="26">
                  <c:v>0.40559147128791001</c:v>
                </c:pt>
                <c:pt idx="27">
                  <c:v>0.40028873639757701</c:v>
                </c:pt>
                <c:pt idx="28">
                  <c:v>0.375</c:v>
                </c:pt>
                <c:pt idx="29">
                  <c:v>0.35865920035969601</c:v>
                </c:pt>
                <c:pt idx="30">
                  <c:v>0.35362316017453699</c:v>
                </c:pt>
                <c:pt idx="31">
                  <c:v>0.328125</c:v>
                </c:pt>
                <c:pt idx="32">
                  <c:v>0.26562733556063001</c:v>
                </c:pt>
                <c:pt idx="33">
                  <c:v>0.239561335996336</c:v>
                </c:pt>
                <c:pt idx="34">
                  <c:v>0.230769230769231</c:v>
                </c:pt>
                <c:pt idx="35">
                  <c:v>0.22222222222222199</c:v>
                </c:pt>
                <c:pt idx="36">
                  <c:v>0.20833333333333301</c:v>
                </c:pt>
                <c:pt idx="37">
                  <c:v>0.20833333333333301</c:v>
                </c:pt>
                <c:pt idx="38">
                  <c:v>0.203125</c:v>
                </c:pt>
                <c:pt idx="39">
                  <c:v>0.19439179218400199</c:v>
                </c:pt>
                <c:pt idx="40">
                  <c:v>0.180585945450845</c:v>
                </c:pt>
                <c:pt idx="41">
                  <c:v>0.177824617087319</c:v>
                </c:pt>
                <c:pt idx="42">
                  <c:v>0.177780092357012</c:v>
                </c:pt>
                <c:pt idx="43">
                  <c:v>0.16453796051292499</c:v>
                </c:pt>
                <c:pt idx="44">
                  <c:v>0.16308436941674001</c:v>
                </c:pt>
                <c:pt idx="45">
                  <c:v>0.14883975384656001</c:v>
                </c:pt>
                <c:pt idx="46">
                  <c:v>0.14062641624421199</c:v>
                </c:pt>
                <c:pt idx="47">
                  <c:v>0.125</c:v>
                </c:pt>
                <c:pt idx="48">
                  <c:v>0.125</c:v>
                </c:pt>
                <c:pt idx="49">
                  <c:v>0.125</c:v>
                </c:pt>
                <c:pt idx="50">
                  <c:v>0.125</c:v>
                </c:pt>
                <c:pt idx="51">
                  <c:v>9.8172110742545296E-2</c:v>
                </c:pt>
                <c:pt idx="52">
                  <c:v>9.8128828331721901E-2</c:v>
                </c:pt>
                <c:pt idx="53">
                  <c:v>9.375E-2</c:v>
                </c:pt>
                <c:pt idx="54">
                  <c:v>8.7499999999999994E-2</c:v>
                </c:pt>
                <c:pt idx="55">
                  <c:v>7.8117148540861006E-2</c:v>
                </c:pt>
                <c:pt idx="56">
                  <c:v>7.6250190820272706E-2</c:v>
                </c:pt>
                <c:pt idx="57">
                  <c:v>6.2515544069464399E-2</c:v>
                </c:pt>
                <c:pt idx="58">
                  <c:v>6.25E-2</c:v>
                </c:pt>
                <c:pt idx="59">
                  <c:v>5.92600307856707E-2</c:v>
                </c:pt>
                <c:pt idx="60">
                  <c:v>5.5555555555555497E-2</c:v>
                </c:pt>
                <c:pt idx="61">
                  <c:v>5.2117640727585797E-2</c:v>
                </c:pt>
                <c:pt idx="62">
                  <c:v>4.8624067164179101E-2</c:v>
                </c:pt>
                <c:pt idx="63">
                  <c:v>4.7574626865671599E-2</c:v>
                </c:pt>
                <c:pt idx="64">
                  <c:v>4.7574626865671599E-2</c:v>
                </c:pt>
                <c:pt idx="65">
                  <c:v>4.7458022388059698E-2</c:v>
                </c:pt>
                <c:pt idx="66">
                  <c:v>4.6877782795644203E-2</c:v>
                </c:pt>
                <c:pt idx="67">
                  <c:v>4.6875596313352301E-2</c:v>
                </c:pt>
                <c:pt idx="68">
                  <c:v>4.6875397542234902E-2</c:v>
                </c:pt>
                <c:pt idx="69">
                  <c:v>4.6795419774563501E-2</c:v>
                </c:pt>
                <c:pt idx="70">
                  <c:v>4.6709927948856401E-2</c:v>
                </c:pt>
                <c:pt idx="71">
                  <c:v>4.5864889352511498E-2</c:v>
                </c:pt>
                <c:pt idx="72">
                  <c:v>4.5774647887323897E-2</c:v>
                </c:pt>
                <c:pt idx="73">
                  <c:v>4.4628886372888199E-2</c:v>
                </c:pt>
                <c:pt idx="74">
                  <c:v>4.1666666666666699E-2</c:v>
                </c:pt>
                <c:pt idx="75">
                  <c:v>4.1095890410958902E-2</c:v>
                </c:pt>
                <c:pt idx="76">
                  <c:v>3.8013059701492498E-2</c:v>
                </c:pt>
                <c:pt idx="77">
                  <c:v>3.7037037037037E-2</c:v>
                </c:pt>
                <c:pt idx="78">
                  <c:v>3.5714285714285698E-2</c:v>
                </c:pt>
                <c:pt idx="79">
                  <c:v>3.36618382185691E-2</c:v>
                </c:pt>
                <c:pt idx="80">
                  <c:v>3.1273847075462997E-2</c:v>
                </c:pt>
                <c:pt idx="81">
                  <c:v>3.1253754836229101E-2</c:v>
                </c:pt>
                <c:pt idx="82">
                  <c:v>3.1250397542234902E-2</c:v>
                </c:pt>
                <c:pt idx="83">
                  <c:v>0.03</c:v>
                </c:pt>
                <c:pt idx="84">
                  <c:v>2.8368794326241099E-2</c:v>
                </c:pt>
                <c:pt idx="85">
                  <c:v>2.7250706499798098E-2</c:v>
                </c:pt>
                <c:pt idx="86">
                  <c:v>2.1488350422348899E-2</c:v>
                </c:pt>
                <c:pt idx="87">
                  <c:v>2.1486362711174399E-2</c:v>
                </c:pt>
                <c:pt idx="88">
                  <c:v>2.1398002853066998E-2</c:v>
                </c:pt>
                <c:pt idx="89">
                  <c:v>2.0833333333333301E-2</c:v>
                </c:pt>
                <c:pt idx="90">
                  <c:v>2.0833333333333301E-2</c:v>
                </c:pt>
                <c:pt idx="91">
                  <c:v>2.0833333333333301E-2</c:v>
                </c:pt>
                <c:pt idx="92">
                  <c:v>2.0055970149253699E-2</c:v>
                </c:pt>
                <c:pt idx="93">
                  <c:v>1.98227611940298E-2</c:v>
                </c:pt>
                <c:pt idx="94">
                  <c:v>1.98227611940298E-2</c:v>
                </c:pt>
                <c:pt idx="95">
                  <c:v>1.9589552238805999E-2</c:v>
                </c:pt>
                <c:pt idx="96">
                  <c:v>1.9589552238805999E-2</c:v>
                </c:pt>
                <c:pt idx="97">
                  <c:v>1.9589552238805999E-2</c:v>
                </c:pt>
                <c:pt idx="98">
                  <c:v>1.9589552238805999E-2</c:v>
                </c:pt>
                <c:pt idx="99">
                  <c:v>1.93563432835821E-2</c:v>
                </c:pt>
                <c:pt idx="100">
                  <c:v>1.9123134328358202E-2</c:v>
                </c:pt>
                <c:pt idx="101">
                  <c:v>1.9123134328358202E-2</c:v>
                </c:pt>
                <c:pt idx="102">
                  <c:v>1.9123134328358202E-2</c:v>
                </c:pt>
                <c:pt idx="103">
                  <c:v>1.9123134328358202E-2</c:v>
                </c:pt>
                <c:pt idx="104">
                  <c:v>1.9123134328358202E-2</c:v>
                </c:pt>
                <c:pt idx="105">
                  <c:v>1.88899253731343E-2</c:v>
                </c:pt>
                <c:pt idx="106">
                  <c:v>1.88899253731343E-2</c:v>
                </c:pt>
                <c:pt idx="107">
                  <c:v>1.3759328358209E-2</c:v>
                </c:pt>
                <c:pt idx="108">
                  <c:v>1.35261194029851E-2</c:v>
                </c:pt>
                <c:pt idx="109">
                  <c:v>8.8619402985074605E-3</c:v>
                </c:pt>
                <c:pt idx="110">
                  <c:v>8.8028169014084494E-3</c:v>
                </c:pt>
                <c:pt idx="111">
                  <c:v>8.6287313432835792E-3</c:v>
                </c:pt>
                <c:pt idx="112">
                  <c:v>8.1002268063505804E-3</c:v>
                </c:pt>
                <c:pt idx="113">
                  <c:v>7.6958955223880602E-3</c:v>
                </c:pt>
                <c:pt idx="114">
                  <c:v>5.8302238805970101E-3</c:v>
                </c:pt>
                <c:pt idx="115">
                  <c:v>5.5865921787709499E-3</c:v>
                </c:pt>
                <c:pt idx="116">
                  <c:v>5.5865921787709499E-3</c:v>
                </c:pt>
                <c:pt idx="117">
                  <c:v>5.5865921787709499E-3</c:v>
                </c:pt>
                <c:pt idx="118">
                  <c:v>5.5865921787709499E-3</c:v>
                </c:pt>
                <c:pt idx="119">
                  <c:v>5.5865921787709499E-3</c:v>
                </c:pt>
                <c:pt idx="120">
                  <c:v>5.5865921787709499E-3</c:v>
                </c:pt>
                <c:pt idx="121">
                  <c:v>5.5865921787709499E-3</c:v>
                </c:pt>
                <c:pt idx="122">
                  <c:v>5.5865921787709499E-3</c:v>
                </c:pt>
                <c:pt idx="123">
                  <c:v>5.5865921787709499E-3</c:v>
                </c:pt>
                <c:pt idx="124">
                  <c:v>5.5865921787709499E-3</c:v>
                </c:pt>
                <c:pt idx="125">
                  <c:v>3.7243947858472998E-3</c:v>
                </c:pt>
                <c:pt idx="126">
                  <c:v>3.7243947858472998E-3</c:v>
                </c:pt>
                <c:pt idx="127">
                  <c:v>2.7932960893854702E-3</c:v>
                </c:pt>
                <c:pt idx="128">
                  <c:v>1.9449626865671601E-3</c:v>
                </c:pt>
                <c:pt idx="129">
                  <c:v>1.92164179104478E-3</c:v>
                </c:pt>
                <c:pt idx="130">
                  <c:v>1.92164179104478E-3</c:v>
                </c:pt>
                <c:pt idx="131">
                  <c:v>1.9029850746268701E-3</c:v>
                </c:pt>
                <c:pt idx="132">
                  <c:v>1.9029850746268701E-3</c:v>
                </c:pt>
                <c:pt idx="133">
                  <c:v>1.8621973929236499E-3</c:v>
                </c:pt>
                <c:pt idx="134">
                  <c:v>1.8621973929236499E-3</c:v>
                </c:pt>
                <c:pt idx="135">
                  <c:v>1.8621973929236499E-3</c:v>
                </c:pt>
                <c:pt idx="136">
                  <c:v>1.8621973929236499E-3</c:v>
                </c:pt>
                <c:pt idx="137">
                  <c:v>1.55155345720378E-3</c:v>
                </c:pt>
                <c:pt idx="138">
                  <c:v>1.3526119402985099E-3</c:v>
                </c:pt>
                <c:pt idx="139">
                  <c:v>1.3526119402985099E-3</c:v>
                </c:pt>
                <c:pt idx="140">
                  <c:v>1.1277737137283599E-3</c:v>
                </c:pt>
                <c:pt idx="141">
                  <c:v>9.3109869646182495E-4</c:v>
                </c:pt>
                <c:pt idx="142">
                  <c:v>7.8781512605041997E-4</c:v>
                </c:pt>
                <c:pt idx="143">
                  <c:v>7.32421875E-4</c:v>
                </c:pt>
                <c:pt idx="144">
                  <c:v>7.0307007265057401E-4</c:v>
                </c:pt>
                <c:pt idx="145">
                  <c:v>8.1915205591953205E-7</c:v>
                </c:pt>
              </c:numCache>
            </c:numRef>
          </c:val>
          <c:extLst>
            <c:ext xmlns:c16="http://schemas.microsoft.com/office/drawing/2014/chart" uri="{C3380CC4-5D6E-409C-BE32-E72D297353CC}">
              <c16:uniqueId val="{00000000-C494-9144-A03C-8D010E870015}"/>
            </c:ext>
          </c:extLst>
        </c:ser>
        <c:dLbls>
          <c:showLegendKey val="0"/>
          <c:showVal val="0"/>
          <c:showCatName val="0"/>
          <c:showSerName val="0"/>
          <c:showPercent val="0"/>
          <c:showBubbleSize val="0"/>
        </c:dLbls>
        <c:gapWidth val="150"/>
        <c:axId val="-1157458608"/>
        <c:axId val="-1157450176"/>
      </c:barChart>
      <c:lineChart>
        <c:grouping val="standard"/>
        <c:varyColors val="0"/>
        <c:ser>
          <c:idx val="1"/>
          <c:order val="1"/>
          <c:tx>
            <c:v>Accesses</c:v>
          </c:tx>
          <c:spPr>
            <a:ln w="47625" cap="rnd" cmpd="sng" algn="ctr">
              <a:solidFill>
                <a:schemeClr val="accent1"/>
              </a:solidFill>
              <a:prstDash val="solid"/>
              <a:round/>
            </a:ln>
            <a:effectLst/>
          </c:spPr>
          <c:marker>
            <c:symbol val="none"/>
          </c:marker>
          <c:val>
            <c:numRef>
              <c:f>HPCG!$W$2:$W$147</c:f>
              <c:numCache>
                <c:formatCode>0%</c:formatCode>
                <c:ptCount val="146"/>
                <c:pt idx="0">
                  <c:v>9.9586606458128295E-8</c:v>
                </c:pt>
                <c:pt idx="1">
                  <c:v>2.2354461871613599E-7</c:v>
                </c:pt>
                <c:pt idx="2">
                  <c:v>2.28586978536801E-7</c:v>
                </c:pt>
                <c:pt idx="3">
                  <c:v>4.7771080790459303E-2</c:v>
                </c:pt>
                <c:pt idx="4">
                  <c:v>4.7771092555965601E-2</c:v>
                </c:pt>
                <c:pt idx="5">
                  <c:v>4.7771100959898602E-2</c:v>
                </c:pt>
                <c:pt idx="6">
                  <c:v>4.7771111885011597E-2</c:v>
                </c:pt>
                <c:pt idx="7">
                  <c:v>4.7771127012090998E-2</c:v>
                </c:pt>
                <c:pt idx="8">
                  <c:v>5.0767393022366603E-2</c:v>
                </c:pt>
                <c:pt idx="9">
                  <c:v>7.0971162791667805E-2</c:v>
                </c:pt>
                <c:pt idx="10">
                  <c:v>8.9442736994725894E-2</c:v>
                </c:pt>
                <c:pt idx="11">
                  <c:v>8.9442742457282398E-2</c:v>
                </c:pt>
                <c:pt idx="12">
                  <c:v>8.9442747919838805E-2</c:v>
                </c:pt>
                <c:pt idx="13">
                  <c:v>8.9442755063181903E-2</c:v>
                </c:pt>
                <c:pt idx="14">
                  <c:v>0.10738655806971099</c:v>
                </c:pt>
                <c:pt idx="15">
                  <c:v>0.109629497203565</c:v>
                </c:pt>
                <c:pt idx="16">
                  <c:v>0.12755453128625199</c:v>
                </c:pt>
                <c:pt idx="17">
                  <c:v>0.59699962480262803</c:v>
                </c:pt>
                <c:pt idx="18">
                  <c:v>0.82496036830189501</c:v>
                </c:pt>
                <c:pt idx="19">
                  <c:v>0.82496037796641797</c:v>
                </c:pt>
                <c:pt idx="20">
                  <c:v>0.82496041494372296</c:v>
                </c:pt>
                <c:pt idx="21">
                  <c:v>0.82684297325962197</c:v>
                </c:pt>
                <c:pt idx="22">
                  <c:v>0.82707112701540997</c:v>
                </c:pt>
                <c:pt idx="23">
                  <c:v>0.82888880528749698</c:v>
                </c:pt>
                <c:pt idx="24">
                  <c:v>0.82888880948946297</c:v>
                </c:pt>
                <c:pt idx="25">
                  <c:v>0.87621118370557805</c:v>
                </c:pt>
                <c:pt idx="26">
                  <c:v>0.87792600203928906</c:v>
                </c:pt>
                <c:pt idx="27">
                  <c:v>0.90077338399713802</c:v>
                </c:pt>
                <c:pt idx="28">
                  <c:v>0.90077338525772799</c:v>
                </c:pt>
                <c:pt idx="29">
                  <c:v>0.91290451553772201</c:v>
                </c:pt>
                <c:pt idx="30">
                  <c:v>0.91439961472303499</c:v>
                </c:pt>
                <c:pt idx="31">
                  <c:v>0.91439962354716398</c:v>
                </c:pt>
                <c:pt idx="32">
                  <c:v>0.92338408514854498</c:v>
                </c:pt>
                <c:pt idx="33">
                  <c:v>0.92351069166029898</c:v>
                </c:pt>
                <c:pt idx="34">
                  <c:v>0.92351069418147902</c:v>
                </c:pt>
                <c:pt idx="35">
                  <c:v>0.92351069670265895</c:v>
                </c:pt>
                <c:pt idx="36">
                  <c:v>0.92351070090462495</c:v>
                </c:pt>
                <c:pt idx="37">
                  <c:v>0.923510703005609</c:v>
                </c:pt>
                <c:pt idx="38">
                  <c:v>0.923510719393278</c:v>
                </c:pt>
                <c:pt idx="39">
                  <c:v>0.92361345411305096</c:v>
                </c:pt>
                <c:pt idx="40">
                  <c:v>0.92362538391618998</c:v>
                </c:pt>
                <c:pt idx="41">
                  <c:v>0.92371936299833102</c:v>
                </c:pt>
                <c:pt idx="42">
                  <c:v>0.92381331854945903</c:v>
                </c:pt>
                <c:pt idx="43">
                  <c:v>0.92390027572535305</c:v>
                </c:pt>
                <c:pt idx="44">
                  <c:v>0.92622737772736796</c:v>
                </c:pt>
                <c:pt idx="45">
                  <c:v>0.92728929828540296</c:v>
                </c:pt>
                <c:pt idx="46">
                  <c:v>0.93204578403721505</c:v>
                </c:pt>
                <c:pt idx="47">
                  <c:v>0.93204578445741204</c:v>
                </c:pt>
                <c:pt idx="48">
                  <c:v>0.93204578487760903</c:v>
                </c:pt>
                <c:pt idx="49">
                  <c:v>0.93204578529780502</c:v>
                </c:pt>
                <c:pt idx="50">
                  <c:v>0.93204578571800201</c:v>
                </c:pt>
                <c:pt idx="51">
                  <c:v>0.93536631580362495</c:v>
                </c:pt>
                <c:pt idx="52">
                  <c:v>0.93578119906868595</c:v>
                </c:pt>
                <c:pt idx="53">
                  <c:v>0.935781201589866</c:v>
                </c:pt>
                <c:pt idx="54">
                  <c:v>0.93578120453124303</c:v>
                </c:pt>
                <c:pt idx="55">
                  <c:v>0.93842340443884398</c:v>
                </c:pt>
                <c:pt idx="56">
                  <c:v>0.93874578603319203</c:v>
                </c:pt>
                <c:pt idx="57">
                  <c:v>0.93886239312522402</c:v>
                </c:pt>
                <c:pt idx="58">
                  <c:v>0.93886239438581398</c:v>
                </c:pt>
                <c:pt idx="59">
                  <c:v>0.93889371290285695</c:v>
                </c:pt>
                <c:pt idx="60">
                  <c:v>0.93889371626442997</c:v>
                </c:pt>
                <c:pt idx="61">
                  <c:v>0.93959365211389001</c:v>
                </c:pt>
                <c:pt idx="62">
                  <c:v>0.93959382733589403</c:v>
                </c:pt>
                <c:pt idx="63">
                  <c:v>0.93959399877612804</c:v>
                </c:pt>
                <c:pt idx="64">
                  <c:v>0.93959417021636205</c:v>
                </c:pt>
                <c:pt idx="65">
                  <c:v>0.93959434123639896</c:v>
                </c:pt>
                <c:pt idx="66">
                  <c:v>0.939792537912296</c:v>
                </c:pt>
                <c:pt idx="67">
                  <c:v>0.94137803736486703</c:v>
                </c:pt>
                <c:pt idx="68">
                  <c:v>0.94296353009429101</c:v>
                </c:pt>
                <c:pt idx="69">
                  <c:v>0.98569879520673997</c:v>
                </c:pt>
                <c:pt idx="70">
                  <c:v>0.99103094406846104</c:v>
                </c:pt>
                <c:pt idx="71">
                  <c:v>0.99168540455548504</c:v>
                </c:pt>
                <c:pt idx="72">
                  <c:v>0.99168541548059796</c:v>
                </c:pt>
                <c:pt idx="73">
                  <c:v>0.99170900153885599</c:v>
                </c:pt>
                <c:pt idx="74">
                  <c:v>0.99170900237924897</c:v>
                </c:pt>
                <c:pt idx="75">
                  <c:v>0.99170900363983905</c:v>
                </c:pt>
                <c:pt idx="76">
                  <c:v>0.99170914062394699</c:v>
                </c:pt>
                <c:pt idx="77">
                  <c:v>0.99170914188453696</c:v>
                </c:pt>
                <c:pt idx="78">
                  <c:v>0.99170914692689704</c:v>
                </c:pt>
                <c:pt idx="79">
                  <c:v>0.99829876662403905</c:v>
                </c:pt>
                <c:pt idx="80">
                  <c:v>0.99838335431101399</c:v>
                </c:pt>
                <c:pt idx="81">
                  <c:v>0.99839209818314001</c:v>
                </c:pt>
                <c:pt idx="82">
                  <c:v>0.99944909781818703</c:v>
                </c:pt>
                <c:pt idx="83">
                  <c:v>0.99944909907877599</c:v>
                </c:pt>
                <c:pt idx="84">
                  <c:v>0.99944911756742905</c:v>
                </c:pt>
                <c:pt idx="85">
                  <c:v>0.99944928774707298</c:v>
                </c:pt>
                <c:pt idx="86">
                  <c:v>0.99981269398092198</c:v>
                </c:pt>
                <c:pt idx="87">
                  <c:v>0.99985811555818604</c:v>
                </c:pt>
                <c:pt idx="88">
                  <c:v>0.99985813446703498</c:v>
                </c:pt>
                <c:pt idx="89">
                  <c:v>0.99985813488723196</c:v>
                </c:pt>
                <c:pt idx="90">
                  <c:v>0.99985813530742895</c:v>
                </c:pt>
                <c:pt idx="91">
                  <c:v>0.99999803053829295</c:v>
                </c:pt>
                <c:pt idx="92">
                  <c:v>0.99999806667520497</c:v>
                </c:pt>
                <c:pt idx="93">
                  <c:v>0.999998102391921</c:v>
                </c:pt>
                <c:pt idx="94">
                  <c:v>0.99999813810863603</c:v>
                </c:pt>
                <c:pt idx="95">
                  <c:v>0.99999817340515496</c:v>
                </c:pt>
                <c:pt idx="96">
                  <c:v>0.999998208701674</c:v>
                </c:pt>
                <c:pt idx="97">
                  <c:v>0.99999824399819204</c:v>
                </c:pt>
                <c:pt idx="98">
                  <c:v>0.99999827929471097</c:v>
                </c:pt>
                <c:pt idx="99">
                  <c:v>0.99999831417103302</c:v>
                </c:pt>
                <c:pt idx="100">
                  <c:v>0.99999834862715897</c:v>
                </c:pt>
                <c:pt idx="101">
                  <c:v>0.99999838308328404</c:v>
                </c:pt>
                <c:pt idx="102">
                  <c:v>0.99999841753940999</c:v>
                </c:pt>
                <c:pt idx="103">
                  <c:v>0.99999845199553505</c:v>
                </c:pt>
                <c:pt idx="104">
                  <c:v>0.99999848645166001</c:v>
                </c:pt>
                <c:pt idx="105">
                  <c:v>0.99999852048758897</c:v>
                </c:pt>
                <c:pt idx="106">
                  <c:v>0.99999855452351805</c:v>
                </c:pt>
                <c:pt idx="107">
                  <c:v>0.99999857931512004</c:v>
                </c:pt>
                <c:pt idx="108">
                  <c:v>0.99999860368652604</c:v>
                </c:pt>
                <c:pt idx="109">
                  <c:v>0.99999861965399905</c:v>
                </c:pt>
                <c:pt idx="110">
                  <c:v>0.999998621754982</c:v>
                </c:pt>
                <c:pt idx="111">
                  <c:v>0.99999863730225802</c:v>
                </c:pt>
                <c:pt idx="112">
                  <c:v>0.99999866881700705</c:v>
                </c:pt>
                <c:pt idx="113">
                  <c:v>0.99999868268349701</c:v>
                </c:pt>
                <c:pt idx="114">
                  <c:v>0.99999869318841295</c:v>
                </c:pt>
                <c:pt idx="115">
                  <c:v>0.99999869444900302</c:v>
                </c:pt>
                <c:pt idx="116">
                  <c:v>0.99999869570959299</c:v>
                </c:pt>
                <c:pt idx="117">
                  <c:v>0.99999869697018295</c:v>
                </c:pt>
                <c:pt idx="118">
                  <c:v>0.99999869823077303</c:v>
                </c:pt>
                <c:pt idx="119">
                  <c:v>0.999998699491363</c:v>
                </c:pt>
                <c:pt idx="120">
                  <c:v>0.99999870075195296</c:v>
                </c:pt>
                <c:pt idx="121">
                  <c:v>0.99999870201254304</c:v>
                </c:pt>
                <c:pt idx="122">
                  <c:v>0.999998703273133</c:v>
                </c:pt>
                <c:pt idx="123">
                  <c:v>0.99999870453372297</c:v>
                </c:pt>
                <c:pt idx="124">
                  <c:v>0.99999870579431305</c:v>
                </c:pt>
                <c:pt idx="125">
                  <c:v>0.99999870663470602</c:v>
                </c:pt>
                <c:pt idx="126">
                  <c:v>0.999998707475099</c:v>
                </c:pt>
                <c:pt idx="127">
                  <c:v>0.99999870873568897</c:v>
                </c:pt>
                <c:pt idx="128">
                  <c:v>0.99999888395769299</c:v>
                </c:pt>
                <c:pt idx="129">
                  <c:v>0.99999905707871295</c:v>
                </c:pt>
                <c:pt idx="130">
                  <c:v>0.99999923019973402</c:v>
                </c:pt>
                <c:pt idx="131">
                  <c:v>0.99999940163996803</c:v>
                </c:pt>
                <c:pt idx="132">
                  <c:v>0.99999957308020204</c:v>
                </c:pt>
                <c:pt idx="133">
                  <c:v>0.99999957350039803</c:v>
                </c:pt>
                <c:pt idx="134">
                  <c:v>0.99999957392059502</c:v>
                </c:pt>
                <c:pt idx="135">
                  <c:v>0.99999957434079201</c:v>
                </c:pt>
                <c:pt idx="136">
                  <c:v>0.999999574760988</c:v>
                </c:pt>
                <c:pt idx="137">
                  <c:v>0.99999971174509705</c:v>
                </c:pt>
                <c:pt idx="138">
                  <c:v>0.99999983360212596</c:v>
                </c:pt>
                <c:pt idx="139">
                  <c:v>0.99999995545915499</c:v>
                </c:pt>
                <c:pt idx="140">
                  <c:v>0.99999997100643101</c:v>
                </c:pt>
                <c:pt idx="141">
                  <c:v>0.999999971426628</c:v>
                </c:pt>
                <c:pt idx="142">
                  <c:v>0.99999997268721796</c:v>
                </c:pt>
                <c:pt idx="143">
                  <c:v>0.99999997520839801</c:v>
                </c:pt>
                <c:pt idx="144">
                  <c:v>0.99999997646898697</c:v>
                </c:pt>
                <c:pt idx="145">
                  <c:v>1</c:v>
                </c:pt>
              </c:numCache>
            </c:numRef>
          </c:val>
          <c:smooth val="0"/>
          <c:extLst>
            <c:ext xmlns:c16="http://schemas.microsoft.com/office/drawing/2014/chart" uri="{C3380CC4-5D6E-409C-BE32-E72D297353CC}">
              <c16:uniqueId val="{00000001-C494-9144-A03C-8D010E870015}"/>
            </c:ext>
          </c:extLst>
        </c:ser>
        <c:dLbls>
          <c:showLegendKey val="0"/>
          <c:showVal val="0"/>
          <c:showCatName val="0"/>
          <c:showSerName val="0"/>
          <c:showPercent val="0"/>
          <c:showBubbleSize val="0"/>
        </c:dLbls>
        <c:marker val="1"/>
        <c:smooth val="0"/>
        <c:axId val="-1157432352"/>
        <c:axId val="-1157441072"/>
      </c:lineChart>
      <c:catAx>
        <c:axId val="-1157458608"/>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a:t>Malloc call sites, from most to least dense</a:t>
                </a:r>
              </a:p>
            </c:rich>
          </c:tx>
          <c:layout>
            <c:manualLayout>
              <c:xMode val="edge"/>
              <c:yMode val="edge"/>
              <c:x val="0.14021213684544601"/>
              <c:y val="0.89579699079503095"/>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majorTickMark val="none"/>
        <c:minorTickMark val="none"/>
        <c:tickLblPos val="none"/>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157450176"/>
        <c:crosses val="autoZero"/>
        <c:auto val="1"/>
        <c:lblAlgn val="ctr"/>
        <c:lblOffset val="100"/>
        <c:noMultiLvlLbl val="0"/>
      </c:catAx>
      <c:valAx>
        <c:axId val="-1157450176"/>
        <c:scaling>
          <c:orientation val="minMax"/>
          <c:max val="1.75"/>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a:t>Density (accesses/byte)</a:t>
                </a:r>
              </a:p>
            </c:rich>
          </c:tx>
          <c:layout>
            <c:manualLayout>
              <c:xMode val="edge"/>
              <c:yMode val="edge"/>
              <c:x val="1.39027962427223E-3"/>
              <c:y val="0.110731961925343"/>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157458608"/>
        <c:crossesAt val="0"/>
        <c:crossBetween val="between"/>
        <c:majorUnit val="0.25"/>
      </c:valAx>
      <c:valAx>
        <c:axId val="-1157441072"/>
        <c:scaling>
          <c:orientation val="minMax"/>
          <c:max val="1"/>
        </c:scaling>
        <c:delete val="0"/>
        <c:axPos val="r"/>
        <c:title>
          <c:tx>
            <c:rich>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dirty="0"/>
                  <a:t>%of total accesses</a:t>
                </a:r>
              </a:p>
            </c:rich>
          </c:tx>
          <c:layout>
            <c:manualLayout>
              <c:xMode val="edge"/>
              <c:yMode val="edge"/>
              <c:x val="0.94257900241283799"/>
              <c:y val="0.23020333038784299"/>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157432352"/>
        <c:crosses val="max"/>
        <c:crossBetween val="between"/>
        <c:majorUnit val="0.2"/>
      </c:valAx>
      <c:catAx>
        <c:axId val="-1157432352"/>
        <c:scaling>
          <c:orientation val="minMax"/>
        </c:scaling>
        <c:delete val="1"/>
        <c:axPos val="b"/>
        <c:majorTickMark val="out"/>
        <c:minorTickMark val="none"/>
        <c:tickLblPos val="nextTo"/>
        <c:crossAx val="-1157441072"/>
        <c:crosses val="autoZero"/>
        <c:auto val="1"/>
        <c:lblAlgn val="ctr"/>
        <c:lblOffset val="100"/>
        <c:noMultiLvlLbl val="0"/>
      </c:catAx>
      <c:spPr>
        <a:noFill/>
        <a:ln>
          <a:noFill/>
        </a:ln>
        <a:effectLst/>
      </c:spPr>
    </c:plotArea>
    <c:legend>
      <c:legendPos val="r"/>
      <c:layout>
        <c:manualLayout>
          <c:xMode val="edge"/>
          <c:yMode val="edge"/>
          <c:x val="0.49039031419323498"/>
          <c:y val="0.31827815197799098"/>
          <c:w val="0.247025149877766"/>
          <c:h val="0.213687980267527"/>
        </c:manualLayout>
      </c:layout>
      <c:overlay val="1"/>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12700" cap="flat" cmpd="sng" algn="ctr">
      <a:noFill/>
      <a:prstDash val="solid"/>
    </a:ln>
    <a:effectLst/>
  </c:spPr>
  <c:txPr>
    <a:bodyPr/>
    <a:lstStyle/>
    <a:p>
      <a:pPr>
        <a:defRPr sz="11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055754394337099"/>
          <c:y val="3.9169139465875399E-2"/>
          <c:w val="0.58613735783027099"/>
          <c:h val="0.83566765578635005"/>
        </c:manualLayout>
      </c:layout>
      <c:lineChart>
        <c:grouping val="standard"/>
        <c:varyColors val="0"/>
        <c:ser>
          <c:idx val="0"/>
          <c:order val="0"/>
          <c:tx>
            <c:v>Size (MB)</c:v>
          </c:tx>
          <c:spPr>
            <a:ln w="47625" cap="rnd" cmpd="sng" algn="ctr">
              <a:solidFill>
                <a:schemeClr val="accent5"/>
              </a:solidFill>
              <a:prstDash val="solid"/>
              <a:round/>
            </a:ln>
            <a:effectLst/>
          </c:spPr>
          <c:marker>
            <c:symbol val="none"/>
          </c:marker>
          <c:val>
            <c:numRef>
              <c:f>HPCG!$U$2:$U$147</c:f>
              <c:numCache>
                <c:formatCode>General</c:formatCode>
                <c:ptCount val="146"/>
                <c:pt idx="0">
                  <c:v>1.26659870147705E-7</c:v>
                </c:pt>
                <c:pt idx="1">
                  <c:v>3.0547380447387701E-7</c:v>
                </c:pt>
                <c:pt idx="2">
                  <c:v>3.1292438507080099E-7</c:v>
                </c:pt>
                <c:pt idx="3">
                  <c:v>7.4966743588447599E-2</c:v>
                </c:pt>
                <c:pt idx="4">
                  <c:v>7.4966765940189403E-2</c:v>
                </c:pt>
                <c:pt idx="5">
                  <c:v>7.4966788291931097E-2</c:v>
                </c:pt>
                <c:pt idx="6">
                  <c:v>7.4966818094253498E-2</c:v>
                </c:pt>
                <c:pt idx="7">
                  <c:v>7.4966862797737094E-2</c:v>
                </c:pt>
                <c:pt idx="8">
                  <c:v>8.4337666630744906E-2</c:v>
                </c:pt>
                <c:pt idx="9">
                  <c:v>0.15930409729480699</c:v>
                </c:pt>
                <c:pt idx="10">
                  <c:v>0.23427052795886999</c:v>
                </c:pt>
                <c:pt idx="11">
                  <c:v>0.234270550310612</c:v>
                </c:pt>
                <c:pt idx="12">
                  <c:v>0.23427057266235299</c:v>
                </c:pt>
                <c:pt idx="13">
                  <c:v>0.23427060246467599</c:v>
                </c:pt>
                <c:pt idx="14">
                  <c:v>0.30923703312873801</c:v>
                </c:pt>
                <c:pt idx="15">
                  <c:v>0.31860783696174599</c:v>
                </c:pt>
                <c:pt idx="16">
                  <c:v>0.39357426762580899</c:v>
                </c:pt>
                <c:pt idx="17">
                  <c:v>2.4176678955554962</c:v>
                </c:pt>
                <c:pt idx="18">
                  <c:v>3.42971470952034</c:v>
                </c:pt>
                <c:pt idx="19">
                  <c:v>3.429714754223824</c:v>
                </c:pt>
                <c:pt idx="20">
                  <c:v>3.4297149330377579</c:v>
                </c:pt>
                <c:pt idx="21">
                  <c:v>3.4390857368707661</c:v>
                </c:pt>
                <c:pt idx="22">
                  <c:v>3.4402570873498921</c:v>
                </c:pt>
                <c:pt idx="23">
                  <c:v>3.449627891182899</c:v>
                </c:pt>
                <c:pt idx="24">
                  <c:v>3.449627913534639</c:v>
                </c:pt>
                <c:pt idx="25">
                  <c:v>3.7026396170258522</c:v>
                </c:pt>
                <c:pt idx="26">
                  <c:v>3.712010420858856</c:v>
                </c:pt>
                <c:pt idx="27">
                  <c:v>3.838516272604465</c:v>
                </c:pt>
                <c:pt idx="28">
                  <c:v>3.8385162800550461</c:v>
                </c:pt>
                <c:pt idx="29">
                  <c:v>3.913482710719109</c:v>
                </c:pt>
                <c:pt idx="30">
                  <c:v>3.9228535145521159</c:v>
                </c:pt>
                <c:pt idx="31">
                  <c:v>3.9228535741567581</c:v>
                </c:pt>
                <c:pt idx="32">
                  <c:v>3.9978200048208241</c:v>
                </c:pt>
                <c:pt idx="33">
                  <c:v>3.9989913552999501</c:v>
                </c:pt>
                <c:pt idx="34">
                  <c:v>3.9989913795143361</c:v>
                </c:pt>
                <c:pt idx="35">
                  <c:v>3.9989914046600461</c:v>
                </c:pt>
                <c:pt idx="36">
                  <c:v>3.9989914493635301</c:v>
                </c:pt>
                <c:pt idx="37">
                  <c:v>3.998991471715271</c:v>
                </c:pt>
                <c:pt idx="38">
                  <c:v>3.9989916505292058</c:v>
                </c:pt>
                <c:pt idx="39">
                  <c:v>4.0001630010083309</c:v>
                </c:pt>
                <c:pt idx="40">
                  <c:v>4.0003094198182216</c:v>
                </c:pt>
                <c:pt idx="41">
                  <c:v>4.0014807702973476</c:v>
                </c:pt>
                <c:pt idx="42">
                  <c:v>4.0026521207764736</c:v>
                </c:pt>
                <c:pt idx="43">
                  <c:v>4.0038234712555996</c:v>
                </c:pt>
                <c:pt idx="44">
                  <c:v>4.0354499341920009</c:v>
                </c:pt>
                <c:pt idx="45">
                  <c:v>4.0512631656602096</c:v>
                </c:pt>
                <c:pt idx="46">
                  <c:v>4.1262295963242641</c:v>
                </c:pt>
                <c:pt idx="47">
                  <c:v>4.12622960377485</c:v>
                </c:pt>
                <c:pt idx="48">
                  <c:v>4.1262296112254262</c:v>
                </c:pt>
                <c:pt idx="49">
                  <c:v>4.1262296186760068</c:v>
                </c:pt>
                <c:pt idx="50">
                  <c:v>4.1262296261265856</c:v>
                </c:pt>
                <c:pt idx="51">
                  <c:v>4.2011960567906499</c:v>
                </c:pt>
                <c:pt idx="52">
                  <c:v>4.2105668606236577</c:v>
                </c:pt>
                <c:pt idx="53">
                  <c:v>4.2105669202283016</c:v>
                </c:pt>
                <c:pt idx="54">
                  <c:v>4.2105669947341102</c:v>
                </c:pt>
                <c:pt idx="55">
                  <c:v>4.2855334253981701</c:v>
                </c:pt>
                <c:pt idx="56">
                  <c:v>4.2949042292311734</c:v>
                </c:pt>
                <c:pt idx="57">
                  <c:v>4.2990383626893163</c:v>
                </c:pt>
                <c:pt idx="58">
                  <c:v>4.2990384073927999</c:v>
                </c:pt>
                <c:pt idx="59">
                  <c:v>4.3002097578719249</c:v>
                </c:pt>
                <c:pt idx="60">
                  <c:v>4.3002098919823801</c:v>
                </c:pt>
                <c:pt idx="61">
                  <c:v>4.3299759300425649</c:v>
                </c:pt>
                <c:pt idx="62">
                  <c:v>4.3299839170649648</c:v>
                </c:pt>
                <c:pt idx="63">
                  <c:v>4.3299919040873638</c:v>
                </c:pt>
                <c:pt idx="64">
                  <c:v>4.3299998911097637</c:v>
                </c:pt>
                <c:pt idx="65">
                  <c:v>4.3300078781321636</c:v>
                </c:pt>
                <c:pt idx="66">
                  <c:v>4.3393786819651776</c:v>
                </c:pt>
                <c:pt idx="67">
                  <c:v>4.4143451126292339</c:v>
                </c:pt>
                <c:pt idx="68">
                  <c:v>4.4893115432932973</c:v>
                </c:pt>
                <c:pt idx="69">
                  <c:v>6.5134051712229848</c:v>
                </c:pt>
                <c:pt idx="70">
                  <c:v>6.7664168747141957</c:v>
                </c:pt>
                <c:pt idx="71">
                  <c:v>6.7980433376505971</c:v>
                </c:pt>
                <c:pt idx="72">
                  <c:v>6.7980438666418177</c:v>
                </c:pt>
                <c:pt idx="73">
                  <c:v>6.7992152171209437</c:v>
                </c:pt>
                <c:pt idx="74">
                  <c:v>6.799215261824429</c:v>
                </c:pt>
                <c:pt idx="75">
                  <c:v>6.799215329810977</c:v>
                </c:pt>
                <c:pt idx="76">
                  <c:v>6.7992233168333804</c:v>
                </c:pt>
                <c:pt idx="77">
                  <c:v>6.7992233922705099</c:v>
                </c:pt>
                <c:pt idx="78">
                  <c:v>6.7992237051948896</c:v>
                </c:pt>
                <c:pt idx="79">
                  <c:v>7.2331041386350936</c:v>
                </c:pt>
                <c:pt idx="80">
                  <c:v>7.2390989204868701</c:v>
                </c:pt>
                <c:pt idx="81">
                  <c:v>7.2397190025076297</c:v>
                </c:pt>
                <c:pt idx="82">
                  <c:v>7.3146854331716886</c:v>
                </c:pt>
                <c:pt idx="83">
                  <c:v>7.3146855263039354</c:v>
                </c:pt>
                <c:pt idx="84">
                  <c:v>7.3146869707852469</c:v>
                </c:pt>
                <c:pt idx="85">
                  <c:v>7.3147008121013641</c:v>
                </c:pt>
                <c:pt idx="86">
                  <c:v>7.3521840274333856</c:v>
                </c:pt>
                <c:pt idx="87">
                  <c:v>7.3568694293499002</c:v>
                </c:pt>
                <c:pt idx="88">
                  <c:v>7.3568713879212737</c:v>
                </c:pt>
                <c:pt idx="89">
                  <c:v>7.3568714326247573</c:v>
                </c:pt>
                <c:pt idx="90">
                  <c:v>7.3568714773282347</c:v>
                </c:pt>
                <c:pt idx="91">
                  <c:v>7.3717545187100768</c:v>
                </c:pt>
                <c:pt idx="92">
                  <c:v>7.3717585122212759</c:v>
                </c:pt>
                <c:pt idx="93">
                  <c:v>7.3717625057324803</c:v>
                </c:pt>
                <c:pt idx="94">
                  <c:v>7.3717664992436802</c:v>
                </c:pt>
                <c:pt idx="95">
                  <c:v>7.3717704927548802</c:v>
                </c:pt>
                <c:pt idx="96">
                  <c:v>7.3717744862660757</c:v>
                </c:pt>
                <c:pt idx="97">
                  <c:v>7.3717784797772756</c:v>
                </c:pt>
                <c:pt idx="98">
                  <c:v>7.3717824732884756</c:v>
                </c:pt>
                <c:pt idx="99">
                  <c:v>7.3717864667996764</c:v>
                </c:pt>
                <c:pt idx="100">
                  <c:v>7.3717904603108781</c:v>
                </c:pt>
                <c:pt idx="101">
                  <c:v>7.3717944538220781</c:v>
                </c:pt>
                <c:pt idx="102">
                  <c:v>7.3717984473332772</c:v>
                </c:pt>
                <c:pt idx="103">
                  <c:v>7.3718024408444771</c:v>
                </c:pt>
                <c:pt idx="104">
                  <c:v>7.3718064343556771</c:v>
                </c:pt>
                <c:pt idx="105">
                  <c:v>7.3718104278668761</c:v>
                </c:pt>
                <c:pt idx="106">
                  <c:v>7.3718144213780761</c:v>
                </c:pt>
                <c:pt idx="107">
                  <c:v>7.3718184148892751</c:v>
                </c:pt>
                <c:pt idx="108">
                  <c:v>7.3718224084004751</c:v>
                </c:pt>
                <c:pt idx="109">
                  <c:v>7.3718264019116804</c:v>
                </c:pt>
                <c:pt idx="110">
                  <c:v>7.3718269309028983</c:v>
                </c:pt>
                <c:pt idx="111">
                  <c:v>7.3718309244140983</c:v>
                </c:pt>
                <c:pt idx="112">
                  <c:v>7.3718395475298166</c:v>
                </c:pt>
                <c:pt idx="113">
                  <c:v>7.3718435410410157</c:v>
                </c:pt>
                <c:pt idx="114">
                  <c:v>7.3718475345522156</c:v>
                </c:pt>
                <c:pt idx="115">
                  <c:v>7.37184803467244</c:v>
                </c:pt>
                <c:pt idx="116">
                  <c:v>7.3718485347926599</c:v>
                </c:pt>
                <c:pt idx="117">
                  <c:v>7.3718490349128896</c:v>
                </c:pt>
                <c:pt idx="118">
                  <c:v>7.3718495350331104</c:v>
                </c:pt>
                <c:pt idx="119">
                  <c:v>7.3718500351533303</c:v>
                </c:pt>
                <c:pt idx="120">
                  <c:v>7.3718505352735519</c:v>
                </c:pt>
                <c:pt idx="121">
                  <c:v>7.3718510353937781</c:v>
                </c:pt>
                <c:pt idx="122">
                  <c:v>7.3718515355139971</c:v>
                </c:pt>
                <c:pt idx="123">
                  <c:v>7.3718520356342196</c:v>
                </c:pt>
                <c:pt idx="124">
                  <c:v>7.3718525357544422</c:v>
                </c:pt>
                <c:pt idx="125">
                  <c:v>7.3718530358746701</c:v>
                </c:pt>
                <c:pt idx="126">
                  <c:v>7.37185353599489</c:v>
                </c:pt>
                <c:pt idx="127">
                  <c:v>7.3718545362353263</c:v>
                </c:pt>
                <c:pt idx="128">
                  <c:v>7.3720542117953256</c:v>
                </c:pt>
                <c:pt idx="129">
                  <c:v>7.3722538873553267</c:v>
                </c:pt>
                <c:pt idx="130">
                  <c:v>7.3724535629153252</c:v>
                </c:pt>
                <c:pt idx="131">
                  <c:v>7.3726532384753227</c:v>
                </c:pt>
                <c:pt idx="132">
                  <c:v>7.3728529140353203</c:v>
                </c:pt>
                <c:pt idx="133">
                  <c:v>7.3728534141555429</c:v>
                </c:pt>
                <c:pt idx="134">
                  <c:v>7.3728539142757654</c:v>
                </c:pt>
                <c:pt idx="135">
                  <c:v>7.3728544143959818</c:v>
                </c:pt>
                <c:pt idx="136">
                  <c:v>7.3728549145162052</c:v>
                </c:pt>
                <c:pt idx="137">
                  <c:v>7.3730505965650046</c:v>
                </c:pt>
                <c:pt idx="138">
                  <c:v>7.3732502721250057</c:v>
                </c:pt>
                <c:pt idx="139">
                  <c:v>7.3734499476850006</c:v>
                </c:pt>
                <c:pt idx="140">
                  <c:v>7.3734805025160286</c:v>
                </c:pt>
                <c:pt idx="141">
                  <c:v>7.3734815027564746</c:v>
                </c:pt>
                <c:pt idx="142">
                  <c:v>7.3734850492328396</c:v>
                </c:pt>
                <c:pt idx="143">
                  <c:v>7.3734926786273718</c:v>
                </c:pt>
                <c:pt idx="144">
                  <c:v>7.3734966525807977</c:v>
                </c:pt>
                <c:pt idx="145">
                  <c:v>7.4371650079265237</c:v>
                </c:pt>
              </c:numCache>
            </c:numRef>
          </c:val>
          <c:smooth val="0"/>
          <c:extLst>
            <c:ext xmlns:c16="http://schemas.microsoft.com/office/drawing/2014/chart" uri="{C3380CC4-5D6E-409C-BE32-E72D297353CC}">
              <c16:uniqueId val="{00000000-1D1E-144A-99B6-B8110E447979}"/>
            </c:ext>
          </c:extLst>
        </c:ser>
        <c:dLbls>
          <c:showLegendKey val="0"/>
          <c:showVal val="0"/>
          <c:showCatName val="0"/>
          <c:showSerName val="0"/>
          <c:showPercent val="0"/>
          <c:showBubbleSize val="0"/>
        </c:dLbls>
        <c:marker val="1"/>
        <c:smooth val="0"/>
        <c:axId val="-1157411920"/>
        <c:axId val="-1157403504"/>
      </c:lineChart>
      <c:lineChart>
        <c:grouping val="standard"/>
        <c:varyColors val="0"/>
        <c:ser>
          <c:idx val="1"/>
          <c:order val="1"/>
          <c:tx>
            <c:v>Accesses</c:v>
          </c:tx>
          <c:spPr>
            <a:ln w="47625" cap="rnd" cmpd="sng" algn="ctr">
              <a:solidFill>
                <a:schemeClr val="accent1"/>
              </a:solidFill>
              <a:prstDash val="solid"/>
              <a:round/>
            </a:ln>
            <a:effectLst/>
          </c:spPr>
          <c:marker>
            <c:symbol val="none"/>
          </c:marker>
          <c:val>
            <c:numRef>
              <c:f>HPCG!$W$2:$W$147</c:f>
              <c:numCache>
                <c:formatCode>0%</c:formatCode>
                <c:ptCount val="146"/>
                <c:pt idx="0">
                  <c:v>9.9586606458128295E-8</c:v>
                </c:pt>
                <c:pt idx="1">
                  <c:v>2.2354461871613599E-7</c:v>
                </c:pt>
                <c:pt idx="2">
                  <c:v>2.28586978536801E-7</c:v>
                </c:pt>
                <c:pt idx="3">
                  <c:v>4.7771080790459303E-2</c:v>
                </c:pt>
                <c:pt idx="4">
                  <c:v>4.7771092555965601E-2</c:v>
                </c:pt>
                <c:pt idx="5">
                  <c:v>4.7771100959898602E-2</c:v>
                </c:pt>
                <c:pt idx="6">
                  <c:v>4.7771111885011597E-2</c:v>
                </c:pt>
                <c:pt idx="7">
                  <c:v>4.7771127012090998E-2</c:v>
                </c:pt>
                <c:pt idx="8">
                  <c:v>5.0767393022366603E-2</c:v>
                </c:pt>
                <c:pt idx="9">
                  <c:v>7.0971162791667805E-2</c:v>
                </c:pt>
                <c:pt idx="10">
                  <c:v>8.9442736994725894E-2</c:v>
                </c:pt>
                <c:pt idx="11">
                  <c:v>8.9442742457282398E-2</c:v>
                </c:pt>
                <c:pt idx="12">
                  <c:v>8.9442747919838805E-2</c:v>
                </c:pt>
                <c:pt idx="13">
                  <c:v>8.9442755063181903E-2</c:v>
                </c:pt>
                <c:pt idx="14">
                  <c:v>0.10738655806971099</c:v>
                </c:pt>
                <c:pt idx="15">
                  <c:v>0.109629497203565</c:v>
                </c:pt>
                <c:pt idx="16">
                  <c:v>0.12755453128625199</c:v>
                </c:pt>
                <c:pt idx="17">
                  <c:v>0.59699962480262803</c:v>
                </c:pt>
                <c:pt idx="18">
                  <c:v>0.82496036830189501</c:v>
                </c:pt>
                <c:pt idx="19">
                  <c:v>0.82496037796641797</c:v>
                </c:pt>
                <c:pt idx="20">
                  <c:v>0.82496041494372296</c:v>
                </c:pt>
                <c:pt idx="21">
                  <c:v>0.82684297325962197</c:v>
                </c:pt>
                <c:pt idx="22">
                  <c:v>0.82707112701540997</c:v>
                </c:pt>
                <c:pt idx="23">
                  <c:v>0.82888880528749698</c:v>
                </c:pt>
                <c:pt idx="24">
                  <c:v>0.82888880948946297</c:v>
                </c:pt>
                <c:pt idx="25">
                  <c:v>0.87621118370557805</c:v>
                </c:pt>
                <c:pt idx="26">
                  <c:v>0.87792600203928906</c:v>
                </c:pt>
                <c:pt idx="27">
                  <c:v>0.90077338399713802</c:v>
                </c:pt>
                <c:pt idx="28">
                  <c:v>0.90077338525772799</c:v>
                </c:pt>
                <c:pt idx="29">
                  <c:v>0.91290451553772201</c:v>
                </c:pt>
                <c:pt idx="30">
                  <c:v>0.91439961472303499</c:v>
                </c:pt>
                <c:pt idx="31">
                  <c:v>0.91439962354716398</c:v>
                </c:pt>
                <c:pt idx="32">
                  <c:v>0.92338408514854498</c:v>
                </c:pt>
                <c:pt idx="33">
                  <c:v>0.92351069166029898</c:v>
                </c:pt>
                <c:pt idx="34">
                  <c:v>0.92351069418147902</c:v>
                </c:pt>
                <c:pt idx="35">
                  <c:v>0.92351069670265895</c:v>
                </c:pt>
                <c:pt idx="36">
                  <c:v>0.92351070090462495</c:v>
                </c:pt>
                <c:pt idx="37">
                  <c:v>0.923510703005609</c:v>
                </c:pt>
                <c:pt idx="38">
                  <c:v>0.923510719393278</c:v>
                </c:pt>
                <c:pt idx="39">
                  <c:v>0.92361345411305096</c:v>
                </c:pt>
                <c:pt idx="40">
                  <c:v>0.92362538391618998</c:v>
                </c:pt>
                <c:pt idx="41">
                  <c:v>0.92371936299833102</c:v>
                </c:pt>
                <c:pt idx="42">
                  <c:v>0.92381331854945903</c:v>
                </c:pt>
                <c:pt idx="43">
                  <c:v>0.92390027572535305</c:v>
                </c:pt>
                <c:pt idx="44">
                  <c:v>0.92622737772736796</c:v>
                </c:pt>
                <c:pt idx="45">
                  <c:v>0.92728929828540296</c:v>
                </c:pt>
                <c:pt idx="46">
                  <c:v>0.93204578403721505</c:v>
                </c:pt>
                <c:pt idx="47">
                  <c:v>0.93204578445741204</c:v>
                </c:pt>
                <c:pt idx="48">
                  <c:v>0.93204578487760903</c:v>
                </c:pt>
                <c:pt idx="49">
                  <c:v>0.93204578529780502</c:v>
                </c:pt>
                <c:pt idx="50">
                  <c:v>0.93204578571800201</c:v>
                </c:pt>
                <c:pt idx="51">
                  <c:v>0.93536631580362495</c:v>
                </c:pt>
                <c:pt idx="52">
                  <c:v>0.93578119906868595</c:v>
                </c:pt>
                <c:pt idx="53">
                  <c:v>0.935781201589866</c:v>
                </c:pt>
                <c:pt idx="54">
                  <c:v>0.93578120453124303</c:v>
                </c:pt>
                <c:pt idx="55">
                  <c:v>0.93842340443884398</c:v>
                </c:pt>
                <c:pt idx="56">
                  <c:v>0.93874578603319203</c:v>
                </c:pt>
                <c:pt idx="57">
                  <c:v>0.93886239312522402</c:v>
                </c:pt>
                <c:pt idx="58">
                  <c:v>0.93886239438581398</c:v>
                </c:pt>
                <c:pt idx="59">
                  <c:v>0.93889371290285695</c:v>
                </c:pt>
                <c:pt idx="60">
                  <c:v>0.93889371626442997</c:v>
                </c:pt>
                <c:pt idx="61">
                  <c:v>0.93959365211389001</c:v>
                </c:pt>
                <c:pt idx="62">
                  <c:v>0.93959382733589403</c:v>
                </c:pt>
                <c:pt idx="63">
                  <c:v>0.93959399877612804</c:v>
                </c:pt>
                <c:pt idx="64">
                  <c:v>0.93959417021636205</c:v>
                </c:pt>
                <c:pt idx="65">
                  <c:v>0.93959434123639896</c:v>
                </c:pt>
                <c:pt idx="66">
                  <c:v>0.939792537912296</c:v>
                </c:pt>
                <c:pt idx="67">
                  <c:v>0.94137803736486703</c:v>
                </c:pt>
                <c:pt idx="68">
                  <c:v>0.94296353009429101</c:v>
                </c:pt>
                <c:pt idx="69">
                  <c:v>0.98569879520673997</c:v>
                </c:pt>
                <c:pt idx="70">
                  <c:v>0.99103094406846104</c:v>
                </c:pt>
                <c:pt idx="71">
                  <c:v>0.99168540455548504</c:v>
                </c:pt>
                <c:pt idx="72">
                  <c:v>0.99168541548059796</c:v>
                </c:pt>
                <c:pt idx="73">
                  <c:v>0.99170900153885599</c:v>
                </c:pt>
                <c:pt idx="74">
                  <c:v>0.99170900237924897</c:v>
                </c:pt>
                <c:pt idx="75">
                  <c:v>0.99170900363983905</c:v>
                </c:pt>
                <c:pt idx="76">
                  <c:v>0.99170914062394699</c:v>
                </c:pt>
                <c:pt idx="77">
                  <c:v>0.99170914188453696</c:v>
                </c:pt>
                <c:pt idx="78">
                  <c:v>0.99170914692689704</c:v>
                </c:pt>
                <c:pt idx="79">
                  <c:v>0.99829876662403905</c:v>
                </c:pt>
                <c:pt idx="80">
                  <c:v>0.99838335431101399</c:v>
                </c:pt>
                <c:pt idx="81">
                  <c:v>0.99839209818314001</c:v>
                </c:pt>
                <c:pt idx="82">
                  <c:v>0.99944909781818703</c:v>
                </c:pt>
                <c:pt idx="83">
                  <c:v>0.99944909907877599</c:v>
                </c:pt>
                <c:pt idx="84">
                  <c:v>0.99944911756742905</c:v>
                </c:pt>
                <c:pt idx="85">
                  <c:v>0.99944928774707298</c:v>
                </c:pt>
                <c:pt idx="86">
                  <c:v>0.99981269398092198</c:v>
                </c:pt>
                <c:pt idx="87">
                  <c:v>0.99985811555818604</c:v>
                </c:pt>
                <c:pt idx="88">
                  <c:v>0.99985813446703498</c:v>
                </c:pt>
                <c:pt idx="89">
                  <c:v>0.99985813488723196</c:v>
                </c:pt>
                <c:pt idx="90">
                  <c:v>0.99985813530742895</c:v>
                </c:pt>
                <c:pt idx="91">
                  <c:v>0.99999803053829295</c:v>
                </c:pt>
                <c:pt idx="92">
                  <c:v>0.99999806667520497</c:v>
                </c:pt>
                <c:pt idx="93">
                  <c:v>0.999998102391921</c:v>
                </c:pt>
                <c:pt idx="94">
                  <c:v>0.99999813810863603</c:v>
                </c:pt>
                <c:pt idx="95">
                  <c:v>0.99999817340515496</c:v>
                </c:pt>
                <c:pt idx="96">
                  <c:v>0.999998208701674</c:v>
                </c:pt>
                <c:pt idx="97">
                  <c:v>0.99999824399819204</c:v>
                </c:pt>
                <c:pt idx="98">
                  <c:v>0.99999827929471097</c:v>
                </c:pt>
                <c:pt idx="99">
                  <c:v>0.99999831417103302</c:v>
                </c:pt>
                <c:pt idx="100">
                  <c:v>0.99999834862715897</c:v>
                </c:pt>
                <c:pt idx="101">
                  <c:v>0.99999838308328404</c:v>
                </c:pt>
                <c:pt idx="102">
                  <c:v>0.99999841753940999</c:v>
                </c:pt>
                <c:pt idx="103">
                  <c:v>0.99999845199553505</c:v>
                </c:pt>
                <c:pt idx="104">
                  <c:v>0.99999848645166001</c:v>
                </c:pt>
                <c:pt idx="105">
                  <c:v>0.99999852048758897</c:v>
                </c:pt>
                <c:pt idx="106">
                  <c:v>0.99999855452351805</c:v>
                </c:pt>
                <c:pt idx="107">
                  <c:v>0.99999857931512004</c:v>
                </c:pt>
                <c:pt idx="108">
                  <c:v>0.99999860368652604</c:v>
                </c:pt>
                <c:pt idx="109">
                  <c:v>0.99999861965399905</c:v>
                </c:pt>
                <c:pt idx="110">
                  <c:v>0.999998621754982</c:v>
                </c:pt>
                <c:pt idx="111">
                  <c:v>0.99999863730225802</c:v>
                </c:pt>
                <c:pt idx="112">
                  <c:v>0.99999866881700705</c:v>
                </c:pt>
                <c:pt idx="113">
                  <c:v>0.99999868268349701</c:v>
                </c:pt>
                <c:pt idx="114">
                  <c:v>0.99999869318841295</c:v>
                </c:pt>
                <c:pt idx="115">
                  <c:v>0.99999869444900302</c:v>
                </c:pt>
                <c:pt idx="116">
                  <c:v>0.99999869570959299</c:v>
                </c:pt>
                <c:pt idx="117">
                  <c:v>0.99999869697018295</c:v>
                </c:pt>
                <c:pt idx="118">
                  <c:v>0.99999869823077303</c:v>
                </c:pt>
                <c:pt idx="119">
                  <c:v>0.999998699491363</c:v>
                </c:pt>
                <c:pt idx="120">
                  <c:v>0.99999870075195296</c:v>
                </c:pt>
                <c:pt idx="121">
                  <c:v>0.99999870201254304</c:v>
                </c:pt>
                <c:pt idx="122">
                  <c:v>0.999998703273133</c:v>
                </c:pt>
                <c:pt idx="123">
                  <c:v>0.99999870453372297</c:v>
                </c:pt>
                <c:pt idx="124">
                  <c:v>0.99999870579431305</c:v>
                </c:pt>
                <c:pt idx="125">
                  <c:v>0.99999870663470602</c:v>
                </c:pt>
                <c:pt idx="126">
                  <c:v>0.999998707475099</c:v>
                </c:pt>
                <c:pt idx="127">
                  <c:v>0.99999870873568897</c:v>
                </c:pt>
                <c:pt idx="128">
                  <c:v>0.99999888395769299</c:v>
                </c:pt>
                <c:pt idx="129">
                  <c:v>0.99999905707871295</c:v>
                </c:pt>
                <c:pt idx="130">
                  <c:v>0.99999923019973402</c:v>
                </c:pt>
                <c:pt idx="131">
                  <c:v>0.99999940163996803</c:v>
                </c:pt>
                <c:pt idx="132">
                  <c:v>0.99999957308020204</c:v>
                </c:pt>
                <c:pt idx="133">
                  <c:v>0.99999957350039803</c:v>
                </c:pt>
                <c:pt idx="134">
                  <c:v>0.99999957392059502</c:v>
                </c:pt>
                <c:pt idx="135">
                  <c:v>0.99999957434079201</c:v>
                </c:pt>
                <c:pt idx="136">
                  <c:v>0.999999574760988</c:v>
                </c:pt>
                <c:pt idx="137">
                  <c:v>0.99999971174509705</c:v>
                </c:pt>
                <c:pt idx="138">
                  <c:v>0.99999983360212596</c:v>
                </c:pt>
                <c:pt idx="139">
                  <c:v>0.99999995545915499</c:v>
                </c:pt>
                <c:pt idx="140">
                  <c:v>0.99999997100643101</c:v>
                </c:pt>
                <c:pt idx="141">
                  <c:v>0.999999971426628</c:v>
                </c:pt>
                <c:pt idx="142">
                  <c:v>0.99999997268721796</c:v>
                </c:pt>
                <c:pt idx="143">
                  <c:v>0.99999997520839801</c:v>
                </c:pt>
                <c:pt idx="144">
                  <c:v>0.99999997646898697</c:v>
                </c:pt>
                <c:pt idx="145">
                  <c:v>1</c:v>
                </c:pt>
              </c:numCache>
            </c:numRef>
          </c:val>
          <c:smooth val="0"/>
          <c:extLst>
            <c:ext xmlns:c16="http://schemas.microsoft.com/office/drawing/2014/chart" uri="{C3380CC4-5D6E-409C-BE32-E72D297353CC}">
              <c16:uniqueId val="{00000001-1D1E-144A-99B6-B8110E447979}"/>
            </c:ext>
          </c:extLst>
        </c:ser>
        <c:dLbls>
          <c:showLegendKey val="0"/>
          <c:showVal val="0"/>
          <c:showCatName val="0"/>
          <c:showSerName val="0"/>
          <c:showPercent val="0"/>
          <c:showBubbleSize val="0"/>
        </c:dLbls>
        <c:marker val="1"/>
        <c:smooth val="0"/>
        <c:axId val="-1157385536"/>
        <c:axId val="-1157394048"/>
      </c:lineChart>
      <c:catAx>
        <c:axId val="-1157411920"/>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a:t>Malloc call sites, from most to least dense</a:t>
                </a:r>
              </a:p>
            </c:rich>
          </c:tx>
          <c:layout>
            <c:manualLayout>
              <c:xMode val="edge"/>
              <c:yMode val="edge"/>
              <c:x val="0.13239302473554401"/>
              <c:y val="0.90623465003162695"/>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majorTickMark val="none"/>
        <c:minorTickMark val="none"/>
        <c:tickLblPos val="none"/>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157403504"/>
        <c:crosses val="autoZero"/>
        <c:auto val="1"/>
        <c:lblAlgn val="ctr"/>
        <c:lblOffset val="100"/>
        <c:noMultiLvlLbl val="0"/>
      </c:catAx>
      <c:valAx>
        <c:axId val="-1157403504"/>
        <c:scaling>
          <c:orientation val="minMax"/>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dirty="0"/>
                  <a:t>Cumulative size (GB)</a:t>
                </a:r>
              </a:p>
            </c:rich>
          </c:tx>
          <c:layout>
            <c:manualLayout>
              <c:xMode val="edge"/>
              <c:yMode val="edge"/>
              <c:x val="4.29292929292929E-2"/>
              <c:y val="0.13623574061552601"/>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157411920"/>
        <c:crosses val="autoZero"/>
        <c:crossBetween val="between"/>
      </c:valAx>
      <c:valAx>
        <c:axId val="-1157394048"/>
        <c:scaling>
          <c:orientation val="minMax"/>
          <c:max val="1"/>
        </c:scaling>
        <c:delete val="0"/>
        <c:axPos val="r"/>
        <c:title>
          <c:tx>
            <c:rich>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dirty="0"/>
                  <a:t>% of total</a:t>
                </a:r>
                <a:r>
                  <a:rPr lang="en-US" baseline="0" dirty="0"/>
                  <a:t> accesses</a:t>
                </a:r>
                <a:endParaRPr lang="en-US" dirty="0"/>
              </a:p>
            </c:rich>
          </c:tx>
          <c:layout>
            <c:manualLayout>
              <c:xMode val="edge"/>
              <c:yMode val="edge"/>
              <c:x val="0.81969696969697003"/>
              <c:y val="0.156034200711061"/>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157385536"/>
        <c:crosses val="max"/>
        <c:crossBetween val="between"/>
        <c:majorUnit val="0.2"/>
      </c:valAx>
      <c:catAx>
        <c:axId val="-1157385536"/>
        <c:scaling>
          <c:orientation val="minMax"/>
        </c:scaling>
        <c:delete val="1"/>
        <c:axPos val="b"/>
        <c:majorTickMark val="out"/>
        <c:minorTickMark val="none"/>
        <c:tickLblPos val="nextTo"/>
        <c:crossAx val="-1157394048"/>
        <c:crosses val="autoZero"/>
        <c:auto val="1"/>
        <c:lblAlgn val="ctr"/>
        <c:lblOffset val="100"/>
        <c:noMultiLvlLbl val="0"/>
      </c:catAx>
      <c:spPr>
        <a:noFill/>
        <a:ln>
          <a:noFill/>
        </a:ln>
        <a:effectLst/>
      </c:spPr>
    </c:plotArea>
    <c:legend>
      <c:legendPos val="r"/>
      <c:layout>
        <c:manualLayout>
          <c:xMode val="edge"/>
          <c:yMode val="edge"/>
          <c:x val="0.43472957925713801"/>
          <c:y val="0.56749885488690599"/>
          <c:w val="0.22122370976837399"/>
          <c:h val="0.18595290172061801"/>
        </c:manualLayout>
      </c:layout>
      <c:overlay val="1"/>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12700" cap="flat" cmpd="sng" algn="ctr">
      <a:noFill/>
      <a:prstDash val="solid"/>
    </a:ln>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Can’t send info on links yet</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1670823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65</a:t>
            </a:fld>
            <a:endParaRPr lang="en-US"/>
          </a:p>
        </p:txBody>
      </p:sp>
    </p:spTree>
    <p:extLst>
      <p:ext uri="{BB962C8B-B14F-4D97-AF65-F5344CB8AC3E}">
        <p14:creationId xmlns:p14="http://schemas.microsoft.com/office/powerpoint/2010/main" val="3917179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67</a:t>
            </a:fld>
            <a:endParaRPr lang="en-US"/>
          </a:p>
        </p:txBody>
      </p:sp>
    </p:spTree>
    <p:extLst>
      <p:ext uri="{BB962C8B-B14F-4D97-AF65-F5344CB8AC3E}">
        <p14:creationId xmlns:p14="http://schemas.microsoft.com/office/powerpoint/2010/main" val="2673197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73</a:t>
            </a:fld>
            <a:endParaRPr lang="en-US"/>
          </a:p>
        </p:txBody>
      </p:sp>
    </p:spTree>
    <p:extLst>
      <p:ext uri="{BB962C8B-B14F-4D97-AF65-F5344CB8AC3E}">
        <p14:creationId xmlns:p14="http://schemas.microsoft.com/office/powerpoint/2010/main" val="894676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75</a:t>
            </a:fld>
            <a:endParaRPr lang="en-US"/>
          </a:p>
        </p:txBody>
      </p:sp>
    </p:spTree>
    <p:extLst>
      <p:ext uri="{BB962C8B-B14F-4D97-AF65-F5344CB8AC3E}">
        <p14:creationId xmlns:p14="http://schemas.microsoft.com/office/powerpoint/2010/main" val="156240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animations and fix colors</a:t>
            </a:r>
          </a:p>
        </p:txBody>
      </p:sp>
      <p:sp>
        <p:nvSpPr>
          <p:cNvPr id="4" name="Slide Number Placeholder 3"/>
          <p:cNvSpPr>
            <a:spLocks noGrp="1"/>
          </p:cNvSpPr>
          <p:nvPr>
            <p:ph type="sldNum" sz="quarter" idx="5"/>
          </p:nvPr>
        </p:nvSpPr>
        <p:spPr/>
        <p:txBody>
          <a:bodyPr/>
          <a:lstStyle/>
          <a:p>
            <a:fld id="{A2430F75-B5EC-044F-A636-30352D0A1350}" type="slidenum">
              <a:rPr lang="en-US" smtClean="0"/>
              <a:t>79</a:t>
            </a:fld>
            <a:endParaRPr lang="en-US"/>
          </a:p>
        </p:txBody>
      </p:sp>
    </p:spTree>
    <p:extLst>
      <p:ext uri="{BB962C8B-B14F-4D97-AF65-F5344CB8AC3E}">
        <p14:creationId xmlns:p14="http://schemas.microsoft.com/office/powerpoint/2010/main" val="339995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109</a:t>
            </a:fld>
            <a:endParaRPr lang="en-US"/>
          </a:p>
        </p:txBody>
      </p:sp>
    </p:spTree>
    <p:extLst>
      <p:ext uri="{BB962C8B-B14F-4D97-AF65-F5344CB8AC3E}">
        <p14:creationId xmlns:p14="http://schemas.microsoft.com/office/powerpoint/2010/main" val="51995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all outputs.   Call to output() exists without CALL_INFO.  This doesn’t use the prefix.</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125557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define subcomponent &amp; module!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03571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define subcomponent &amp; module!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1421668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define subcomponent &amp; module!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914666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define subcomponent &amp; module!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88760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define subcomponent &amp; module!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965057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61</a:t>
            </a:fld>
            <a:endParaRPr lang="en-US"/>
          </a:p>
        </p:txBody>
      </p:sp>
    </p:spTree>
    <p:extLst>
      <p:ext uri="{BB962C8B-B14F-4D97-AF65-F5344CB8AC3E}">
        <p14:creationId xmlns:p14="http://schemas.microsoft.com/office/powerpoint/2010/main" val="403939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64</a:t>
            </a:fld>
            <a:endParaRPr lang="en-US"/>
          </a:p>
        </p:txBody>
      </p:sp>
    </p:spTree>
    <p:extLst>
      <p:ext uri="{BB962C8B-B14F-4D97-AF65-F5344CB8AC3E}">
        <p14:creationId xmlns:p14="http://schemas.microsoft.com/office/powerpoint/2010/main" val="374722576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11/6/20</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11/6/20</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11/6/20</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11/6/20</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11/6/20</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
        <p:nvSpPr>
          <p:cNvPr id="14" name="Text Placeholder 2">
            <a:extLst>
              <a:ext uri="{FF2B5EF4-FFF2-40B4-BE49-F238E27FC236}">
                <a16:creationId xmlns:a16="http://schemas.microsoft.com/office/drawing/2014/main" id="{A1C5B521-0A77-694A-BBA7-67A8D6C1ECB1}"/>
              </a:ext>
            </a:extLst>
          </p:cNvPr>
          <p:cNvSpPr>
            <a:spLocks noGrp="1"/>
          </p:cNvSpPr>
          <p:nvPr>
            <p:ph idx="1"/>
          </p:nvPr>
        </p:nvSpPr>
        <p:spPr>
          <a:xfrm>
            <a:off x="720648" y="1429232"/>
            <a:ext cx="10789920" cy="4663440"/>
          </a:xfrm>
          <a:prstGeom prst="rect">
            <a:avLst/>
          </a:prstGeom>
        </p:spPr>
        <p:txBody>
          <a:bodyPr vert="horz" lIns="0" tIns="45720" rIns="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11/6/20</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11/6/20</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11/6/20</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56387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sz="2800">
                <a:solidFill>
                  <a:schemeClr val="bg2">
                    <a:lumMod val="25000"/>
                  </a:schemeClr>
                </a:solidFill>
              </a:defRPr>
            </a:lvl1pPr>
          </a:lstStyle>
          <a:p>
            <a:r>
              <a:rPr lang="en-US" dirty="0"/>
              <a:t>CLICK TO EDIT MASTER TITLE STYLE</a:t>
            </a:r>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553561" y="1132499"/>
            <a:ext cx="11084879" cy="5145837"/>
          </a:xfrm>
        </p:spPr>
        <p:txBody>
          <a:bodyPr/>
          <a:lstStyle>
            <a:lvl1pPr marL="91436" indent="-274316" algn="just">
              <a:buFont typeface="Arial" panose="020B0604020202020204" pitchFamily="34" charset="0"/>
              <a:buChar char="•"/>
              <a:defRPr sz="2600">
                <a:solidFill>
                  <a:schemeClr val="tx1"/>
                </a:solidFill>
                <a:latin typeface="Gill Sans MT" panose="020B0502020104020203" pitchFamily="34" charset="77"/>
                <a:cs typeface="Arial" panose="020B0604020202020204" pitchFamily="34" charset="0"/>
              </a:defRPr>
            </a:lvl1pPr>
            <a:lvl2pPr algn="just">
              <a:defRPr sz="2400">
                <a:solidFill>
                  <a:schemeClr val="tx1"/>
                </a:solidFill>
                <a:latin typeface="Gill Sans MT" panose="020B0502020104020203" pitchFamily="34" charset="77"/>
                <a:cs typeface="Arial" panose="020B0604020202020204" pitchFamily="34" charset="0"/>
              </a:defRPr>
            </a:lvl2pPr>
            <a:lvl3pPr algn="just">
              <a:defRPr sz="2200">
                <a:solidFill>
                  <a:schemeClr val="tx1"/>
                </a:solidFill>
                <a:latin typeface="Gill Sans MT" panose="020B0502020104020203" pitchFamily="34" charset="77"/>
                <a:cs typeface="Arial" panose="020B0604020202020204" pitchFamily="34" charset="0"/>
              </a:defRPr>
            </a:lvl3pPr>
            <a:lvl4pPr algn="just">
              <a:defRPr sz="2200">
                <a:solidFill>
                  <a:schemeClr val="tx1"/>
                </a:solidFill>
                <a:latin typeface="Gill Sans MT" panose="020B0502020104020203" pitchFamily="34" charset="77"/>
                <a:cs typeface="Arial" panose="020B0604020202020204" pitchFamily="34" charset="0"/>
              </a:defRPr>
            </a:lvl4pPr>
            <a:lvl5pPr algn="just">
              <a:defRPr sz="2200">
                <a:solidFill>
                  <a:schemeClr val="tx1"/>
                </a:solidFill>
                <a:latin typeface="Gill Sans MT" panose="020B0502020104020203" pitchFamily="34" charset="77"/>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hqprint">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277938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3"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689227" y="5567487"/>
            <a:ext cx="6261331"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64951" y="6459793"/>
            <a:ext cx="1008840" cy="365125"/>
          </a:xfrm>
        </p:spPr>
        <p:txBody>
          <a:bodyPr/>
          <a:lstStyle>
            <a:lvl1pPr>
              <a:defRPr>
                <a:solidFill>
                  <a:schemeClr val="bg1">
                    <a:lumMod val="50000"/>
                  </a:schemeClr>
                </a:solidFill>
              </a:defRPr>
            </a:lvl1pPr>
          </a:lstStyle>
          <a:p>
            <a:fld id="{9BB4F62A-F143-0E44-AD26-04E6D9F03BB4}" type="datetime1">
              <a:rPr lang="en-US" smtClean="0"/>
              <a:t>11/6/20</a:t>
            </a:fld>
            <a:endParaRPr lang="en-US" dirty="0"/>
          </a:p>
        </p:txBody>
      </p:sp>
      <p:sp>
        <p:nvSpPr>
          <p:cNvPr id="16" name="Footer Placeholder 4"/>
          <p:cNvSpPr>
            <a:spLocks noGrp="1"/>
          </p:cNvSpPr>
          <p:nvPr>
            <p:ph type="ftr" sz="quarter" idx="11"/>
          </p:nvPr>
        </p:nvSpPr>
        <p:spPr>
          <a:xfrm>
            <a:off x="7565573" y="6459793"/>
            <a:ext cx="2623459"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7858329" y="388061"/>
            <a:ext cx="2093023" cy="606255"/>
          </a:xfrm>
          <a:prstGeom prst="rect">
            <a:avLst/>
          </a:prstGeom>
          <a:noFill/>
          <a:ln>
            <a:noFill/>
          </a:ln>
        </p:spPr>
      </p:pic>
      <p:sp>
        <p:nvSpPr>
          <p:cNvPr id="19" name="Rectangle 18"/>
          <p:cNvSpPr/>
          <p:nvPr/>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700411" y="5336654"/>
            <a:ext cx="222504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789245" y="5934370"/>
            <a:ext cx="9399784"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336971" y="5905621"/>
            <a:ext cx="596468"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399371" y="5880652"/>
            <a:ext cx="813631" cy="153757"/>
          </a:xfrm>
          <a:prstGeom prst="rect">
            <a:avLst/>
          </a:prstGeom>
          <a:noFill/>
          <a:ln>
            <a:noFill/>
          </a:ln>
        </p:spPr>
      </p:pic>
      <p:sp>
        <p:nvSpPr>
          <p:cNvPr id="44" name="Rectangle 43"/>
          <p:cNvSpPr/>
          <p:nvPr userDrawn="1"/>
        </p:nvSpPr>
        <p:spPr>
          <a:xfrm>
            <a:off x="789245" y="2915632"/>
            <a:ext cx="2037083"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865811" y="2915632"/>
            <a:ext cx="1345972"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4251265" y="2915632"/>
            <a:ext cx="3314307"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7565573" y="1363919"/>
            <a:ext cx="2623459"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10260701" y="6094149"/>
            <a:ext cx="1866563" cy="50783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p>
          <a:p>
            <a:pPr algn="ctr"/>
            <a:r>
              <a:rPr lang="en-US" sz="450" b="0" i="0" kern="1200" dirty="0">
                <a:solidFill>
                  <a:schemeClr val="tx1"/>
                </a:solidFill>
                <a:effectLst/>
                <a:latin typeface="+mn-lt"/>
                <a:ea typeface="+mn-ea"/>
                <a:cs typeface="+mn-cs"/>
              </a:rPr>
              <a:t>SAND</a:t>
            </a:r>
            <a:r>
              <a:rPr lang="en-US" sz="450" b="0" i="0" u="none" strike="noStrike" kern="1200" dirty="0">
                <a:solidFill>
                  <a:schemeClr val="tx1"/>
                </a:solidFill>
                <a:effectLst/>
                <a:latin typeface="+mn-lt"/>
                <a:ea typeface="+mn-ea"/>
                <a:cs typeface="+mn-cs"/>
              </a:rPr>
              <a:t>2018-5893 PE</a:t>
            </a:r>
            <a:endParaRPr lang="en-US" sz="450" dirty="0">
              <a:solidFill>
                <a:schemeClr val="tx1"/>
              </a:solidFill>
            </a:endParaRPr>
          </a:p>
        </p:txBody>
      </p:sp>
    </p:spTree>
    <p:extLst>
      <p:ext uri="{BB962C8B-B14F-4D97-AF65-F5344CB8AC3E}">
        <p14:creationId xmlns:p14="http://schemas.microsoft.com/office/powerpoint/2010/main" val="416128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C7B5DD6E-CA73-154F-AA6F-AE5E4D7D2B46}" type="datetime1">
              <a:rPr lang="en-US" smtClean="0"/>
              <a:t>11/6/20</a:t>
            </a:fld>
            <a:endParaRPr lang="en-US"/>
          </a:p>
        </p:txBody>
      </p:sp>
      <p:sp>
        <p:nvSpPr>
          <p:cNvPr id="5" name="Rectangle 5"/>
          <p:cNvSpPr>
            <a:spLocks noGrp="1" noChangeArrowheads="1"/>
          </p:cNvSpPr>
          <p:nvPr>
            <p:ph type="ftr" sz="quarter" idx="11"/>
          </p:nvPr>
        </p:nvSpPr>
        <p:spPr>
          <a:ln/>
        </p:spPr>
        <p:txBody>
          <a:bodyPr/>
          <a:lstStyle>
            <a:lvl1pPr>
              <a:defRPr/>
            </a:lvl1pPr>
          </a:lstStyle>
          <a:p>
            <a:r>
              <a:rPr lang="en-US"/>
              <a:t>ISCA Tutorial, June 13, 2015</a:t>
            </a:r>
          </a:p>
        </p:txBody>
      </p:sp>
      <p:sp>
        <p:nvSpPr>
          <p:cNvPr id="6" name="Rectangle 6"/>
          <p:cNvSpPr>
            <a:spLocks noGrp="1" noChangeArrowheads="1"/>
          </p:cNvSpPr>
          <p:nvPr>
            <p:ph type="sldNum" sz="quarter" idx="12"/>
          </p:nvPr>
        </p:nvSpPr>
        <p:spPr>
          <a:ln/>
        </p:spPr>
        <p:txBody>
          <a:bodyPr/>
          <a:lstStyle>
            <a:lvl1pPr>
              <a:defRPr/>
            </a:lvl1pPr>
          </a:lstStyle>
          <a:p>
            <a:fld id="{A5E55A7B-7854-E145-92D9-B491DF4BAE2D}" type="slidenum">
              <a:rPr lang="en-US" smtClean="0"/>
              <a:pPr/>
              <a:t>‹#›</a:t>
            </a:fld>
            <a:endParaRPr lang="en-US"/>
          </a:p>
        </p:txBody>
      </p:sp>
    </p:spTree>
    <p:extLst>
      <p:ext uri="{BB962C8B-B14F-4D97-AF65-F5344CB8AC3E}">
        <p14:creationId xmlns:p14="http://schemas.microsoft.com/office/powerpoint/2010/main" val="317001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11/6/20</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11/6/20</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11/6/20</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11/6/20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11/6/20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11/6/20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11/6/20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pic>
        <p:nvPicPr>
          <p:cNvPr id="6" name="Picture 5">
            <a:extLst>
              <a:ext uri="{FF2B5EF4-FFF2-40B4-BE49-F238E27FC236}">
                <a16:creationId xmlns:a16="http://schemas.microsoft.com/office/drawing/2014/main" id="{D81A33A8-ADE5-8242-B7A8-0D1BCA19990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288" r="-3731"/>
          <a:stretch/>
        </p:blipFill>
        <p:spPr>
          <a:xfrm>
            <a:off x="5122750" y="2975385"/>
            <a:ext cx="2042137" cy="790816"/>
          </a:xfrm>
          <a:prstGeom prst="rect">
            <a:avLst/>
          </a:prstGeom>
        </p:spPr>
      </p:pic>
    </p:spTree>
    <p:extLst>
      <p:ext uri="{BB962C8B-B14F-4D97-AF65-F5344CB8AC3E}">
        <p14:creationId xmlns:p14="http://schemas.microsoft.com/office/powerpoint/2010/main" val="177748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11/6/20</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720648" y="1429233"/>
            <a:ext cx="10785552" cy="466344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11/6/20</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21"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22"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71" r:id="rId8"/>
    <p:sldLayoutId id="2147483651" r:id="rId9"/>
    <p:sldLayoutId id="2147483668" r:id="rId10"/>
    <p:sldLayoutId id="2147483665" r:id="rId11"/>
    <p:sldLayoutId id="2147483669" r:id="rId12"/>
    <p:sldLayoutId id="2147483655" r:id="rId13"/>
    <p:sldLayoutId id="2147483662" r:id="rId14"/>
    <p:sldLayoutId id="2147483663" r:id="rId15"/>
    <p:sldLayoutId id="2147483670" r:id="rId16"/>
    <p:sldLayoutId id="2147483672" r:id="rId17"/>
    <p:sldLayoutId id="2147483673" r:id="rId18"/>
    <p:sldLayoutId id="2147483674"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1"/>
          </a:solidFill>
          <a:latin typeface="Gill Sans MT" charset="0"/>
          <a:ea typeface="Gill Sans MT" charset="0"/>
          <a:cs typeface="Gill Sans MT" charset="0"/>
        </a:defRPr>
      </a:lvl1pPr>
    </p:titleStyle>
    <p:bodyStyle>
      <a:lvl1pPr marL="91436" indent="-182880" algn="l" defTabSz="914354" rtl="0" eaLnBrk="1" latinLnBrk="0" hangingPunct="1">
        <a:lnSpc>
          <a:spcPct val="90000"/>
        </a:lnSpc>
        <a:spcBef>
          <a:spcPts val="1200"/>
        </a:spcBef>
        <a:spcAft>
          <a:spcPts val="200"/>
        </a:spcAft>
        <a:buClr>
          <a:srgbClr val="00B0F0"/>
        </a:buClr>
        <a:buSzPct val="100000"/>
        <a:buFont typeface="System Font Regular"/>
        <a:buChar char="◦"/>
        <a:defRPr sz="24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6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36.png"/></Relationships>
</file>

<file path=ppt/slides/_rels/slide10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5" Type="http://schemas.openxmlformats.org/officeDocument/2006/relationships/chart" Target="../charts/chart4.xml"/><Relationship Id="rId4" Type="http://schemas.openxmlformats.org/officeDocument/2006/relationships/chart" Target="../charts/char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F9193A-B005-2946-8133-9150AD05AD07}"/>
              </a:ext>
            </a:extLst>
          </p:cNvPr>
          <p:cNvSpPr>
            <a:spLocks noGrp="1"/>
          </p:cNvSpPr>
          <p:nvPr>
            <p:ph type="ctrTitle"/>
          </p:nvPr>
        </p:nvSpPr>
        <p:spPr/>
        <p:txBody>
          <a:bodyPr/>
          <a:lstStyle/>
          <a:p>
            <a:r>
              <a:rPr lang="en-US" dirty="0"/>
              <a:t>Developing SST Element Libraries</a:t>
            </a:r>
          </a:p>
        </p:txBody>
      </p:sp>
      <p:sp>
        <p:nvSpPr>
          <p:cNvPr id="5" name="Subtitle 4">
            <a:extLst>
              <a:ext uri="{FF2B5EF4-FFF2-40B4-BE49-F238E27FC236}">
                <a16:creationId xmlns:a16="http://schemas.microsoft.com/office/drawing/2014/main" id="{EAC13FCC-78D7-CA44-82E8-C971D8ADFE04}"/>
              </a:ext>
            </a:extLst>
          </p:cNvPr>
          <p:cNvSpPr>
            <a:spLocks noGrp="1"/>
          </p:cNvSpPr>
          <p:nvPr>
            <p:ph type="subTitle" idx="1"/>
          </p:nvPr>
        </p:nvSpPr>
        <p:spPr/>
        <p:txBody>
          <a:bodyPr/>
          <a:lstStyle/>
          <a:p>
            <a:r>
              <a:rPr lang="en-US" dirty="0"/>
              <a:t>The SST Team</a:t>
            </a:r>
          </a:p>
        </p:txBody>
      </p:sp>
      <p:sp>
        <p:nvSpPr>
          <p:cNvPr id="3" name="Slide Number Placeholder 2">
            <a:extLst>
              <a:ext uri="{FF2B5EF4-FFF2-40B4-BE49-F238E27FC236}">
                <a16:creationId xmlns:a16="http://schemas.microsoft.com/office/drawing/2014/main" id="{F5095943-6BDE-844A-B60E-388BF6C199F1}"/>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
        <p:nvSpPr>
          <p:cNvPr id="2" name="TextBox 1">
            <a:extLst>
              <a:ext uri="{FF2B5EF4-FFF2-40B4-BE49-F238E27FC236}">
                <a16:creationId xmlns:a16="http://schemas.microsoft.com/office/drawing/2014/main" id="{F6E016CA-ED34-9841-B7F5-23927505E76C}"/>
              </a:ext>
            </a:extLst>
          </p:cNvPr>
          <p:cNvSpPr txBox="1"/>
          <p:nvPr/>
        </p:nvSpPr>
        <p:spPr>
          <a:xfrm>
            <a:off x="7758016" y="6488668"/>
            <a:ext cx="2361344" cy="369332"/>
          </a:xfrm>
          <a:prstGeom prst="rect">
            <a:avLst/>
          </a:prstGeom>
          <a:noFill/>
        </p:spPr>
        <p:txBody>
          <a:bodyPr wrap="square" rtlCol="0">
            <a:spAutoFit/>
          </a:bodyPr>
          <a:lstStyle/>
          <a:p>
            <a:r>
              <a:rPr lang="en-US" dirty="0"/>
              <a:t>SAND2020-12373 PE</a:t>
            </a:r>
          </a:p>
        </p:txBody>
      </p:sp>
    </p:spTree>
    <p:extLst>
      <p:ext uri="{BB962C8B-B14F-4D97-AF65-F5344CB8AC3E}">
        <p14:creationId xmlns:p14="http://schemas.microsoft.com/office/powerpoint/2010/main" val="33151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SST_ELI_DOCUMENT_SUBCOMPONENT_SLOTS</a:t>
            </a:r>
          </a:p>
        </p:txBody>
      </p:sp>
      <p:sp>
        <p:nvSpPr>
          <p:cNvPr id="5" name="Slide Number Placeholder 4"/>
          <p:cNvSpPr>
            <a:spLocks noGrp="1"/>
          </p:cNvSpPr>
          <p:nvPr>
            <p:ph type="sldNum" sz="quarter" idx="4"/>
          </p:nvPr>
        </p:nvSpPr>
        <p:spPr/>
        <p:txBody>
          <a:bodyPr/>
          <a:lstStyle/>
          <a:p>
            <a:fld id="{A5E55A7B-7854-E145-92D9-B491DF4BAE2D}" type="slidenum">
              <a:rPr lang="en-US" smtClean="0"/>
              <a:pPr/>
              <a:t>10</a:t>
            </a:fld>
            <a:endParaRPr lang="en-US" dirty="0"/>
          </a:p>
        </p:txBody>
      </p:sp>
      <p:sp>
        <p:nvSpPr>
          <p:cNvPr id="3" name="Content Placeholder 2"/>
          <p:cNvSpPr>
            <a:spLocks noGrp="1"/>
          </p:cNvSpPr>
          <p:nvPr>
            <p:ph idx="1"/>
          </p:nvPr>
        </p:nvSpPr>
        <p:spPr/>
        <p:txBody>
          <a:bodyPr/>
          <a:lstStyle/>
          <a:p>
            <a:r>
              <a:rPr lang="en-US"/>
              <a:t>Used by: Components, SubComponent</a:t>
            </a:r>
          </a:p>
          <a:p>
            <a:r>
              <a:rPr lang="en-US"/>
              <a:t>Macro takes a list of available  SubComponentSlots </a:t>
            </a:r>
          </a:p>
          <a:p>
            <a:r>
              <a:rPr lang="en-US"/>
              <a:t>Each slot is defined as:</a:t>
            </a:r>
          </a:p>
          <a:p>
            <a:pPr lvl="1"/>
            <a:r>
              <a:rPr lang="en-US"/>
              <a:t>{ “slotname”, “description”, “name of superclass” }</a:t>
            </a:r>
          </a:p>
          <a:p>
            <a:pPr lvl="1"/>
            <a:r>
              <a:rPr lang="en-US"/>
              <a:t>name of superclass should be the fully qualified name of the class that defines the slot’s API. The superclass inherits from SubComponent, and any subcomponent attached to this slot must inherit from the specified superclass.</a:t>
            </a:r>
          </a:p>
          <a:p>
            <a:pPr lvl="2"/>
            <a:r>
              <a:rPr lang="en-US"/>
              <a:t>Ex: SST::ElementLibrary::SubComponentClass</a:t>
            </a:r>
          </a:p>
          <a:p>
            <a:r>
              <a:rPr lang="en-US"/>
              <a:t>Examples:</a:t>
            </a:r>
            <a:endParaRPr lang="en-US" dirty="0"/>
          </a:p>
        </p:txBody>
      </p:sp>
      <p:sp>
        <p:nvSpPr>
          <p:cNvPr id="6" name="TextBox 5"/>
          <p:cNvSpPr txBox="1"/>
          <p:nvPr/>
        </p:nvSpPr>
        <p:spPr>
          <a:xfrm>
            <a:off x="1981201" y="5159844"/>
            <a:ext cx="8568267" cy="11695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SST_ELI_DOCUMENT_SUBCOMPONENT_SLOTS(</a:t>
            </a:r>
          </a:p>
          <a:p>
            <a:r>
              <a:rPr lang="en-US" sz="1400" dirty="0">
                <a:latin typeface="Consolas"/>
                <a:cs typeface="Consolas"/>
              </a:rPr>
              <a:t>    { “slot1”, “First slot”, “SST::Core::Interfaces::</a:t>
            </a:r>
            <a:r>
              <a:rPr lang="en-US" sz="1400" dirty="0" err="1">
                <a:latin typeface="Consolas"/>
                <a:cs typeface="Consolas"/>
              </a:rPr>
              <a:t>SimpleNetwork</a:t>
            </a:r>
            <a:r>
              <a:rPr lang="en-US" sz="1400" dirty="0">
                <a:latin typeface="Consolas"/>
                <a:cs typeface="Consolas"/>
              </a:rPr>
              <a:t>” },</a:t>
            </a:r>
          </a:p>
          <a:p>
            <a:r>
              <a:rPr lang="en-US" sz="1400" dirty="0">
                <a:latin typeface="Consolas"/>
                <a:cs typeface="Consolas"/>
              </a:rPr>
              <a:t>    { “slot2”, “Second slot”, “SST::Core::Interfaces::</a:t>
            </a:r>
            <a:r>
              <a:rPr lang="en-US" sz="1400" dirty="0" err="1">
                <a:latin typeface="Consolas"/>
                <a:cs typeface="Consolas"/>
              </a:rPr>
              <a:t>SimpleMem</a:t>
            </a:r>
            <a:r>
              <a:rPr lang="en-US" sz="1400" dirty="0">
                <a:latin typeface="Consolas"/>
                <a:cs typeface="Consolas"/>
              </a:rPr>
              <a:t>” }</a:t>
            </a:r>
          </a:p>
          <a:p>
            <a:r>
              <a:rPr lang="en-US" sz="1400" dirty="0">
                <a:latin typeface="Consolas"/>
                <a:cs typeface="Consolas"/>
              </a:rPr>
              <a:t>)</a:t>
            </a:r>
          </a:p>
          <a:p>
            <a:endParaRPr lang="en-US" sz="1400" dirty="0"/>
          </a:p>
        </p:txBody>
      </p:sp>
    </p:spTree>
    <p:extLst>
      <p:ext uri="{BB962C8B-B14F-4D97-AF65-F5344CB8AC3E}">
        <p14:creationId xmlns:p14="http://schemas.microsoft.com/office/powerpoint/2010/main" val="211583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74A4-25CC-9148-9A9A-8E5784548FF0}"/>
              </a:ext>
            </a:extLst>
          </p:cNvPr>
          <p:cNvSpPr>
            <a:spLocks noGrp="1"/>
          </p:cNvSpPr>
          <p:nvPr>
            <p:ph type="title"/>
          </p:nvPr>
        </p:nvSpPr>
        <p:spPr/>
        <p:txBody>
          <a:bodyPr/>
          <a:lstStyle/>
          <a:p>
            <a:r>
              <a:rPr lang="en-US" dirty="0"/>
              <a:t>Example: </a:t>
            </a:r>
            <a:r>
              <a:rPr lang="en-US" dirty="0" err="1"/>
              <a:t>amoCustomCmdHandler</a:t>
            </a:r>
            <a:endParaRPr lang="en-US" dirty="0"/>
          </a:p>
        </p:txBody>
      </p:sp>
      <p:sp>
        <p:nvSpPr>
          <p:cNvPr id="3" name="Slide Number Placeholder 2">
            <a:extLst>
              <a:ext uri="{FF2B5EF4-FFF2-40B4-BE49-F238E27FC236}">
                <a16:creationId xmlns:a16="http://schemas.microsoft.com/office/drawing/2014/main" id="{423F45DE-047E-1B4D-A153-5BF05BE7C635}"/>
              </a:ext>
            </a:extLst>
          </p:cNvPr>
          <p:cNvSpPr>
            <a:spLocks noGrp="1"/>
          </p:cNvSpPr>
          <p:nvPr>
            <p:ph type="sldNum" sz="quarter" idx="4"/>
          </p:nvPr>
        </p:nvSpPr>
        <p:spPr/>
        <p:txBody>
          <a:bodyPr/>
          <a:lstStyle/>
          <a:p>
            <a:fld id="{4FAB73BC-B049-4115-A692-8D63A059BFB8}" type="slidenum">
              <a:rPr lang="en-US" smtClean="0"/>
              <a:pPr/>
              <a:t>100</a:t>
            </a:fld>
            <a:endParaRPr lang="en-US" dirty="0"/>
          </a:p>
        </p:txBody>
      </p:sp>
      <p:sp>
        <p:nvSpPr>
          <p:cNvPr id="4" name="Text Placeholder 3">
            <a:extLst>
              <a:ext uri="{FF2B5EF4-FFF2-40B4-BE49-F238E27FC236}">
                <a16:creationId xmlns:a16="http://schemas.microsoft.com/office/drawing/2014/main" id="{F7DDDBE1-1803-F84A-9F27-40E21EA154D7}"/>
              </a:ext>
            </a:extLst>
          </p:cNvPr>
          <p:cNvSpPr>
            <a:spLocks noGrp="1"/>
          </p:cNvSpPr>
          <p:nvPr>
            <p:ph idx="1"/>
          </p:nvPr>
        </p:nvSpPr>
        <p:spPr>
          <a:xfrm>
            <a:off x="720648" y="1429231"/>
            <a:ext cx="10789920" cy="5039301"/>
          </a:xfrm>
        </p:spPr>
        <p:txBody>
          <a:bodyPr>
            <a:normAutofit fontScale="92500" lnSpcReduction="20000"/>
          </a:bodyPr>
          <a:lstStyle/>
          <a:p>
            <a:r>
              <a:rPr lang="en-US" dirty="0"/>
              <a:t>CPU passes custom opcodes for reads &amp; writes</a:t>
            </a:r>
          </a:p>
          <a:p>
            <a:pPr lvl="1"/>
            <a:r>
              <a:rPr lang="en-US" dirty="0"/>
              <a:t>Ex: memHierarchy/tests/</a:t>
            </a:r>
            <a:r>
              <a:rPr lang="en-US" dirty="0" err="1"/>
              <a:t>testCustomCmdGoblin</a:t>
            </a:r>
            <a:r>
              <a:rPr lang="en-US" dirty="0"/>
              <a:t>-*.</a:t>
            </a:r>
            <a:r>
              <a:rPr lang="en-US" dirty="0" err="1"/>
              <a:t>py</a:t>
            </a:r>
            <a:endParaRPr lang="en-US" dirty="0"/>
          </a:p>
          <a:p>
            <a:pPr lvl="2"/>
            <a:r>
              <a:rPr lang="en-US" dirty="0"/>
              <a:t>Requires </a:t>
            </a:r>
            <a:r>
              <a:rPr lang="en-US" dirty="0" err="1"/>
              <a:t>HMCSim</a:t>
            </a:r>
            <a:r>
              <a:rPr lang="en-US" dirty="0"/>
              <a:t> </a:t>
            </a:r>
          </a:p>
          <a:p>
            <a:pPr lvl="1"/>
            <a:r>
              <a:rPr lang="en-US" dirty="0"/>
              <a:t>Causes shootdowns </a:t>
            </a:r>
            <a:r>
              <a:rPr lang="en-US" dirty="0">
                <a:sym typeface="Wingdings" pitchFamily="2" charset="2"/>
              </a:rPr>
              <a:t></a:t>
            </a:r>
            <a:r>
              <a:rPr lang="en-US" dirty="0"/>
              <a:t> shouldn’t read or write a block that is cached</a:t>
            </a:r>
          </a:p>
          <a:p>
            <a:r>
              <a:rPr lang="en-US" dirty="0"/>
              <a:t>Custom structures</a:t>
            </a:r>
          </a:p>
          <a:p>
            <a:pPr lvl="1"/>
            <a:r>
              <a:rPr lang="en-US" dirty="0" err="1"/>
              <a:t>CustomCmdEvent</a:t>
            </a:r>
            <a:r>
              <a:rPr lang="en-US" dirty="0"/>
              <a:t>: event with an opcode field</a:t>
            </a:r>
          </a:p>
          <a:p>
            <a:pPr lvl="1"/>
            <a:r>
              <a:rPr lang="en-US" dirty="0" err="1"/>
              <a:t>CustomOpCodeCmdInfo</a:t>
            </a:r>
            <a:endParaRPr lang="en-US" dirty="0"/>
          </a:p>
          <a:p>
            <a:pPr lvl="2"/>
            <a:r>
              <a:rPr lang="en-US" dirty="0"/>
              <a:t>The data that is passed to the backend</a:t>
            </a:r>
          </a:p>
          <a:p>
            <a:r>
              <a:rPr lang="en-US" dirty="0" err="1"/>
              <a:t>AmoCustomCmdHandler</a:t>
            </a:r>
            <a:endParaRPr lang="en-US" dirty="0"/>
          </a:p>
          <a:p>
            <a:pPr lvl="1"/>
            <a:r>
              <a:rPr lang="en-US" dirty="0"/>
              <a:t>Receive: tells controller to do a shootdown on the requested address</a:t>
            </a:r>
          </a:p>
          <a:p>
            <a:pPr lvl="1"/>
            <a:r>
              <a:rPr lang="en-US" dirty="0"/>
              <a:t>Ready: fills </a:t>
            </a:r>
            <a:r>
              <a:rPr lang="en-US" dirty="0" err="1"/>
              <a:t>CustomOpCodeCmdInfo</a:t>
            </a:r>
            <a:r>
              <a:rPr lang="en-US" dirty="0"/>
              <a:t> with opcode, data payload, address, etc.</a:t>
            </a:r>
          </a:p>
          <a:p>
            <a:pPr lvl="1"/>
            <a:r>
              <a:rPr lang="en-US" dirty="0"/>
              <a:t>Response: Makes a response if request indicates one is needed</a:t>
            </a:r>
          </a:p>
          <a:p>
            <a:pPr lvl="2"/>
            <a:r>
              <a:rPr lang="en-US" dirty="0"/>
              <a:t>No backing store access because Miranda (CPU model) doesn’t use data</a:t>
            </a:r>
          </a:p>
          <a:p>
            <a:r>
              <a:rPr lang="en-US" dirty="0"/>
              <a:t>Backend (</a:t>
            </a:r>
            <a:r>
              <a:rPr lang="en-US" dirty="0" err="1"/>
              <a:t>GoblinHMCBackend</a:t>
            </a:r>
            <a:r>
              <a:rPr lang="en-US" dirty="0"/>
              <a:t>):</a:t>
            </a:r>
          </a:p>
          <a:p>
            <a:pPr lvl="1"/>
            <a:r>
              <a:rPr lang="en-US" dirty="0"/>
              <a:t>Checks that opcode is valid, issues it to the HMC backend</a:t>
            </a:r>
          </a:p>
        </p:txBody>
      </p:sp>
    </p:spTree>
    <p:extLst>
      <p:ext uri="{BB962C8B-B14F-4D97-AF65-F5344CB8AC3E}">
        <p14:creationId xmlns:p14="http://schemas.microsoft.com/office/powerpoint/2010/main" val="398050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C5AE-3249-894C-88AA-A666BEB3430B}"/>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D9F75A84-35A6-174C-97DB-05AD2C1E5EAA}"/>
              </a:ext>
            </a:extLst>
          </p:cNvPr>
          <p:cNvSpPr>
            <a:spLocks noGrp="1"/>
          </p:cNvSpPr>
          <p:nvPr>
            <p:ph type="sldNum" sz="quarter" idx="4"/>
          </p:nvPr>
        </p:nvSpPr>
        <p:spPr/>
        <p:txBody>
          <a:bodyPr/>
          <a:lstStyle/>
          <a:p>
            <a:fld id="{4FAB73BC-B049-4115-A692-8D63A059BFB8}" type="slidenum">
              <a:rPr lang="en-US" smtClean="0"/>
              <a:pPr/>
              <a:t>101</a:t>
            </a:fld>
            <a:endParaRPr lang="en-US" dirty="0"/>
          </a:p>
        </p:txBody>
      </p:sp>
      <p:sp>
        <p:nvSpPr>
          <p:cNvPr id="4" name="Text Placeholder 3">
            <a:extLst>
              <a:ext uri="{FF2B5EF4-FFF2-40B4-BE49-F238E27FC236}">
                <a16:creationId xmlns:a16="http://schemas.microsoft.com/office/drawing/2014/main" id="{053B06C1-F70F-1F41-84FE-672DB92DBE37}"/>
              </a:ext>
            </a:extLst>
          </p:cNvPr>
          <p:cNvSpPr>
            <a:spLocks noGrp="1"/>
          </p:cNvSpPr>
          <p:nvPr>
            <p:ph type="body" sz="quarter" idx="10"/>
          </p:nvPr>
        </p:nvSpPr>
        <p:spPr/>
        <p:txBody>
          <a:bodyPr/>
          <a:lstStyle/>
          <a:p>
            <a:r>
              <a:rPr lang="en-US" dirty="0">
                <a:solidFill>
                  <a:schemeClr val="bg2">
                    <a:lumMod val="75000"/>
                  </a:schemeClr>
                </a:solidFill>
              </a:rPr>
              <a:t>The basic node</a:t>
            </a:r>
          </a:p>
          <a:p>
            <a:pPr lvl="1"/>
            <a:r>
              <a:rPr lang="en-US" dirty="0">
                <a:solidFill>
                  <a:schemeClr val="bg2">
                    <a:lumMod val="75000"/>
                  </a:schemeClr>
                </a:solidFill>
              </a:rPr>
              <a:t>Processors</a:t>
            </a:r>
          </a:p>
          <a:p>
            <a:pPr lvl="1"/>
            <a:r>
              <a:rPr lang="en-US" dirty="0">
                <a:solidFill>
                  <a:schemeClr val="bg2">
                    <a:lumMod val="75000"/>
                  </a:schemeClr>
                </a:solidFill>
              </a:rPr>
              <a:t>Caches, directories</a:t>
            </a:r>
          </a:p>
          <a:p>
            <a:pPr lvl="1"/>
            <a:r>
              <a:rPr lang="en-US" dirty="0">
                <a:solidFill>
                  <a:schemeClr val="bg2">
                    <a:lumMod val="75000"/>
                  </a:schemeClr>
                </a:solidFill>
              </a:rPr>
              <a:t>Memory</a:t>
            </a:r>
          </a:p>
          <a:p>
            <a:pPr lvl="1"/>
            <a:r>
              <a:rPr lang="en-US" dirty="0">
                <a:solidFill>
                  <a:schemeClr val="bg2">
                    <a:lumMod val="75000"/>
                  </a:schemeClr>
                </a:solidFill>
              </a:rPr>
              <a:t>Network-on-chip</a:t>
            </a:r>
          </a:p>
          <a:p>
            <a:r>
              <a:rPr lang="en-US" dirty="0">
                <a:solidFill>
                  <a:schemeClr val="bg2">
                    <a:lumMod val="75000"/>
                  </a:schemeClr>
                </a:solidFill>
              </a:rPr>
              <a:t>Other pieces</a:t>
            </a:r>
          </a:p>
          <a:p>
            <a:pPr lvl="1"/>
            <a:r>
              <a:rPr lang="en-US" dirty="0">
                <a:solidFill>
                  <a:schemeClr val="bg2">
                    <a:lumMod val="75000"/>
                  </a:schemeClr>
                </a:solidFill>
              </a:rPr>
              <a:t>Prefetchers and listeners</a:t>
            </a:r>
          </a:p>
          <a:p>
            <a:pPr lvl="1"/>
            <a:r>
              <a:rPr lang="en-US" dirty="0">
                <a:solidFill>
                  <a:schemeClr val="bg2">
                    <a:lumMod val="75000"/>
                  </a:schemeClr>
                </a:solidFill>
              </a:rPr>
              <a:t>Scratchpads</a:t>
            </a:r>
          </a:p>
          <a:p>
            <a:pPr lvl="1"/>
            <a:r>
              <a:rPr lang="en-US" dirty="0">
                <a:solidFill>
                  <a:schemeClr val="bg2">
                    <a:lumMod val="75000"/>
                  </a:schemeClr>
                </a:solidFill>
              </a:rPr>
              <a:t>Custom memory instructions</a:t>
            </a:r>
          </a:p>
          <a:p>
            <a:r>
              <a:rPr lang="en-US" dirty="0"/>
              <a:t>A different methodology</a:t>
            </a:r>
          </a:p>
          <a:p>
            <a:pPr lvl="1"/>
            <a:r>
              <a:rPr lang="en-US" dirty="0" err="1"/>
              <a:t>MemSieve</a:t>
            </a:r>
            <a:endParaRPr lang="en-US" dirty="0"/>
          </a:p>
        </p:txBody>
      </p:sp>
      <p:grpSp>
        <p:nvGrpSpPr>
          <p:cNvPr id="5" name="Group 4">
            <a:extLst>
              <a:ext uri="{FF2B5EF4-FFF2-40B4-BE49-F238E27FC236}">
                <a16:creationId xmlns:a16="http://schemas.microsoft.com/office/drawing/2014/main" id="{E9305929-E6A4-AA4B-A900-6B5BD31F7792}"/>
              </a:ext>
            </a:extLst>
          </p:cNvPr>
          <p:cNvGrpSpPr/>
          <p:nvPr/>
        </p:nvGrpSpPr>
        <p:grpSpPr>
          <a:xfrm>
            <a:off x="6878400" y="1457602"/>
            <a:ext cx="4100817" cy="4267899"/>
            <a:chOff x="7068064" y="1471502"/>
            <a:chExt cx="4269259" cy="4467829"/>
          </a:xfrm>
        </p:grpSpPr>
        <p:pic>
          <p:nvPicPr>
            <p:cNvPr id="6" name="Picture 8" descr="Jigsaw Puzzles Clip Art - Transparent Background Puzzle Clipart, HD Png  Download , Transparent Png Image - PNGitem">
              <a:extLst>
                <a:ext uri="{FF2B5EF4-FFF2-40B4-BE49-F238E27FC236}">
                  <a16:creationId xmlns:a16="http://schemas.microsoft.com/office/drawing/2014/main" id="{E6F2BF12-CAD3-4449-A38D-887079C98B40}"/>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068064" y="1471502"/>
              <a:ext cx="4269259" cy="44678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269724-D56A-184F-AA86-FAE8D176AFEC}"/>
                </a:ext>
              </a:extLst>
            </p:cNvPr>
            <p:cNvSpPr txBox="1"/>
            <p:nvPr/>
          </p:nvSpPr>
          <p:spPr>
            <a:xfrm rot="2522819">
              <a:off x="8594088" y="2482232"/>
              <a:ext cx="1266639" cy="369332"/>
            </a:xfrm>
            <a:prstGeom prst="rect">
              <a:avLst/>
            </a:prstGeom>
            <a:noFill/>
          </p:spPr>
          <p:txBody>
            <a:bodyPr wrap="square" rtlCol="0">
              <a:spAutoFit/>
            </a:bodyPr>
            <a:lstStyle/>
            <a:p>
              <a:pPr algn="ctr"/>
              <a:r>
                <a:rPr lang="en-US" dirty="0"/>
                <a:t>Processor</a:t>
              </a:r>
            </a:p>
          </p:txBody>
        </p:sp>
        <p:sp>
          <p:nvSpPr>
            <p:cNvPr id="8" name="TextBox 7">
              <a:extLst>
                <a:ext uri="{FF2B5EF4-FFF2-40B4-BE49-F238E27FC236}">
                  <a16:creationId xmlns:a16="http://schemas.microsoft.com/office/drawing/2014/main" id="{1B26C7E2-D60E-E845-A88B-AC69F81DC33A}"/>
                </a:ext>
              </a:extLst>
            </p:cNvPr>
            <p:cNvSpPr txBox="1"/>
            <p:nvPr/>
          </p:nvSpPr>
          <p:spPr>
            <a:xfrm rot="2522819">
              <a:off x="8585849" y="4430512"/>
              <a:ext cx="1266639" cy="369332"/>
            </a:xfrm>
            <a:prstGeom prst="rect">
              <a:avLst/>
            </a:prstGeom>
            <a:noFill/>
          </p:spPr>
          <p:txBody>
            <a:bodyPr wrap="square" rtlCol="0">
              <a:spAutoFit/>
            </a:bodyPr>
            <a:lstStyle/>
            <a:p>
              <a:pPr algn="ctr"/>
              <a:r>
                <a:rPr lang="en-US" dirty="0"/>
                <a:t>Memory</a:t>
              </a:r>
            </a:p>
          </p:txBody>
        </p:sp>
        <p:sp>
          <p:nvSpPr>
            <p:cNvPr id="9" name="TextBox 8">
              <a:extLst>
                <a:ext uri="{FF2B5EF4-FFF2-40B4-BE49-F238E27FC236}">
                  <a16:creationId xmlns:a16="http://schemas.microsoft.com/office/drawing/2014/main" id="{5FE8D8A5-A0D6-B941-AB0F-7F0EE99A2BAB}"/>
                </a:ext>
              </a:extLst>
            </p:cNvPr>
            <p:cNvSpPr txBox="1"/>
            <p:nvPr/>
          </p:nvSpPr>
          <p:spPr>
            <a:xfrm rot="18947144">
              <a:off x="7575420" y="3451793"/>
              <a:ext cx="1266639" cy="369332"/>
            </a:xfrm>
            <a:prstGeom prst="rect">
              <a:avLst/>
            </a:prstGeom>
            <a:noFill/>
          </p:spPr>
          <p:txBody>
            <a:bodyPr wrap="square" rtlCol="0">
              <a:spAutoFit/>
            </a:bodyPr>
            <a:lstStyle/>
            <a:p>
              <a:pPr algn="ctr"/>
              <a:r>
                <a:rPr lang="en-US" dirty="0"/>
                <a:t>Caches</a:t>
              </a:r>
            </a:p>
          </p:txBody>
        </p:sp>
        <p:sp>
          <p:nvSpPr>
            <p:cNvPr id="10" name="TextBox 9">
              <a:extLst>
                <a:ext uri="{FF2B5EF4-FFF2-40B4-BE49-F238E27FC236}">
                  <a16:creationId xmlns:a16="http://schemas.microsoft.com/office/drawing/2014/main" id="{A798DE91-37D3-9E4E-A396-FBE9CCCD82D5}"/>
                </a:ext>
              </a:extLst>
            </p:cNvPr>
            <p:cNvSpPr txBox="1"/>
            <p:nvPr/>
          </p:nvSpPr>
          <p:spPr>
            <a:xfrm rot="18947144">
              <a:off x="9559207" y="3338006"/>
              <a:ext cx="1266639" cy="646331"/>
            </a:xfrm>
            <a:prstGeom prst="rect">
              <a:avLst/>
            </a:prstGeom>
            <a:noFill/>
          </p:spPr>
          <p:txBody>
            <a:bodyPr wrap="square" rtlCol="0">
              <a:spAutoFit/>
            </a:bodyPr>
            <a:lstStyle/>
            <a:p>
              <a:pPr algn="ctr"/>
              <a:r>
                <a:rPr lang="en-US" dirty="0">
                  <a:solidFill>
                    <a:schemeClr val="bg1"/>
                  </a:solidFill>
                </a:rPr>
                <a:t>On-chip network</a:t>
              </a:r>
            </a:p>
          </p:txBody>
        </p:sp>
      </p:grpSp>
    </p:spTree>
    <p:extLst>
      <p:ext uri="{BB962C8B-B14F-4D97-AF65-F5344CB8AC3E}">
        <p14:creationId xmlns:p14="http://schemas.microsoft.com/office/powerpoint/2010/main" val="40043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E3705-2AEE-BF42-888F-7462442279DF}"/>
              </a:ext>
            </a:extLst>
          </p:cNvPr>
          <p:cNvSpPr>
            <a:spLocks noGrp="1"/>
          </p:cNvSpPr>
          <p:nvPr>
            <p:ph type="title"/>
          </p:nvPr>
        </p:nvSpPr>
        <p:spPr/>
        <p:txBody>
          <a:bodyPr/>
          <a:lstStyle/>
          <a:p>
            <a:r>
              <a:rPr lang="en-US" dirty="0" err="1"/>
              <a:t>MemSieve</a:t>
            </a:r>
            <a:endParaRPr lang="en-US" dirty="0"/>
          </a:p>
        </p:txBody>
      </p:sp>
      <p:sp>
        <p:nvSpPr>
          <p:cNvPr id="3" name="Slide Number Placeholder 2">
            <a:extLst>
              <a:ext uri="{FF2B5EF4-FFF2-40B4-BE49-F238E27FC236}">
                <a16:creationId xmlns:a16="http://schemas.microsoft.com/office/drawing/2014/main" id="{98B551BE-4DB7-6243-9AA6-7247016D3AF0}"/>
              </a:ext>
            </a:extLst>
          </p:cNvPr>
          <p:cNvSpPr>
            <a:spLocks noGrp="1"/>
          </p:cNvSpPr>
          <p:nvPr>
            <p:ph type="sldNum" sz="quarter" idx="4"/>
          </p:nvPr>
        </p:nvSpPr>
        <p:spPr/>
        <p:txBody>
          <a:bodyPr/>
          <a:lstStyle/>
          <a:p>
            <a:fld id="{4FAB73BC-B049-4115-A692-8D63A059BFB8}" type="slidenum">
              <a:rPr lang="en-US" smtClean="0"/>
              <a:pPr/>
              <a:t>102</a:t>
            </a:fld>
            <a:endParaRPr lang="en-US" dirty="0"/>
          </a:p>
        </p:txBody>
      </p:sp>
      <p:sp>
        <p:nvSpPr>
          <p:cNvPr id="4" name="Content Placeholder 3">
            <a:extLst>
              <a:ext uri="{FF2B5EF4-FFF2-40B4-BE49-F238E27FC236}">
                <a16:creationId xmlns:a16="http://schemas.microsoft.com/office/drawing/2014/main" id="{0733F545-9115-824F-9228-17DC5F9DF76B}"/>
              </a:ext>
            </a:extLst>
          </p:cNvPr>
          <p:cNvSpPr>
            <a:spLocks noGrp="1"/>
          </p:cNvSpPr>
          <p:nvPr>
            <p:ph idx="1"/>
          </p:nvPr>
        </p:nvSpPr>
        <p:spPr/>
        <p:txBody>
          <a:bodyPr/>
          <a:lstStyle/>
          <a:p>
            <a:r>
              <a:rPr lang="en-US" dirty="0"/>
              <a:t>Fast approximation of a cache hierarchy for analyzing memory behavior</a:t>
            </a:r>
          </a:p>
          <a:p>
            <a:pPr lvl="1"/>
            <a:r>
              <a:rPr lang="en-US" dirty="0"/>
              <a:t>No coherence, timing, etc. modeled</a:t>
            </a:r>
          </a:p>
          <a:p>
            <a:pPr lvl="1"/>
            <a:r>
              <a:rPr lang="en-US" dirty="0"/>
              <a:t>2.5X+ faster than full-detail simulation</a:t>
            </a:r>
          </a:p>
          <a:p>
            <a:r>
              <a:rPr lang="en-US" dirty="0"/>
              <a:t>Works with Ariel processor (PIN-based) to link memory addresses with allocations in the application</a:t>
            </a:r>
          </a:p>
          <a:p>
            <a:r>
              <a:rPr lang="en-US" dirty="0"/>
              <a:t>Interesting analysis</a:t>
            </a:r>
          </a:p>
          <a:p>
            <a:pPr lvl="1"/>
            <a:r>
              <a:rPr lang="en-US" dirty="0"/>
              <a:t>Which allocations are accessed most heavily in memory?</a:t>
            </a:r>
          </a:p>
          <a:p>
            <a:pPr lvl="2"/>
            <a:r>
              <a:rPr lang="en-US" dirty="0"/>
              <a:t>Steering multi-level memory allocation</a:t>
            </a:r>
          </a:p>
          <a:p>
            <a:pPr lvl="1"/>
            <a:endParaRPr lang="en-US" dirty="0"/>
          </a:p>
        </p:txBody>
      </p:sp>
      <p:pic>
        <p:nvPicPr>
          <p:cNvPr id="5" name="Picture 4">
            <a:extLst>
              <a:ext uri="{FF2B5EF4-FFF2-40B4-BE49-F238E27FC236}">
                <a16:creationId xmlns:a16="http://schemas.microsoft.com/office/drawing/2014/main" id="{CBCBF364-DEA1-4E49-B89A-515BDF42DE9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1340" b="82990" l="6178" r="93050">
                        <a14:foregroundMark x1="76448" y1="25773" x2="76448" y2="25773"/>
                      </a14:backgroundRemoval>
                    </a14:imgEffect>
                  </a14:imgLayer>
                </a14:imgProps>
              </a:ext>
            </a:extLst>
          </a:blip>
          <a:stretch>
            <a:fillRect/>
          </a:stretch>
        </p:blipFill>
        <p:spPr>
          <a:xfrm>
            <a:off x="8227816" y="3046493"/>
            <a:ext cx="3289300" cy="2463800"/>
          </a:xfrm>
          <a:prstGeom prst="rect">
            <a:avLst/>
          </a:prstGeom>
        </p:spPr>
      </p:pic>
      <p:sp>
        <p:nvSpPr>
          <p:cNvPr id="6" name="Oval 5">
            <a:extLst>
              <a:ext uri="{FF2B5EF4-FFF2-40B4-BE49-F238E27FC236}">
                <a16:creationId xmlns:a16="http://schemas.microsoft.com/office/drawing/2014/main" id="{49A6234A-BB07-1748-ABF0-30A8413997F7}"/>
              </a:ext>
            </a:extLst>
          </p:cNvPr>
          <p:cNvSpPr/>
          <p:nvPr/>
        </p:nvSpPr>
        <p:spPr>
          <a:xfrm>
            <a:off x="9115499" y="3617254"/>
            <a:ext cx="261257" cy="27313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R</a:t>
            </a:r>
          </a:p>
        </p:txBody>
      </p:sp>
      <p:sp>
        <p:nvSpPr>
          <p:cNvPr id="7" name="Oval 6">
            <a:extLst>
              <a:ext uri="{FF2B5EF4-FFF2-40B4-BE49-F238E27FC236}">
                <a16:creationId xmlns:a16="http://schemas.microsoft.com/office/drawing/2014/main" id="{B8CC2397-95D2-9149-9DBF-14F6BA08D119}"/>
              </a:ext>
            </a:extLst>
          </p:cNvPr>
          <p:cNvSpPr/>
          <p:nvPr/>
        </p:nvSpPr>
        <p:spPr>
          <a:xfrm>
            <a:off x="9532225" y="3978275"/>
            <a:ext cx="261257" cy="27313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W</a:t>
            </a:r>
          </a:p>
        </p:txBody>
      </p:sp>
      <p:sp>
        <p:nvSpPr>
          <p:cNvPr id="8" name="Oval 7">
            <a:extLst>
              <a:ext uri="{FF2B5EF4-FFF2-40B4-BE49-F238E27FC236}">
                <a16:creationId xmlns:a16="http://schemas.microsoft.com/office/drawing/2014/main" id="{FFBA22D7-B17E-5242-8DC9-1E869F1F96EF}"/>
              </a:ext>
            </a:extLst>
          </p:cNvPr>
          <p:cNvSpPr/>
          <p:nvPr/>
        </p:nvSpPr>
        <p:spPr>
          <a:xfrm>
            <a:off x="9672917" y="3206724"/>
            <a:ext cx="261257" cy="273132"/>
          </a:xfrm>
          <a:prstGeom prst="ellipse">
            <a:avLst/>
          </a:prstGeom>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R</a:t>
            </a:r>
          </a:p>
        </p:txBody>
      </p:sp>
      <p:pic>
        <p:nvPicPr>
          <p:cNvPr id="9" name="Picture 8">
            <a:extLst>
              <a:ext uri="{FF2B5EF4-FFF2-40B4-BE49-F238E27FC236}">
                <a16:creationId xmlns:a16="http://schemas.microsoft.com/office/drawing/2014/main" id="{87BF4B5F-1728-5F4E-9C37-0D93A2C4806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778" b="89778" l="0" r="98667"/>
                    </a14:imgEffect>
                  </a14:imgLayer>
                </a14:imgProps>
              </a:ext>
            </a:extLst>
          </a:blip>
          <a:srcRect t="18880" b="21398"/>
          <a:stretch/>
        </p:blipFill>
        <p:spPr>
          <a:xfrm>
            <a:off x="8701908" y="5190147"/>
            <a:ext cx="1942017" cy="902525"/>
          </a:xfrm>
          <a:prstGeom prst="rect">
            <a:avLst/>
          </a:prstGeom>
        </p:spPr>
      </p:pic>
      <p:sp>
        <p:nvSpPr>
          <p:cNvPr id="10" name="TextBox 9">
            <a:extLst>
              <a:ext uri="{FF2B5EF4-FFF2-40B4-BE49-F238E27FC236}">
                <a16:creationId xmlns:a16="http://schemas.microsoft.com/office/drawing/2014/main" id="{0A57025D-F547-1D4B-9B23-8BC35B2577ED}"/>
              </a:ext>
            </a:extLst>
          </p:cNvPr>
          <p:cNvSpPr txBox="1"/>
          <p:nvPr/>
        </p:nvSpPr>
        <p:spPr>
          <a:xfrm>
            <a:off x="8795332" y="5409295"/>
            <a:ext cx="1848593" cy="584775"/>
          </a:xfrm>
          <a:prstGeom prst="rect">
            <a:avLst/>
          </a:prstGeom>
          <a:noFill/>
        </p:spPr>
        <p:txBody>
          <a:bodyPr wrap="square" rtlCol="0">
            <a:spAutoFit/>
          </a:bodyPr>
          <a:lstStyle/>
          <a:p>
            <a:pPr algn="ctr"/>
            <a:r>
              <a:rPr lang="en-US" sz="1600" dirty="0">
                <a:solidFill>
                  <a:schemeClr val="bg2"/>
                </a:solidFill>
                <a:latin typeface="Apple Chancery" charset="0"/>
                <a:ea typeface="Apple Chancery" charset="0"/>
                <a:cs typeface="Apple Chancery" charset="0"/>
              </a:rPr>
              <a:t>Main memory</a:t>
            </a:r>
            <a:br>
              <a:rPr lang="en-US" sz="1600" dirty="0">
                <a:solidFill>
                  <a:schemeClr val="bg2"/>
                </a:solidFill>
                <a:latin typeface="Apple Chancery" charset="0"/>
                <a:ea typeface="Apple Chancery" charset="0"/>
                <a:cs typeface="Apple Chancery" charset="0"/>
              </a:rPr>
            </a:br>
            <a:r>
              <a:rPr lang="en-US" sz="1600" dirty="0">
                <a:solidFill>
                  <a:schemeClr val="bg2"/>
                </a:solidFill>
                <a:latin typeface="Apple Chancery" charset="0"/>
                <a:ea typeface="Apple Chancery" charset="0"/>
                <a:cs typeface="Apple Chancery" charset="0"/>
              </a:rPr>
              <a:t>accesses</a:t>
            </a:r>
          </a:p>
        </p:txBody>
      </p:sp>
      <p:sp>
        <p:nvSpPr>
          <p:cNvPr id="11" name="Rectangle 10">
            <a:extLst>
              <a:ext uri="{FF2B5EF4-FFF2-40B4-BE49-F238E27FC236}">
                <a16:creationId xmlns:a16="http://schemas.microsoft.com/office/drawing/2014/main" id="{F54D7EA0-E828-2145-B0D6-45042664B83F}"/>
              </a:ext>
            </a:extLst>
          </p:cNvPr>
          <p:cNvSpPr/>
          <p:nvPr/>
        </p:nvSpPr>
        <p:spPr>
          <a:xfrm>
            <a:off x="9502247" y="5048958"/>
            <a:ext cx="488701" cy="400110"/>
          </a:xfrm>
          <a:prstGeom prst="rect">
            <a:avLst/>
          </a:prstGeom>
          <a:noFill/>
        </p:spPr>
        <p:txBody>
          <a:bodyPr wrap="square" lIns="91440" tIns="45720" rIns="91440" bIns="45720">
            <a:spAutoFit/>
          </a:bodyPr>
          <a:lstStyle/>
          <a:p>
            <a:pPr algn="ctr"/>
            <a:r>
              <a:rPr lang="en-US" sz="2000" b="1" cap="none" spc="0" dirty="0">
                <a:ln w="0"/>
                <a:solidFill>
                  <a:srgbClr val="FFC000"/>
                </a:solidFill>
                <a:effectLst>
                  <a:outerShdw blurRad="38100" dist="19050" dir="2700000" algn="tl" rotWithShape="0">
                    <a:schemeClr val="dk1">
                      <a:alpha val="40000"/>
                    </a:schemeClr>
                  </a:outerShdw>
                </a:effectLst>
              </a:rPr>
              <a:t>?</a:t>
            </a:r>
          </a:p>
        </p:txBody>
      </p:sp>
      <p:sp>
        <p:nvSpPr>
          <p:cNvPr id="12" name="Rectangle 11">
            <a:extLst>
              <a:ext uri="{FF2B5EF4-FFF2-40B4-BE49-F238E27FC236}">
                <a16:creationId xmlns:a16="http://schemas.microsoft.com/office/drawing/2014/main" id="{0C2F1977-2755-054E-AF7A-5D9510BB6B8B}"/>
              </a:ext>
            </a:extLst>
          </p:cNvPr>
          <p:cNvSpPr/>
          <p:nvPr/>
        </p:nvSpPr>
        <p:spPr>
          <a:xfrm rot="19539712">
            <a:off x="9173655" y="5078461"/>
            <a:ext cx="488701" cy="400110"/>
          </a:xfrm>
          <a:prstGeom prst="rect">
            <a:avLst/>
          </a:prstGeom>
          <a:noFill/>
        </p:spPr>
        <p:txBody>
          <a:bodyPr wrap="square" lIns="91440" tIns="45720" rIns="91440" bIns="45720">
            <a:spAutoFit/>
          </a:bodyPr>
          <a:lstStyle/>
          <a:p>
            <a:pPr algn="ctr"/>
            <a:r>
              <a:rPr lang="en-US" sz="2000" b="1" cap="none" spc="0" dirty="0">
                <a:ln w="0"/>
                <a:solidFill>
                  <a:srgbClr val="FFC000"/>
                </a:solidFill>
                <a:effectLst>
                  <a:outerShdw blurRad="38100" dist="19050" dir="2700000" algn="tl" rotWithShape="0">
                    <a:schemeClr val="dk1">
                      <a:alpha val="40000"/>
                    </a:schemeClr>
                  </a:outerShdw>
                </a:effectLst>
              </a:rPr>
              <a:t>?</a:t>
            </a:r>
          </a:p>
        </p:txBody>
      </p:sp>
      <p:sp>
        <p:nvSpPr>
          <p:cNvPr id="13" name="Rectangle 12">
            <a:extLst>
              <a:ext uri="{FF2B5EF4-FFF2-40B4-BE49-F238E27FC236}">
                <a16:creationId xmlns:a16="http://schemas.microsoft.com/office/drawing/2014/main" id="{1F16B8AC-2EC4-6D45-85D8-5BAA9776C571}"/>
              </a:ext>
            </a:extLst>
          </p:cNvPr>
          <p:cNvSpPr/>
          <p:nvPr/>
        </p:nvSpPr>
        <p:spPr>
          <a:xfrm rot="1781265">
            <a:off x="9877226" y="5096199"/>
            <a:ext cx="488701" cy="400110"/>
          </a:xfrm>
          <a:prstGeom prst="rect">
            <a:avLst/>
          </a:prstGeom>
          <a:noFill/>
        </p:spPr>
        <p:txBody>
          <a:bodyPr wrap="square" lIns="91440" tIns="45720" rIns="91440" bIns="45720">
            <a:spAutoFit/>
          </a:bodyPr>
          <a:lstStyle/>
          <a:p>
            <a:pPr algn="ctr"/>
            <a:r>
              <a:rPr lang="en-US" sz="2000" b="1" cap="none" spc="0">
                <a:ln w="0"/>
                <a:solidFill>
                  <a:srgbClr val="FFC000"/>
                </a:solidFill>
                <a:effectLst>
                  <a:outerShdw blurRad="38100" dist="19050" dir="2700000" algn="tl" rotWithShape="0">
                    <a:schemeClr val="dk1">
                      <a:alpha val="40000"/>
                    </a:schemeClr>
                  </a:outerShdw>
                </a:effectLst>
              </a:rPr>
              <a:t>?</a:t>
            </a:r>
            <a:endParaRPr lang="en-US" sz="2000" b="1" cap="none" spc="0" dirty="0">
              <a:ln w="0"/>
              <a:solidFill>
                <a:srgbClr val="FFC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6041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F4FE1-B931-DE4F-BC29-919F74598A9C}"/>
              </a:ext>
            </a:extLst>
          </p:cNvPr>
          <p:cNvSpPr>
            <a:spLocks noGrp="1"/>
          </p:cNvSpPr>
          <p:nvPr>
            <p:ph type="title"/>
          </p:nvPr>
        </p:nvSpPr>
        <p:spPr/>
        <p:txBody>
          <a:bodyPr/>
          <a:lstStyle/>
          <a:p>
            <a:r>
              <a:rPr lang="en-US" dirty="0" err="1"/>
              <a:t>MemSieve</a:t>
            </a:r>
            <a:r>
              <a:rPr lang="en-US" dirty="0"/>
              <a:t> Analysis</a:t>
            </a:r>
          </a:p>
        </p:txBody>
      </p:sp>
      <p:sp>
        <p:nvSpPr>
          <p:cNvPr id="3" name="Date Placeholder 2">
            <a:extLst>
              <a:ext uri="{FF2B5EF4-FFF2-40B4-BE49-F238E27FC236}">
                <a16:creationId xmlns:a16="http://schemas.microsoft.com/office/drawing/2014/main" id="{48D92051-EE6F-914B-BC1E-8A4366689ED7}"/>
              </a:ext>
            </a:extLst>
          </p:cNvPr>
          <p:cNvSpPr>
            <a:spLocks noGrp="1"/>
          </p:cNvSpPr>
          <p:nvPr>
            <p:ph type="dt" sz="half" idx="2"/>
          </p:nvPr>
        </p:nvSpPr>
        <p:spPr/>
        <p:txBody>
          <a:bodyPr/>
          <a:lstStyle/>
          <a:p>
            <a:fld id="{21CFFC65-F19B-E241-BA7B-613451C4E80D}" type="datetime1">
              <a:rPr lang="en-US" smtClean="0"/>
              <a:t>11/6/20</a:t>
            </a:fld>
            <a:endParaRPr lang="en-US" dirty="0"/>
          </a:p>
        </p:txBody>
      </p:sp>
      <p:sp>
        <p:nvSpPr>
          <p:cNvPr id="4" name="Slide Number Placeholder 3">
            <a:extLst>
              <a:ext uri="{FF2B5EF4-FFF2-40B4-BE49-F238E27FC236}">
                <a16:creationId xmlns:a16="http://schemas.microsoft.com/office/drawing/2014/main" id="{F341637B-2292-CB47-A54E-50B1EF580993}"/>
              </a:ext>
            </a:extLst>
          </p:cNvPr>
          <p:cNvSpPr>
            <a:spLocks noGrp="1"/>
          </p:cNvSpPr>
          <p:nvPr>
            <p:ph type="sldNum" sz="quarter" idx="4"/>
          </p:nvPr>
        </p:nvSpPr>
        <p:spPr/>
        <p:txBody>
          <a:bodyPr/>
          <a:lstStyle/>
          <a:p>
            <a:fld id="{4FAB73BC-B049-4115-A692-8D63A059BFB8}" type="slidenum">
              <a:rPr lang="en-US" smtClean="0"/>
              <a:pPr/>
              <a:t>103</a:t>
            </a:fld>
            <a:endParaRPr lang="en-US" dirty="0"/>
          </a:p>
        </p:txBody>
      </p:sp>
      <p:graphicFrame>
        <p:nvGraphicFramePr>
          <p:cNvPr id="6" name="Chart 5">
            <a:extLst>
              <a:ext uri="{FF2B5EF4-FFF2-40B4-BE49-F238E27FC236}">
                <a16:creationId xmlns:a16="http://schemas.microsoft.com/office/drawing/2014/main" id="{3510CD77-AD2B-B14E-8FED-F1351B5C7FA0}"/>
              </a:ext>
            </a:extLst>
          </p:cNvPr>
          <p:cNvGraphicFramePr>
            <a:graphicFrameLocks/>
          </p:cNvGraphicFramePr>
          <p:nvPr/>
        </p:nvGraphicFramePr>
        <p:xfrm>
          <a:off x="720648" y="1387722"/>
          <a:ext cx="4797631" cy="2260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DF3C4E65-6A02-864C-8F08-699F0EB68404}"/>
              </a:ext>
            </a:extLst>
          </p:cNvPr>
          <p:cNvGraphicFramePr>
            <a:graphicFrameLocks/>
          </p:cNvGraphicFramePr>
          <p:nvPr/>
        </p:nvGraphicFramePr>
        <p:xfrm>
          <a:off x="720648" y="3927294"/>
          <a:ext cx="5054600" cy="227965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Arrow Connector 7">
            <a:extLst>
              <a:ext uri="{FF2B5EF4-FFF2-40B4-BE49-F238E27FC236}">
                <a16:creationId xmlns:a16="http://schemas.microsoft.com/office/drawing/2014/main" id="{4EBAEB00-B285-974A-83C8-308FA4E3875C}"/>
              </a:ext>
            </a:extLst>
          </p:cNvPr>
          <p:cNvCxnSpPr/>
          <p:nvPr/>
        </p:nvCxnSpPr>
        <p:spPr>
          <a:xfrm flipH="1">
            <a:off x="2305144" y="5164803"/>
            <a:ext cx="1852112" cy="0"/>
          </a:xfrm>
          <a:prstGeom prst="straightConnector1">
            <a:avLst/>
          </a:prstGeom>
          <a:ln w="76200">
            <a:solidFill>
              <a:srgbClr val="FFC000"/>
            </a:solidFill>
            <a:headEnd type="triangle"/>
            <a:tailEnd type="triangle"/>
          </a:ln>
        </p:spPr>
        <p:style>
          <a:lnRef idx="2">
            <a:schemeClr val="accent3"/>
          </a:lnRef>
          <a:fillRef idx="0">
            <a:schemeClr val="accent3"/>
          </a:fillRef>
          <a:effectRef idx="1">
            <a:schemeClr val="accent3"/>
          </a:effectRef>
          <a:fontRef idx="minor">
            <a:schemeClr val="tx1"/>
          </a:fontRef>
        </p:style>
      </p:cxnSp>
      <p:sp>
        <p:nvSpPr>
          <p:cNvPr id="9" name="Oval 8">
            <a:extLst>
              <a:ext uri="{FF2B5EF4-FFF2-40B4-BE49-F238E27FC236}">
                <a16:creationId xmlns:a16="http://schemas.microsoft.com/office/drawing/2014/main" id="{6C381BE5-4B7C-F345-95A3-8D73A7574A1A}"/>
              </a:ext>
            </a:extLst>
          </p:cNvPr>
          <p:cNvSpPr/>
          <p:nvPr/>
        </p:nvSpPr>
        <p:spPr>
          <a:xfrm>
            <a:off x="1059500" y="2048237"/>
            <a:ext cx="2171700" cy="691187"/>
          </a:xfrm>
          <a:prstGeom prst="ellipse">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0" name="Chart 9">
            <a:extLst>
              <a:ext uri="{FF2B5EF4-FFF2-40B4-BE49-F238E27FC236}">
                <a16:creationId xmlns:a16="http://schemas.microsoft.com/office/drawing/2014/main" id="{631BC177-9411-AC40-9CC8-25586016E6A8}"/>
              </a:ext>
            </a:extLst>
          </p:cNvPr>
          <p:cNvGraphicFramePr>
            <a:graphicFrameLocks/>
          </p:cNvGraphicFramePr>
          <p:nvPr/>
        </p:nvGraphicFramePr>
        <p:xfrm>
          <a:off x="6673723" y="1311758"/>
          <a:ext cx="4272148" cy="2336564"/>
        </p:xfrm>
        <a:graphic>
          <a:graphicData uri="http://schemas.openxmlformats.org/drawingml/2006/chart">
            <c:chart xmlns:c="http://schemas.openxmlformats.org/drawingml/2006/chart" xmlns:r="http://schemas.openxmlformats.org/officeDocument/2006/relationships" r:id="rId4"/>
          </a:graphicData>
        </a:graphic>
      </p:graphicFrame>
      <p:sp>
        <p:nvSpPr>
          <p:cNvPr id="11" name="Oval 10">
            <a:extLst>
              <a:ext uri="{FF2B5EF4-FFF2-40B4-BE49-F238E27FC236}">
                <a16:creationId xmlns:a16="http://schemas.microsoft.com/office/drawing/2014/main" id="{3FE53CE2-7700-9742-8586-7C3DC9962D8C}"/>
              </a:ext>
            </a:extLst>
          </p:cNvPr>
          <p:cNvSpPr/>
          <p:nvPr/>
        </p:nvSpPr>
        <p:spPr>
          <a:xfrm>
            <a:off x="7006232" y="1231024"/>
            <a:ext cx="861415" cy="1716176"/>
          </a:xfrm>
          <a:prstGeom prst="ellipse">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2" name="Chart 11">
            <a:extLst>
              <a:ext uri="{FF2B5EF4-FFF2-40B4-BE49-F238E27FC236}">
                <a16:creationId xmlns:a16="http://schemas.microsoft.com/office/drawing/2014/main" id="{3BB91F85-CB72-0145-83C1-8F33D0AF8BE9}"/>
              </a:ext>
            </a:extLst>
          </p:cNvPr>
          <p:cNvGraphicFramePr>
            <a:graphicFrameLocks/>
          </p:cNvGraphicFramePr>
          <p:nvPr>
            <p:extLst>
              <p:ext uri="{D42A27DB-BD31-4B8C-83A1-F6EECF244321}">
                <p14:modId xmlns:p14="http://schemas.microsoft.com/office/powerpoint/2010/main" val="3193225698"/>
              </p:ext>
            </p:extLst>
          </p:nvPr>
        </p:nvGraphicFramePr>
        <p:xfrm>
          <a:off x="6603526" y="4018628"/>
          <a:ext cx="5029200" cy="2292350"/>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Straight Arrow Connector 12">
            <a:extLst>
              <a:ext uri="{FF2B5EF4-FFF2-40B4-BE49-F238E27FC236}">
                <a16:creationId xmlns:a16="http://schemas.microsoft.com/office/drawing/2014/main" id="{39D90A45-995E-A740-AC40-FDD96FF97244}"/>
              </a:ext>
            </a:extLst>
          </p:cNvPr>
          <p:cNvCxnSpPr/>
          <p:nvPr/>
        </p:nvCxnSpPr>
        <p:spPr>
          <a:xfrm flipH="1">
            <a:off x="7760814" y="4754382"/>
            <a:ext cx="785812" cy="1"/>
          </a:xfrm>
          <a:prstGeom prst="straightConnector1">
            <a:avLst/>
          </a:prstGeom>
          <a:ln w="76200">
            <a:solidFill>
              <a:srgbClr val="FFC000"/>
            </a:solidFill>
            <a:headEnd type="triangle"/>
            <a:tailEnd type="triangle"/>
          </a:ln>
        </p:spPr>
        <p:style>
          <a:lnRef idx="2">
            <a:schemeClr val="accent3"/>
          </a:lnRef>
          <a:fillRef idx="0">
            <a:schemeClr val="accent3"/>
          </a:fillRef>
          <a:effectRef idx="1">
            <a:schemeClr val="accent3"/>
          </a:effectRef>
          <a:fontRef idx="minor">
            <a:schemeClr val="tx1"/>
          </a:fontRef>
        </p:style>
      </p:cxnSp>
      <p:sp>
        <p:nvSpPr>
          <p:cNvPr id="14" name="TextBox 13">
            <a:extLst>
              <a:ext uri="{FF2B5EF4-FFF2-40B4-BE49-F238E27FC236}">
                <a16:creationId xmlns:a16="http://schemas.microsoft.com/office/drawing/2014/main" id="{155E442E-C4D7-8041-9DBA-FECFADF86D8F}"/>
              </a:ext>
            </a:extLst>
          </p:cNvPr>
          <p:cNvSpPr txBox="1"/>
          <p:nvPr/>
        </p:nvSpPr>
        <p:spPr>
          <a:xfrm>
            <a:off x="1638300" y="901700"/>
            <a:ext cx="2184400" cy="369332"/>
          </a:xfrm>
          <a:prstGeom prst="rect">
            <a:avLst/>
          </a:prstGeom>
          <a:noFill/>
        </p:spPr>
        <p:txBody>
          <a:bodyPr wrap="square" rtlCol="0">
            <a:spAutoFit/>
          </a:bodyPr>
          <a:lstStyle/>
          <a:p>
            <a:pPr algn="ctr"/>
            <a:r>
              <a:rPr lang="en-US" dirty="0"/>
              <a:t>Pennant</a:t>
            </a:r>
          </a:p>
        </p:txBody>
      </p:sp>
      <p:sp>
        <p:nvSpPr>
          <p:cNvPr id="15" name="TextBox 14">
            <a:extLst>
              <a:ext uri="{FF2B5EF4-FFF2-40B4-BE49-F238E27FC236}">
                <a16:creationId xmlns:a16="http://schemas.microsoft.com/office/drawing/2014/main" id="{8E527EB6-6B14-B846-B633-03B7D9687F8A}"/>
              </a:ext>
            </a:extLst>
          </p:cNvPr>
          <p:cNvSpPr txBox="1"/>
          <p:nvPr/>
        </p:nvSpPr>
        <p:spPr>
          <a:xfrm>
            <a:off x="7655086" y="891462"/>
            <a:ext cx="2184400" cy="369332"/>
          </a:xfrm>
          <a:prstGeom prst="rect">
            <a:avLst/>
          </a:prstGeom>
          <a:noFill/>
        </p:spPr>
        <p:txBody>
          <a:bodyPr wrap="square" rtlCol="0">
            <a:spAutoFit/>
          </a:bodyPr>
          <a:lstStyle/>
          <a:p>
            <a:pPr algn="ctr"/>
            <a:r>
              <a:rPr lang="en-US" dirty="0"/>
              <a:t>HPCG</a:t>
            </a:r>
          </a:p>
        </p:txBody>
      </p:sp>
    </p:spTree>
    <p:extLst>
      <p:ext uri="{BB962C8B-B14F-4D97-AF65-F5344CB8AC3E}">
        <p14:creationId xmlns:p14="http://schemas.microsoft.com/office/powerpoint/2010/main" val="295542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P spid="11" grpId="0" animBg="1"/>
      <p:bldGraphic spid="12" grpId="0">
        <p:bldAsOne/>
      </p:bldGraphic>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30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CCD6-F488-084C-A9A9-1858B31C0087}"/>
              </a:ext>
            </a:extLst>
          </p:cNvPr>
          <p:cNvSpPr>
            <a:spLocks noGrp="1"/>
          </p:cNvSpPr>
          <p:nvPr>
            <p:ph type="title"/>
          </p:nvPr>
        </p:nvSpPr>
        <p:spPr/>
        <p:txBody>
          <a:bodyPr/>
          <a:lstStyle/>
          <a:p>
            <a:r>
              <a:rPr lang="en-US" dirty="0" err="1"/>
              <a:t>MemEvent</a:t>
            </a:r>
            <a:r>
              <a:rPr lang="en-US" dirty="0"/>
              <a:t> Major Functions</a:t>
            </a:r>
          </a:p>
        </p:txBody>
      </p:sp>
      <p:sp>
        <p:nvSpPr>
          <p:cNvPr id="3" name="Slide Number Placeholder 2">
            <a:extLst>
              <a:ext uri="{FF2B5EF4-FFF2-40B4-BE49-F238E27FC236}">
                <a16:creationId xmlns:a16="http://schemas.microsoft.com/office/drawing/2014/main" id="{E088168F-E9D7-2349-8FB6-D8B11C632DC5}"/>
              </a:ext>
            </a:extLst>
          </p:cNvPr>
          <p:cNvSpPr>
            <a:spLocks noGrp="1"/>
          </p:cNvSpPr>
          <p:nvPr>
            <p:ph type="sldNum" sz="quarter" idx="4"/>
          </p:nvPr>
        </p:nvSpPr>
        <p:spPr/>
        <p:txBody>
          <a:bodyPr/>
          <a:lstStyle/>
          <a:p>
            <a:fld id="{4FAB73BC-B049-4115-A692-8D63A059BFB8}" type="slidenum">
              <a:rPr lang="en-US" smtClean="0"/>
              <a:pPr/>
              <a:t>105</a:t>
            </a:fld>
            <a:endParaRPr lang="en-US" dirty="0"/>
          </a:p>
        </p:txBody>
      </p:sp>
      <p:sp>
        <p:nvSpPr>
          <p:cNvPr id="4" name="Text Placeholder 3">
            <a:extLst>
              <a:ext uri="{FF2B5EF4-FFF2-40B4-BE49-F238E27FC236}">
                <a16:creationId xmlns:a16="http://schemas.microsoft.com/office/drawing/2014/main" id="{83C2C3DB-62ED-E64A-A0C3-FBF0C8DC8782}"/>
              </a:ext>
            </a:extLst>
          </p:cNvPr>
          <p:cNvSpPr>
            <a:spLocks noGrp="1"/>
          </p:cNvSpPr>
          <p:nvPr>
            <p:ph idx="1"/>
          </p:nvPr>
        </p:nvSpPr>
        <p:spPr>
          <a:xfrm>
            <a:off x="720648" y="1429232"/>
            <a:ext cx="10789920" cy="5174768"/>
          </a:xfrm>
        </p:spPr>
        <p:txBody>
          <a:bodyPr>
            <a:normAutofit fontScale="92500" lnSpcReduction="20000"/>
          </a:bodyPr>
          <a:lstStyle/>
          <a:p>
            <a:r>
              <a:rPr lang="en-US" dirty="0" err="1"/>
              <a:t>MemEventBase</a:t>
            </a:r>
            <a:r>
              <a:rPr lang="en-US" dirty="0"/>
              <a:t>* </a:t>
            </a:r>
            <a:r>
              <a:rPr lang="en-US" dirty="0" err="1"/>
              <a:t>makeResponse</a:t>
            </a:r>
            <a:r>
              <a:rPr lang="en-US" dirty="0"/>
              <a:t>()</a:t>
            </a:r>
          </a:p>
          <a:p>
            <a:pPr lvl="1"/>
            <a:r>
              <a:rPr lang="en-US" dirty="0"/>
              <a:t>Creates a response event for this request with command and ID field prepopulated</a:t>
            </a:r>
          </a:p>
          <a:p>
            <a:r>
              <a:rPr lang="en-US" dirty="0" err="1"/>
              <a:t>Addr</a:t>
            </a:r>
            <a:r>
              <a:rPr lang="en-US" dirty="0"/>
              <a:t> </a:t>
            </a:r>
            <a:r>
              <a:rPr lang="en-US" dirty="0" err="1"/>
              <a:t>getRoutingAddress</a:t>
            </a:r>
            <a:r>
              <a:rPr lang="en-US" dirty="0"/>
              <a:t>()</a:t>
            </a:r>
          </a:p>
          <a:p>
            <a:pPr lvl="1"/>
            <a:r>
              <a:rPr lang="en-US" dirty="0"/>
              <a:t>Return the memory address to use for routing</a:t>
            </a:r>
          </a:p>
          <a:p>
            <a:r>
              <a:rPr lang="en-US" dirty="0" err="1"/>
              <a:t>size_t</a:t>
            </a:r>
            <a:r>
              <a:rPr lang="en-US" dirty="0"/>
              <a:t> </a:t>
            </a:r>
            <a:r>
              <a:rPr lang="en-US" dirty="0" err="1"/>
              <a:t>getPayloadSize</a:t>
            </a:r>
            <a:r>
              <a:rPr lang="en-US" dirty="0"/>
              <a:t>()</a:t>
            </a:r>
          </a:p>
          <a:p>
            <a:pPr lvl="1"/>
            <a:r>
              <a:rPr lang="en-US" dirty="0"/>
              <a:t>Size of the data payload</a:t>
            </a:r>
          </a:p>
          <a:p>
            <a:r>
              <a:rPr lang="en-US" dirty="0" err="1"/>
              <a:t>MemEventBase</a:t>
            </a:r>
            <a:r>
              <a:rPr lang="en-US" dirty="0"/>
              <a:t>* clone()</a:t>
            </a:r>
          </a:p>
          <a:p>
            <a:pPr lvl="1"/>
            <a:r>
              <a:rPr lang="en-US" dirty="0"/>
              <a:t>Used to copy event</a:t>
            </a:r>
          </a:p>
          <a:p>
            <a:r>
              <a:rPr lang="en-US" dirty="0"/>
              <a:t>uint32_t </a:t>
            </a:r>
            <a:r>
              <a:rPr lang="en-US" dirty="0" err="1"/>
              <a:t>getEventSize</a:t>
            </a:r>
            <a:r>
              <a:rPr lang="en-US" dirty="0"/>
              <a:t>()</a:t>
            </a:r>
          </a:p>
          <a:p>
            <a:pPr lvl="1"/>
            <a:r>
              <a:rPr lang="en-US" dirty="0"/>
              <a:t>Returns the bandwidth used by this event </a:t>
            </a:r>
          </a:p>
          <a:p>
            <a:r>
              <a:rPr lang="en-US" dirty="0"/>
              <a:t>bool </a:t>
            </a:r>
            <a:r>
              <a:rPr lang="en-US" dirty="0" err="1"/>
              <a:t>doDebug</a:t>
            </a:r>
            <a:r>
              <a:rPr lang="en-US" dirty="0"/>
              <a:t>(</a:t>
            </a:r>
            <a:r>
              <a:rPr lang="en-US" dirty="0" err="1"/>
              <a:t>std</a:t>
            </a:r>
            <a:r>
              <a:rPr lang="en-US" dirty="0"/>
              <a:t>::set&lt;</a:t>
            </a:r>
            <a:r>
              <a:rPr lang="en-US" dirty="0" err="1"/>
              <a:t>Addr</a:t>
            </a:r>
            <a:r>
              <a:rPr lang="en-US" dirty="0"/>
              <a:t>&gt;)</a:t>
            </a:r>
          </a:p>
          <a:p>
            <a:pPr lvl="1"/>
            <a:r>
              <a:rPr lang="en-US" dirty="0"/>
              <a:t>Input parameter is the set of addresses we want to debug, return if this event matches</a:t>
            </a:r>
          </a:p>
          <a:p>
            <a:r>
              <a:rPr lang="en-US" dirty="0" err="1"/>
              <a:t>std</a:t>
            </a:r>
            <a:r>
              <a:rPr lang="en-US" dirty="0"/>
              <a:t>::string </a:t>
            </a:r>
            <a:r>
              <a:rPr lang="en-US" dirty="0" err="1"/>
              <a:t>getVerboseString</a:t>
            </a:r>
            <a:r>
              <a:rPr lang="en-US" dirty="0"/>
              <a:t>(), </a:t>
            </a:r>
            <a:r>
              <a:rPr lang="en-US" dirty="0" err="1"/>
              <a:t>std</a:t>
            </a:r>
            <a:r>
              <a:rPr lang="en-US" dirty="0"/>
              <a:t>::string </a:t>
            </a:r>
            <a:r>
              <a:rPr lang="en-US" dirty="0" err="1"/>
              <a:t>getBriefString</a:t>
            </a:r>
            <a:r>
              <a:rPr lang="en-US" dirty="0"/>
              <a:t>()</a:t>
            </a:r>
          </a:p>
          <a:p>
            <a:pPr lvl="1"/>
            <a:r>
              <a:rPr lang="en-US" dirty="0"/>
              <a:t>For debugging, returns a string of the event</a:t>
            </a:r>
          </a:p>
        </p:txBody>
      </p:sp>
    </p:spTree>
    <p:extLst>
      <p:ext uri="{BB962C8B-B14F-4D97-AF65-F5344CB8AC3E}">
        <p14:creationId xmlns:p14="http://schemas.microsoft.com/office/powerpoint/2010/main" val="13093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49E1F-72D2-7342-B971-502E13755102}"/>
              </a:ext>
            </a:extLst>
          </p:cNvPr>
          <p:cNvSpPr>
            <a:spLocks noGrp="1"/>
          </p:cNvSpPr>
          <p:nvPr>
            <p:ph type="title"/>
          </p:nvPr>
        </p:nvSpPr>
        <p:spPr/>
        <p:txBody>
          <a:bodyPr/>
          <a:lstStyle/>
          <a:p>
            <a:r>
              <a:rPr lang="en-US" dirty="0" err="1"/>
              <a:t>MemEvent</a:t>
            </a:r>
            <a:r>
              <a:rPr lang="en-US" dirty="0"/>
              <a:t> Commands</a:t>
            </a:r>
          </a:p>
        </p:txBody>
      </p:sp>
      <p:sp>
        <p:nvSpPr>
          <p:cNvPr id="3" name="Slide Number Placeholder 2">
            <a:extLst>
              <a:ext uri="{FF2B5EF4-FFF2-40B4-BE49-F238E27FC236}">
                <a16:creationId xmlns:a16="http://schemas.microsoft.com/office/drawing/2014/main" id="{D5BE09CA-681B-7543-AD95-5CE2AD767902}"/>
              </a:ext>
            </a:extLst>
          </p:cNvPr>
          <p:cNvSpPr>
            <a:spLocks noGrp="1"/>
          </p:cNvSpPr>
          <p:nvPr>
            <p:ph type="sldNum" sz="quarter" idx="4"/>
          </p:nvPr>
        </p:nvSpPr>
        <p:spPr/>
        <p:txBody>
          <a:bodyPr/>
          <a:lstStyle/>
          <a:p>
            <a:fld id="{4FAB73BC-B049-4115-A692-8D63A059BFB8}" type="slidenum">
              <a:rPr lang="en-US" smtClean="0"/>
              <a:pPr/>
              <a:t>106</a:t>
            </a:fld>
            <a:endParaRPr lang="en-US" dirty="0"/>
          </a:p>
        </p:txBody>
      </p:sp>
      <p:sp>
        <p:nvSpPr>
          <p:cNvPr id="4" name="Text Placeholder 3">
            <a:extLst>
              <a:ext uri="{FF2B5EF4-FFF2-40B4-BE49-F238E27FC236}">
                <a16:creationId xmlns:a16="http://schemas.microsoft.com/office/drawing/2014/main" id="{AF5A3501-8980-ED45-8D5F-BDC8823DCF87}"/>
              </a:ext>
            </a:extLst>
          </p:cNvPr>
          <p:cNvSpPr>
            <a:spLocks noGrp="1"/>
          </p:cNvSpPr>
          <p:nvPr>
            <p:ph idx="1"/>
          </p:nvPr>
        </p:nvSpPr>
        <p:spPr/>
        <p:txBody>
          <a:bodyPr>
            <a:normAutofit/>
          </a:bodyPr>
          <a:lstStyle/>
          <a:p>
            <a:r>
              <a:rPr lang="en-US" dirty="0"/>
              <a:t>Commands are associated with some static metadata</a:t>
            </a:r>
          </a:p>
          <a:p>
            <a:pPr lvl="1"/>
            <a:r>
              <a:rPr lang="en-US" dirty="0"/>
              <a:t>Response: the default response command to use</a:t>
            </a:r>
          </a:p>
          <a:p>
            <a:pPr lvl="1"/>
            <a:r>
              <a:rPr lang="en-US" dirty="0" err="1"/>
              <a:t>BasicCommandClass</a:t>
            </a:r>
            <a:r>
              <a:rPr lang="en-US" dirty="0"/>
              <a:t>: is this a request or a response</a:t>
            </a:r>
          </a:p>
          <a:p>
            <a:pPr lvl="1"/>
            <a:r>
              <a:rPr lang="en-US" dirty="0" err="1"/>
              <a:t>CommandClass</a:t>
            </a:r>
            <a:r>
              <a:rPr lang="en-US" dirty="0"/>
              <a:t>: request, data, ack, or forwarded request</a:t>
            </a:r>
          </a:p>
          <a:p>
            <a:pPr lvl="1"/>
            <a:r>
              <a:rPr lang="en-US" dirty="0" err="1"/>
              <a:t>CpuSideRequest</a:t>
            </a:r>
            <a:r>
              <a:rPr lang="en-US" dirty="0"/>
              <a:t>: bool, is it generated on the CPU-side</a:t>
            </a:r>
          </a:p>
          <a:p>
            <a:pPr lvl="1"/>
            <a:r>
              <a:rPr lang="en-US" dirty="0"/>
              <a:t>Writeback: bool</a:t>
            </a:r>
          </a:p>
          <a:p>
            <a:pPr lvl="1"/>
            <a:r>
              <a:rPr lang="en-US" dirty="0" err="1"/>
              <a:t>EventType</a:t>
            </a:r>
            <a:r>
              <a:rPr lang="en-US" dirty="0"/>
              <a:t>: Cache, Move, Custom </a:t>
            </a:r>
            <a:r>
              <a:rPr lang="en-US" dirty="0">
                <a:sym typeface="Wingdings" pitchFamily="2" charset="2"/>
              </a:rPr>
              <a:t> caches only handle cache events, route others</a:t>
            </a:r>
            <a:endParaRPr lang="en-US" dirty="0"/>
          </a:p>
          <a:p>
            <a:r>
              <a:rPr lang="en-US" dirty="0"/>
              <a:t>Examples:</a:t>
            </a:r>
          </a:p>
          <a:p>
            <a:pPr marL="0" indent="0">
              <a:buNone/>
            </a:pPr>
            <a:endParaRPr lang="en-US" dirty="0"/>
          </a:p>
        </p:txBody>
      </p:sp>
      <p:graphicFrame>
        <p:nvGraphicFramePr>
          <p:cNvPr id="5" name="Table 4">
            <a:extLst>
              <a:ext uri="{FF2B5EF4-FFF2-40B4-BE49-F238E27FC236}">
                <a16:creationId xmlns:a16="http://schemas.microsoft.com/office/drawing/2014/main" id="{FB45AF1F-C096-1642-AAE8-87DA21373EE4}"/>
              </a:ext>
            </a:extLst>
          </p:cNvPr>
          <p:cNvGraphicFramePr>
            <a:graphicFrameLocks noGrp="1"/>
          </p:cNvGraphicFramePr>
          <p:nvPr/>
        </p:nvGraphicFramePr>
        <p:xfrm>
          <a:off x="553560" y="4588933"/>
          <a:ext cx="11084878" cy="2011175"/>
        </p:xfrm>
        <a:graphic>
          <a:graphicData uri="http://schemas.openxmlformats.org/drawingml/2006/table">
            <a:tbl>
              <a:tblPr firstRow="1" bandRow="1">
                <a:tableStyleId>{5C22544A-7EE6-4342-B048-85BDC9FD1C3A}</a:tableStyleId>
              </a:tblPr>
              <a:tblGrid>
                <a:gridCol w="1583554">
                  <a:extLst>
                    <a:ext uri="{9D8B030D-6E8A-4147-A177-3AD203B41FA5}">
                      <a16:colId xmlns:a16="http://schemas.microsoft.com/office/drawing/2014/main" val="3417984644"/>
                    </a:ext>
                  </a:extLst>
                </a:gridCol>
                <a:gridCol w="1583554">
                  <a:extLst>
                    <a:ext uri="{9D8B030D-6E8A-4147-A177-3AD203B41FA5}">
                      <a16:colId xmlns:a16="http://schemas.microsoft.com/office/drawing/2014/main" val="549550802"/>
                    </a:ext>
                  </a:extLst>
                </a:gridCol>
                <a:gridCol w="1583554">
                  <a:extLst>
                    <a:ext uri="{9D8B030D-6E8A-4147-A177-3AD203B41FA5}">
                      <a16:colId xmlns:a16="http://schemas.microsoft.com/office/drawing/2014/main" val="621049339"/>
                    </a:ext>
                  </a:extLst>
                </a:gridCol>
                <a:gridCol w="1841645">
                  <a:extLst>
                    <a:ext uri="{9D8B030D-6E8A-4147-A177-3AD203B41FA5}">
                      <a16:colId xmlns:a16="http://schemas.microsoft.com/office/drawing/2014/main" val="2944037845"/>
                    </a:ext>
                  </a:extLst>
                </a:gridCol>
                <a:gridCol w="1507066">
                  <a:extLst>
                    <a:ext uri="{9D8B030D-6E8A-4147-A177-3AD203B41FA5}">
                      <a16:colId xmlns:a16="http://schemas.microsoft.com/office/drawing/2014/main" val="3055388414"/>
                    </a:ext>
                  </a:extLst>
                </a:gridCol>
                <a:gridCol w="1401951">
                  <a:extLst>
                    <a:ext uri="{9D8B030D-6E8A-4147-A177-3AD203B41FA5}">
                      <a16:colId xmlns:a16="http://schemas.microsoft.com/office/drawing/2014/main" val="1336547181"/>
                    </a:ext>
                  </a:extLst>
                </a:gridCol>
                <a:gridCol w="1583554">
                  <a:extLst>
                    <a:ext uri="{9D8B030D-6E8A-4147-A177-3AD203B41FA5}">
                      <a16:colId xmlns:a16="http://schemas.microsoft.com/office/drawing/2014/main" val="2757693536"/>
                    </a:ext>
                  </a:extLst>
                </a:gridCol>
              </a:tblGrid>
              <a:tr h="402235">
                <a:tc>
                  <a:txBody>
                    <a:bodyPr/>
                    <a:lstStyle/>
                    <a:p>
                      <a:r>
                        <a:rPr lang="en-US" dirty="0"/>
                        <a:t>Command</a:t>
                      </a:r>
                    </a:p>
                  </a:txBody>
                  <a:tcPr/>
                </a:tc>
                <a:tc>
                  <a:txBody>
                    <a:bodyPr/>
                    <a:lstStyle/>
                    <a:p>
                      <a:r>
                        <a:rPr lang="en-US" dirty="0"/>
                        <a:t>Response</a:t>
                      </a:r>
                    </a:p>
                  </a:txBody>
                  <a:tcPr/>
                </a:tc>
                <a:tc>
                  <a:txBody>
                    <a:bodyPr/>
                    <a:lstStyle/>
                    <a:p>
                      <a:r>
                        <a:rPr lang="en-US" dirty="0" err="1"/>
                        <a:t>BasicClass</a:t>
                      </a:r>
                      <a:endParaRPr lang="en-US" dirty="0"/>
                    </a:p>
                  </a:txBody>
                  <a:tcPr/>
                </a:tc>
                <a:tc>
                  <a:txBody>
                    <a:bodyPr/>
                    <a:lstStyle/>
                    <a:p>
                      <a:r>
                        <a:rPr lang="en-US" dirty="0"/>
                        <a:t>Class</a:t>
                      </a:r>
                    </a:p>
                  </a:txBody>
                  <a:tcPr/>
                </a:tc>
                <a:tc>
                  <a:txBody>
                    <a:bodyPr/>
                    <a:lstStyle/>
                    <a:p>
                      <a:r>
                        <a:rPr lang="en-US" dirty="0" err="1"/>
                        <a:t>CPUSide</a:t>
                      </a:r>
                      <a:endParaRPr lang="en-US" dirty="0"/>
                    </a:p>
                  </a:txBody>
                  <a:tcPr/>
                </a:tc>
                <a:tc>
                  <a:txBody>
                    <a:bodyPr/>
                    <a:lstStyle/>
                    <a:p>
                      <a:r>
                        <a:rPr lang="en-US" dirty="0"/>
                        <a:t>Writeback</a:t>
                      </a:r>
                    </a:p>
                  </a:txBody>
                  <a:tcPr/>
                </a:tc>
                <a:tc>
                  <a:txBody>
                    <a:bodyPr/>
                    <a:lstStyle/>
                    <a:p>
                      <a:r>
                        <a:rPr lang="en-US" dirty="0" err="1"/>
                        <a:t>EventType</a:t>
                      </a:r>
                      <a:endParaRPr lang="en-US" dirty="0"/>
                    </a:p>
                  </a:txBody>
                  <a:tcPr/>
                </a:tc>
                <a:extLst>
                  <a:ext uri="{0D108BD9-81ED-4DB2-BD59-A6C34878D82A}">
                    <a16:rowId xmlns:a16="http://schemas.microsoft.com/office/drawing/2014/main" val="1313914690"/>
                  </a:ext>
                </a:extLst>
              </a:tr>
              <a:tr h="402235">
                <a:tc>
                  <a:txBody>
                    <a:bodyPr/>
                    <a:lstStyle/>
                    <a:p>
                      <a:r>
                        <a:rPr lang="en-US" dirty="0" err="1"/>
                        <a:t>GetS</a:t>
                      </a:r>
                      <a:r>
                        <a:rPr lang="en-US" dirty="0"/>
                        <a:t> (read)</a:t>
                      </a:r>
                    </a:p>
                  </a:txBody>
                  <a:tcPr/>
                </a:tc>
                <a:tc>
                  <a:txBody>
                    <a:bodyPr/>
                    <a:lstStyle/>
                    <a:p>
                      <a:r>
                        <a:rPr lang="en-US" dirty="0" err="1"/>
                        <a:t>GetSResp</a:t>
                      </a:r>
                      <a:endParaRPr lang="en-US" dirty="0"/>
                    </a:p>
                  </a:txBody>
                  <a:tcPr/>
                </a:tc>
                <a:tc>
                  <a:txBody>
                    <a:bodyPr/>
                    <a:lstStyle/>
                    <a:p>
                      <a:r>
                        <a:rPr lang="en-US" dirty="0"/>
                        <a:t>Request</a:t>
                      </a:r>
                    </a:p>
                  </a:txBody>
                  <a:tcPr/>
                </a:tc>
                <a:tc>
                  <a:txBody>
                    <a:bodyPr/>
                    <a:lstStyle/>
                    <a:p>
                      <a:r>
                        <a:rPr lang="en-US" dirty="0"/>
                        <a:t>Request</a:t>
                      </a:r>
                    </a:p>
                  </a:txBody>
                  <a:tcPr/>
                </a:tc>
                <a:tc>
                  <a:txBody>
                    <a:bodyPr/>
                    <a:lstStyle/>
                    <a:p>
                      <a:r>
                        <a:rPr lang="en-US" dirty="0"/>
                        <a:t>T</a:t>
                      </a:r>
                    </a:p>
                  </a:txBody>
                  <a:tcPr/>
                </a:tc>
                <a:tc>
                  <a:txBody>
                    <a:bodyPr/>
                    <a:lstStyle/>
                    <a:p>
                      <a:r>
                        <a:rPr lang="en-US" dirty="0"/>
                        <a:t>F</a:t>
                      </a:r>
                    </a:p>
                  </a:txBody>
                  <a:tcPr/>
                </a:tc>
                <a:tc>
                  <a:txBody>
                    <a:bodyPr/>
                    <a:lstStyle/>
                    <a:p>
                      <a:r>
                        <a:rPr lang="en-US" dirty="0"/>
                        <a:t>Cache</a:t>
                      </a:r>
                    </a:p>
                  </a:txBody>
                  <a:tcPr/>
                </a:tc>
                <a:extLst>
                  <a:ext uri="{0D108BD9-81ED-4DB2-BD59-A6C34878D82A}">
                    <a16:rowId xmlns:a16="http://schemas.microsoft.com/office/drawing/2014/main" val="4209091852"/>
                  </a:ext>
                </a:extLst>
              </a:tr>
              <a:tr h="402235">
                <a:tc>
                  <a:txBody>
                    <a:bodyPr/>
                    <a:lstStyle/>
                    <a:p>
                      <a:r>
                        <a:rPr lang="en-US" dirty="0" err="1"/>
                        <a:t>GetX</a:t>
                      </a:r>
                      <a:r>
                        <a:rPr lang="en-US" dirty="0"/>
                        <a:t> (write)</a:t>
                      </a:r>
                    </a:p>
                  </a:txBody>
                  <a:tcPr/>
                </a:tc>
                <a:tc>
                  <a:txBody>
                    <a:bodyPr/>
                    <a:lstStyle/>
                    <a:p>
                      <a:r>
                        <a:rPr lang="en-US" dirty="0" err="1"/>
                        <a:t>GetXResp</a:t>
                      </a:r>
                      <a:endParaRPr lang="en-US" dirty="0"/>
                    </a:p>
                  </a:txBody>
                  <a:tcPr/>
                </a:tc>
                <a:tc>
                  <a:txBody>
                    <a:bodyPr/>
                    <a:lstStyle/>
                    <a:p>
                      <a:r>
                        <a:rPr lang="en-US" dirty="0"/>
                        <a:t>Request</a:t>
                      </a:r>
                    </a:p>
                  </a:txBody>
                  <a:tcPr/>
                </a:tc>
                <a:tc>
                  <a:txBody>
                    <a:bodyPr/>
                    <a:lstStyle/>
                    <a:p>
                      <a:r>
                        <a:rPr lang="en-US" dirty="0"/>
                        <a:t>Request</a:t>
                      </a:r>
                    </a:p>
                  </a:txBody>
                  <a:tcPr/>
                </a:tc>
                <a:tc>
                  <a:txBody>
                    <a:bodyPr/>
                    <a:lstStyle/>
                    <a:p>
                      <a:r>
                        <a:rPr lang="en-US" dirty="0"/>
                        <a:t>T</a:t>
                      </a:r>
                    </a:p>
                  </a:txBody>
                  <a:tcPr/>
                </a:tc>
                <a:tc>
                  <a:txBody>
                    <a:bodyPr/>
                    <a:lstStyle/>
                    <a:p>
                      <a:r>
                        <a:rPr lang="en-US" dirty="0"/>
                        <a:t>F</a:t>
                      </a:r>
                    </a:p>
                  </a:txBody>
                  <a:tcPr/>
                </a:tc>
                <a:tc>
                  <a:txBody>
                    <a:bodyPr/>
                    <a:lstStyle/>
                    <a:p>
                      <a:r>
                        <a:rPr lang="en-US" dirty="0"/>
                        <a:t>Cache</a:t>
                      </a:r>
                    </a:p>
                  </a:txBody>
                  <a:tcPr/>
                </a:tc>
                <a:extLst>
                  <a:ext uri="{0D108BD9-81ED-4DB2-BD59-A6C34878D82A}">
                    <a16:rowId xmlns:a16="http://schemas.microsoft.com/office/drawing/2014/main" val="1739791302"/>
                  </a:ext>
                </a:extLst>
              </a:tr>
              <a:tr h="402235">
                <a:tc>
                  <a:txBody>
                    <a:bodyPr/>
                    <a:lstStyle/>
                    <a:p>
                      <a:r>
                        <a:rPr lang="en-US" dirty="0" err="1"/>
                        <a:t>Inv</a:t>
                      </a:r>
                      <a:endParaRPr lang="en-US" dirty="0"/>
                    </a:p>
                  </a:txBody>
                  <a:tcPr/>
                </a:tc>
                <a:tc>
                  <a:txBody>
                    <a:bodyPr/>
                    <a:lstStyle/>
                    <a:p>
                      <a:r>
                        <a:rPr lang="en-US" dirty="0" err="1"/>
                        <a:t>AckInv</a:t>
                      </a:r>
                      <a:endParaRPr lang="en-US" dirty="0"/>
                    </a:p>
                  </a:txBody>
                  <a:tcPr/>
                </a:tc>
                <a:tc>
                  <a:txBody>
                    <a:bodyPr/>
                    <a:lstStyle/>
                    <a:p>
                      <a:r>
                        <a:rPr lang="en-US" dirty="0"/>
                        <a:t>Request</a:t>
                      </a:r>
                    </a:p>
                  </a:txBody>
                  <a:tcPr/>
                </a:tc>
                <a:tc>
                  <a:txBody>
                    <a:bodyPr/>
                    <a:lstStyle/>
                    <a:p>
                      <a:r>
                        <a:rPr lang="en-US" dirty="0" err="1"/>
                        <a:t>ForwardRequest</a:t>
                      </a:r>
                      <a:endParaRPr lang="en-US" dirty="0"/>
                    </a:p>
                  </a:txBody>
                  <a:tcPr/>
                </a:tc>
                <a:tc>
                  <a:txBody>
                    <a:bodyPr/>
                    <a:lstStyle/>
                    <a:p>
                      <a:r>
                        <a:rPr lang="en-US" dirty="0"/>
                        <a:t>F</a:t>
                      </a:r>
                    </a:p>
                  </a:txBody>
                  <a:tcPr/>
                </a:tc>
                <a:tc>
                  <a:txBody>
                    <a:bodyPr/>
                    <a:lstStyle/>
                    <a:p>
                      <a:r>
                        <a:rPr lang="en-US" dirty="0"/>
                        <a:t>F</a:t>
                      </a:r>
                    </a:p>
                  </a:txBody>
                  <a:tcPr/>
                </a:tc>
                <a:tc>
                  <a:txBody>
                    <a:bodyPr/>
                    <a:lstStyle/>
                    <a:p>
                      <a:r>
                        <a:rPr lang="en-US" dirty="0"/>
                        <a:t>Cache</a:t>
                      </a:r>
                    </a:p>
                  </a:txBody>
                  <a:tcPr/>
                </a:tc>
                <a:extLst>
                  <a:ext uri="{0D108BD9-81ED-4DB2-BD59-A6C34878D82A}">
                    <a16:rowId xmlns:a16="http://schemas.microsoft.com/office/drawing/2014/main" val="252470243"/>
                  </a:ext>
                </a:extLst>
              </a:tr>
              <a:tr h="402235">
                <a:tc>
                  <a:txBody>
                    <a:bodyPr/>
                    <a:lstStyle/>
                    <a:p>
                      <a:r>
                        <a:rPr lang="en-US" dirty="0" err="1"/>
                        <a:t>AckInv</a:t>
                      </a:r>
                      <a:endParaRPr lang="en-US" dirty="0"/>
                    </a:p>
                  </a:txBody>
                  <a:tcPr/>
                </a:tc>
                <a:tc>
                  <a:txBody>
                    <a:bodyPr/>
                    <a:lstStyle/>
                    <a:p>
                      <a:r>
                        <a:rPr lang="en-US" dirty="0"/>
                        <a:t>NULLCMD</a:t>
                      </a:r>
                    </a:p>
                  </a:txBody>
                  <a:tcPr/>
                </a:tc>
                <a:tc>
                  <a:txBody>
                    <a:bodyPr/>
                    <a:lstStyle/>
                    <a:p>
                      <a:r>
                        <a:rPr lang="en-US" dirty="0"/>
                        <a:t>Response</a:t>
                      </a:r>
                    </a:p>
                  </a:txBody>
                  <a:tcPr/>
                </a:tc>
                <a:tc>
                  <a:txBody>
                    <a:bodyPr/>
                    <a:lstStyle/>
                    <a:p>
                      <a:r>
                        <a:rPr lang="en-US" dirty="0"/>
                        <a:t>Ack</a:t>
                      </a:r>
                    </a:p>
                  </a:txBody>
                  <a:tcPr/>
                </a:tc>
                <a:tc>
                  <a:txBody>
                    <a:bodyPr/>
                    <a:lstStyle/>
                    <a:p>
                      <a:r>
                        <a:rPr lang="en-US" dirty="0"/>
                        <a:t>T</a:t>
                      </a:r>
                    </a:p>
                  </a:txBody>
                  <a:tcPr/>
                </a:tc>
                <a:tc>
                  <a:txBody>
                    <a:bodyPr/>
                    <a:lstStyle/>
                    <a:p>
                      <a:r>
                        <a:rPr lang="en-US" dirty="0"/>
                        <a:t>F</a:t>
                      </a:r>
                    </a:p>
                  </a:txBody>
                  <a:tcPr/>
                </a:tc>
                <a:tc>
                  <a:txBody>
                    <a:bodyPr/>
                    <a:lstStyle/>
                    <a:p>
                      <a:r>
                        <a:rPr lang="en-US" dirty="0"/>
                        <a:t>Cache</a:t>
                      </a:r>
                    </a:p>
                  </a:txBody>
                  <a:tcPr/>
                </a:tc>
                <a:extLst>
                  <a:ext uri="{0D108BD9-81ED-4DB2-BD59-A6C34878D82A}">
                    <a16:rowId xmlns:a16="http://schemas.microsoft.com/office/drawing/2014/main" val="2530185654"/>
                  </a:ext>
                </a:extLst>
              </a:tr>
            </a:tbl>
          </a:graphicData>
        </a:graphic>
      </p:graphicFrame>
    </p:spTree>
    <p:extLst>
      <p:ext uri="{BB962C8B-B14F-4D97-AF65-F5344CB8AC3E}">
        <p14:creationId xmlns:p14="http://schemas.microsoft.com/office/powerpoint/2010/main" val="405417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50FC9-3743-1346-9AEE-D326480F4EF8}"/>
              </a:ext>
            </a:extLst>
          </p:cNvPr>
          <p:cNvSpPr>
            <a:spLocks noGrp="1"/>
          </p:cNvSpPr>
          <p:nvPr>
            <p:ph type="title"/>
          </p:nvPr>
        </p:nvSpPr>
        <p:spPr/>
        <p:txBody>
          <a:bodyPr/>
          <a:lstStyle/>
          <a:p>
            <a:r>
              <a:rPr lang="en-US" dirty="0" err="1"/>
              <a:t>MemNIC</a:t>
            </a:r>
            <a:endParaRPr lang="en-US" dirty="0"/>
          </a:p>
        </p:txBody>
      </p:sp>
      <p:sp>
        <p:nvSpPr>
          <p:cNvPr id="3" name="Slide Number Placeholder 2">
            <a:extLst>
              <a:ext uri="{FF2B5EF4-FFF2-40B4-BE49-F238E27FC236}">
                <a16:creationId xmlns:a16="http://schemas.microsoft.com/office/drawing/2014/main" id="{7063E348-110B-3343-8E2D-E938887E16F6}"/>
              </a:ext>
            </a:extLst>
          </p:cNvPr>
          <p:cNvSpPr>
            <a:spLocks noGrp="1"/>
          </p:cNvSpPr>
          <p:nvPr>
            <p:ph type="sldNum" sz="quarter" idx="4"/>
          </p:nvPr>
        </p:nvSpPr>
        <p:spPr/>
        <p:txBody>
          <a:bodyPr/>
          <a:lstStyle/>
          <a:p>
            <a:fld id="{4FAB73BC-B049-4115-A692-8D63A059BFB8}" type="slidenum">
              <a:rPr lang="en-US" smtClean="0"/>
              <a:pPr/>
              <a:t>107</a:t>
            </a:fld>
            <a:endParaRPr lang="en-US" dirty="0"/>
          </a:p>
        </p:txBody>
      </p:sp>
      <p:sp>
        <p:nvSpPr>
          <p:cNvPr id="4" name="Text Placeholder 3">
            <a:extLst>
              <a:ext uri="{FF2B5EF4-FFF2-40B4-BE49-F238E27FC236}">
                <a16:creationId xmlns:a16="http://schemas.microsoft.com/office/drawing/2014/main" id="{F4C419F4-BBB8-CC4B-98B2-3249CA9140CE}"/>
              </a:ext>
            </a:extLst>
          </p:cNvPr>
          <p:cNvSpPr>
            <a:spLocks noGrp="1"/>
          </p:cNvSpPr>
          <p:nvPr>
            <p:ph idx="1"/>
          </p:nvPr>
        </p:nvSpPr>
        <p:spPr/>
        <p:txBody>
          <a:bodyPr/>
          <a:lstStyle/>
          <a:p>
            <a:r>
              <a:rPr lang="en-US" dirty="0"/>
              <a:t>Static, address-based routing</a:t>
            </a:r>
          </a:p>
          <a:p>
            <a:pPr lvl="1"/>
            <a:r>
              <a:rPr lang="en-US" dirty="0"/>
              <a:t>Supports interleaving addresses within a range across destination components</a:t>
            </a:r>
          </a:p>
          <a:p>
            <a:pPr lvl="1"/>
            <a:endParaRPr lang="en-US" dirty="0"/>
          </a:p>
        </p:txBody>
      </p:sp>
      <p:graphicFrame>
        <p:nvGraphicFramePr>
          <p:cNvPr id="13" name="Table 12">
            <a:extLst>
              <a:ext uri="{FF2B5EF4-FFF2-40B4-BE49-F238E27FC236}">
                <a16:creationId xmlns:a16="http://schemas.microsoft.com/office/drawing/2014/main" id="{BFFC9760-5390-C44D-A3A1-1ED528DE5396}"/>
              </a:ext>
            </a:extLst>
          </p:cNvPr>
          <p:cNvGraphicFramePr>
            <a:graphicFrameLocks noGrp="1"/>
          </p:cNvGraphicFramePr>
          <p:nvPr/>
        </p:nvGraphicFramePr>
        <p:xfrm>
          <a:off x="553561" y="2690446"/>
          <a:ext cx="9782676" cy="3363643"/>
        </p:xfrm>
        <a:graphic>
          <a:graphicData uri="http://schemas.openxmlformats.org/drawingml/2006/table">
            <a:tbl>
              <a:tblPr>
                <a:tableStyleId>{616DA210-FB5B-4158-B5E0-FEB733F419BA}</a:tableStyleId>
              </a:tblPr>
              <a:tblGrid>
                <a:gridCol w="2101716">
                  <a:extLst>
                    <a:ext uri="{9D8B030D-6E8A-4147-A177-3AD203B41FA5}">
                      <a16:colId xmlns:a16="http://schemas.microsoft.com/office/drawing/2014/main" val="2927056252"/>
                    </a:ext>
                  </a:extLst>
                </a:gridCol>
                <a:gridCol w="1280160">
                  <a:extLst>
                    <a:ext uri="{9D8B030D-6E8A-4147-A177-3AD203B41FA5}">
                      <a16:colId xmlns:a16="http://schemas.microsoft.com/office/drawing/2014/main" val="790293685"/>
                    </a:ext>
                  </a:extLst>
                </a:gridCol>
                <a:gridCol w="1280160">
                  <a:extLst>
                    <a:ext uri="{9D8B030D-6E8A-4147-A177-3AD203B41FA5}">
                      <a16:colId xmlns:a16="http://schemas.microsoft.com/office/drawing/2014/main" val="240351059"/>
                    </a:ext>
                  </a:extLst>
                </a:gridCol>
                <a:gridCol w="1280160">
                  <a:extLst>
                    <a:ext uri="{9D8B030D-6E8A-4147-A177-3AD203B41FA5}">
                      <a16:colId xmlns:a16="http://schemas.microsoft.com/office/drawing/2014/main" val="815336069"/>
                    </a:ext>
                  </a:extLst>
                </a:gridCol>
                <a:gridCol w="1280160">
                  <a:extLst>
                    <a:ext uri="{9D8B030D-6E8A-4147-A177-3AD203B41FA5}">
                      <a16:colId xmlns:a16="http://schemas.microsoft.com/office/drawing/2014/main" val="2021996632"/>
                    </a:ext>
                  </a:extLst>
                </a:gridCol>
                <a:gridCol w="1280160">
                  <a:extLst>
                    <a:ext uri="{9D8B030D-6E8A-4147-A177-3AD203B41FA5}">
                      <a16:colId xmlns:a16="http://schemas.microsoft.com/office/drawing/2014/main" val="4034406288"/>
                    </a:ext>
                  </a:extLst>
                </a:gridCol>
                <a:gridCol w="1280160">
                  <a:extLst>
                    <a:ext uri="{9D8B030D-6E8A-4147-A177-3AD203B41FA5}">
                      <a16:colId xmlns:a16="http://schemas.microsoft.com/office/drawing/2014/main" val="1418235779"/>
                    </a:ext>
                  </a:extLst>
                </a:gridCol>
              </a:tblGrid>
              <a:tr h="411480">
                <a:tc>
                  <a:txBody>
                    <a:bodyPr/>
                    <a:lstStyle/>
                    <a:p>
                      <a:r>
                        <a:rPr lang="en-US" b="1" dirty="0" err="1"/>
                        <a:t>Addr_range_start</a:t>
                      </a:r>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64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128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512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640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1280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68064935"/>
                  </a:ext>
                </a:extLst>
              </a:tr>
              <a:tr h="411480">
                <a:tc>
                  <a:txBody>
                    <a:bodyPr/>
                    <a:lstStyle/>
                    <a:p>
                      <a:r>
                        <a:rPr lang="en-US" b="1" dirty="0" err="1"/>
                        <a:t>Addr_range_end</a:t>
                      </a:r>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447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511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383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1151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1279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err="1"/>
                        <a:t>memSize</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9467275"/>
                  </a:ext>
                </a:extLst>
              </a:tr>
              <a:tr h="411480">
                <a:tc>
                  <a:txBody>
                    <a:bodyPr/>
                    <a:lstStyle/>
                    <a:p>
                      <a:r>
                        <a:rPr lang="en-US" b="1" dirty="0" err="1"/>
                        <a:t>Interleave_size</a:t>
                      </a:r>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64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64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64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128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128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2975467"/>
                  </a:ext>
                </a:extLst>
              </a:tr>
              <a:tr h="411480">
                <a:tc>
                  <a:txBody>
                    <a:bodyPr/>
                    <a:lstStyle/>
                    <a:p>
                      <a:r>
                        <a:rPr lang="en-US" b="1" dirty="0" err="1"/>
                        <a:t>Interleave_step</a:t>
                      </a:r>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192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192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192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256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256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41560975"/>
                  </a:ext>
                </a:extLst>
              </a:tr>
              <a:tr h="1717723">
                <a:tc>
                  <a:txBody>
                    <a:bodyPr/>
                    <a:lstStyle/>
                    <a:p>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35165803"/>
                  </a:ext>
                </a:extLst>
              </a:tr>
            </a:tbl>
          </a:graphicData>
        </a:graphic>
      </p:graphicFrame>
      <p:sp>
        <p:nvSpPr>
          <p:cNvPr id="15" name="Rectangle 14">
            <a:extLst>
              <a:ext uri="{FF2B5EF4-FFF2-40B4-BE49-F238E27FC236}">
                <a16:creationId xmlns:a16="http://schemas.microsoft.com/office/drawing/2014/main" id="{FB9D9994-146B-F14C-853E-8D60A1235FC4}"/>
              </a:ext>
            </a:extLst>
          </p:cNvPr>
          <p:cNvSpPr/>
          <p:nvPr/>
        </p:nvSpPr>
        <p:spPr>
          <a:xfrm>
            <a:off x="2936916" y="4566013"/>
            <a:ext cx="684819"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a:p>
            <a:pPr algn="ctr"/>
            <a:r>
              <a:rPr lang="en-US" dirty="0"/>
              <a:t>192</a:t>
            </a:r>
          </a:p>
          <a:p>
            <a:pPr algn="ctr"/>
            <a:r>
              <a:rPr lang="en-US" dirty="0"/>
              <a:t>384</a:t>
            </a:r>
          </a:p>
          <a:p>
            <a:pPr algn="ctr"/>
            <a:endParaRPr lang="en-US" dirty="0"/>
          </a:p>
        </p:txBody>
      </p:sp>
      <p:sp>
        <p:nvSpPr>
          <p:cNvPr id="7" name="Rectangle 6">
            <a:extLst>
              <a:ext uri="{FF2B5EF4-FFF2-40B4-BE49-F238E27FC236}">
                <a16:creationId xmlns:a16="http://schemas.microsoft.com/office/drawing/2014/main" id="{C985782F-2BBA-AE41-8289-850F365B477E}"/>
              </a:ext>
            </a:extLst>
          </p:cNvPr>
          <p:cNvSpPr/>
          <p:nvPr/>
        </p:nvSpPr>
        <p:spPr>
          <a:xfrm>
            <a:off x="5613040" y="4567760"/>
            <a:ext cx="684819"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128</a:t>
            </a:r>
          </a:p>
          <a:p>
            <a:pPr algn="ctr"/>
            <a:r>
              <a:rPr lang="en-US" dirty="0"/>
              <a:t>320</a:t>
            </a:r>
          </a:p>
          <a:p>
            <a:pPr algn="ctr"/>
            <a:endParaRPr lang="en-US" dirty="0"/>
          </a:p>
          <a:p>
            <a:pPr algn="ctr"/>
            <a:endParaRPr lang="en-US" dirty="0"/>
          </a:p>
        </p:txBody>
      </p:sp>
      <p:sp>
        <p:nvSpPr>
          <p:cNvPr id="8" name="Rectangle 7">
            <a:extLst>
              <a:ext uri="{FF2B5EF4-FFF2-40B4-BE49-F238E27FC236}">
                <a16:creationId xmlns:a16="http://schemas.microsoft.com/office/drawing/2014/main" id="{EF681780-55B5-C848-873C-E732571ACC42}"/>
              </a:ext>
            </a:extLst>
          </p:cNvPr>
          <p:cNvSpPr/>
          <p:nvPr/>
        </p:nvSpPr>
        <p:spPr>
          <a:xfrm>
            <a:off x="6852583" y="4566013"/>
            <a:ext cx="684819"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512</a:t>
            </a:r>
          </a:p>
          <a:p>
            <a:pPr algn="ctr"/>
            <a:r>
              <a:rPr lang="en-US" dirty="0"/>
              <a:t>768</a:t>
            </a:r>
          </a:p>
          <a:p>
            <a:pPr algn="ctr"/>
            <a:r>
              <a:rPr lang="en-US" dirty="0"/>
              <a:t>1024</a:t>
            </a:r>
          </a:p>
          <a:p>
            <a:pPr algn="ctr"/>
            <a:endParaRPr lang="en-US" dirty="0"/>
          </a:p>
        </p:txBody>
      </p:sp>
      <p:sp>
        <p:nvSpPr>
          <p:cNvPr id="9" name="Rectangle 8">
            <a:extLst>
              <a:ext uri="{FF2B5EF4-FFF2-40B4-BE49-F238E27FC236}">
                <a16:creationId xmlns:a16="http://schemas.microsoft.com/office/drawing/2014/main" id="{6F0B4FCA-FE4F-9444-BCC2-507BD3919FC6}"/>
              </a:ext>
            </a:extLst>
          </p:cNvPr>
          <p:cNvSpPr/>
          <p:nvPr/>
        </p:nvSpPr>
        <p:spPr>
          <a:xfrm>
            <a:off x="8166455" y="4566013"/>
            <a:ext cx="684819"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640</a:t>
            </a:r>
          </a:p>
          <a:p>
            <a:pPr algn="ctr"/>
            <a:r>
              <a:rPr lang="en-US" dirty="0"/>
              <a:t>892</a:t>
            </a:r>
          </a:p>
          <a:p>
            <a:pPr algn="ctr"/>
            <a:r>
              <a:rPr lang="en-US" dirty="0"/>
              <a:t>1152</a:t>
            </a:r>
          </a:p>
          <a:p>
            <a:pPr algn="ctr"/>
            <a:endParaRPr lang="en-US" dirty="0"/>
          </a:p>
        </p:txBody>
      </p:sp>
      <p:sp>
        <p:nvSpPr>
          <p:cNvPr id="10" name="Rectangle 9">
            <a:extLst>
              <a:ext uri="{FF2B5EF4-FFF2-40B4-BE49-F238E27FC236}">
                <a16:creationId xmlns:a16="http://schemas.microsoft.com/office/drawing/2014/main" id="{4F266A2C-C1F6-C344-8937-26FDFEE1E897}"/>
              </a:ext>
            </a:extLst>
          </p:cNvPr>
          <p:cNvSpPr/>
          <p:nvPr/>
        </p:nvSpPr>
        <p:spPr>
          <a:xfrm>
            <a:off x="9083789" y="4566013"/>
            <a:ext cx="1192237"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1280</a:t>
            </a:r>
          </a:p>
          <a:p>
            <a:pPr algn="ctr"/>
            <a:r>
              <a:rPr lang="en-US" dirty="0"/>
              <a:t>…</a:t>
            </a:r>
          </a:p>
          <a:p>
            <a:pPr algn="ctr"/>
            <a:r>
              <a:rPr lang="en-US" dirty="0" err="1"/>
              <a:t>memSize</a:t>
            </a:r>
            <a:endParaRPr lang="en-US" dirty="0"/>
          </a:p>
          <a:p>
            <a:pPr algn="ctr"/>
            <a:endParaRPr lang="en-US" dirty="0"/>
          </a:p>
        </p:txBody>
      </p:sp>
      <p:sp>
        <p:nvSpPr>
          <p:cNvPr id="16" name="Rectangle 15">
            <a:extLst>
              <a:ext uri="{FF2B5EF4-FFF2-40B4-BE49-F238E27FC236}">
                <a16:creationId xmlns:a16="http://schemas.microsoft.com/office/drawing/2014/main" id="{9128159B-DC33-7A4B-B58D-ECA9448FF9D8}"/>
              </a:ext>
            </a:extLst>
          </p:cNvPr>
          <p:cNvSpPr/>
          <p:nvPr/>
        </p:nvSpPr>
        <p:spPr>
          <a:xfrm>
            <a:off x="4299168" y="4566013"/>
            <a:ext cx="684819"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64</a:t>
            </a:r>
          </a:p>
          <a:p>
            <a:pPr algn="ctr"/>
            <a:r>
              <a:rPr lang="en-US" dirty="0"/>
              <a:t>256</a:t>
            </a:r>
          </a:p>
          <a:p>
            <a:pPr algn="ctr"/>
            <a:r>
              <a:rPr lang="en-US" dirty="0"/>
              <a:t>448</a:t>
            </a:r>
          </a:p>
          <a:p>
            <a:pPr algn="ctr"/>
            <a:endParaRPr lang="en-US" dirty="0"/>
          </a:p>
        </p:txBody>
      </p:sp>
      <p:sp>
        <p:nvSpPr>
          <p:cNvPr id="5" name="Right Brace 4">
            <a:extLst>
              <a:ext uri="{FF2B5EF4-FFF2-40B4-BE49-F238E27FC236}">
                <a16:creationId xmlns:a16="http://schemas.microsoft.com/office/drawing/2014/main" id="{5B071D9B-23FC-6944-9B67-2D7E12CF3F7A}"/>
              </a:ext>
            </a:extLst>
          </p:cNvPr>
          <p:cNvSpPr/>
          <p:nvPr/>
        </p:nvSpPr>
        <p:spPr>
          <a:xfrm rot="5400000">
            <a:off x="4433303" y="4605004"/>
            <a:ext cx="425322" cy="26991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4092200-C0FB-8F40-868F-55510AE033C0}"/>
              </a:ext>
            </a:extLst>
          </p:cNvPr>
          <p:cNvSpPr txBox="1"/>
          <p:nvPr/>
        </p:nvSpPr>
        <p:spPr>
          <a:xfrm>
            <a:off x="2965492" y="6195821"/>
            <a:ext cx="3360944" cy="338554"/>
          </a:xfrm>
          <a:prstGeom prst="rect">
            <a:avLst/>
          </a:prstGeom>
          <a:noFill/>
        </p:spPr>
        <p:txBody>
          <a:bodyPr wrap="square" rtlCol="0">
            <a:spAutoFit/>
          </a:bodyPr>
          <a:lstStyle/>
          <a:p>
            <a:pPr algn="ctr"/>
            <a:r>
              <a:rPr lang="en-US" sz="1600" dirty="0"/>
              <a:t>Interleave first eight 64B blocks</a:t>
            </a:r>
          </a:p>
        </p:txBody>
      </p:sp>
      <p:sp>
        <p:nvSpPr>
          <p:cNvPr id="14" name="Right Brace 13">
            <a:extLst>
              <a:ext uri="{FF2B5EF4-FFF2-40B4-BE49-F238E27FC236}">
                <a16:creationId xmlns:a16="http://schemas.microsoft.com/office/drawing/2014/main" id="{197CD36D-C873-944C-8EB9-9C81C01D6752}"/>
              </a:ext>
            </a:extLst>
          </p:cNvPr>
          <p:cNvSpPr/>
          <p:nvPr/>
        </p:nvSpPr>
        <p:spPr>
          <a:xfrm rot="5400000">
            <a:off x="7619637" y="5258806"/>
            <a:ext cx="469746" cy="14359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0371AC09-AADB-1F4C-80C6-237D873C56CD}"/>
              </a:ext>
            </a:extLst>
          </p:cNvPr>
          <p:cNvSpPr txBox="1"/>
          <p:nvPr/>
        </p:nvSpPr>
        <p:spPr>
          <a:xfrm>
            <a:off x="6716308" y="6195821"/>
            <a:ext cx="2266129" cy="584775"/>
          </a:xfrm>
          <a:prstGeom prst="rect">
            <a:avLst/>
          </a:prstGeom>
          <a:noFill/>
        </p:spPr>
        <p:txBody>
          <a:bodyPr wrap="square" rtlCol="0">
            <a:spAutoFit/>
          </a:bodyPr>
          <a:lstStyle/>
          <a:p>
            <a:pPr algn="ctr"/>
            <a:r>
              <a:rPr lang="en-US" sz="1600" dirty="0"/>
              <a:t>Interleave next twelve blocks in 128B chunks</a:t>
            </a:r>
          </a:p>
        </p:txBody>
      </p:sp>
      <p:sp>
        <p:nvSpPr>
          <p:cNvPr id="18" name="TextBox 17">
            <a:extLst>
              <a:ext uri="{FF2B5EF4-FFF2-40B4-BE49-F238E27FC236}">
                <a16:creationId xmlns:a16="http://schemas.microsoft.com/office/drawing/2014/main" id="{D0DA8534-AB95-FE40-A394-364ED220005D}"/>
              </a:ext>
            </a:extLst>
          </p:cNvPr>
          <p:cNvSpPr txBox="1"/>
          <p:nvPr/>
        </p:nvSpPr>
        <p:spPr>
          <a:xfrm>
            <a:off x="8821769" y="6195821"/>
            <a:ext cx="1716275" cy="584775"/>
          </a:xfrm>
          <a:prstGeom prst="rect">
            <a:avLst/>
          </a:prstGeom>
          <a:noFill/>
        </p:spPr>
        <p:txBody>
          <a:bodyPr wrap="square" rtlCol="0">
            <a:spAutoFit/>
          </a:bodyPr>
          <a:lstStyle/>
          <a:p>
            <a:pPr algn="ctr"/>
            <a:r>
              <a:rPr lang="en-US" sz="1600" dirty="0"/>
              <a:t>All remaining addresses</a:t>
            </a:r>
          </a:p>
        </p:txBody>
      </p:sp>
      <p:sp>
        <p:nvSpPr>
          <p:cNvPr id="19" name="Right Brace 18">
            <a:extLst>
              <a:ext uri="{FF2B5EF4-FFF2-40B4-BE49-F238E27FC236}">
                <a16:creationId xmlns:a16="http://schemas.microsoft.com/office/drawing/2014/main" id="{899858C5-13ED-5040-9486-7DA4AF73797D}"/>
              </a:ext>
            </a:extLst>
          </p:cNvPr>
          <p:cNvSpPr/>
          <p:nvPr/>
        </p:nvSpPr>
        <p:spPr>
          <a:xfrm rot="5400000">
            <a:off x="9450648" y="5367139"/>
            <a:ext cx="469746" cy="12034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875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12B18-E280-6F4C-8E33-B5A64483254B}"/>
              </a:ext>
            </a:extLst>
          </p:cNvPr>
          <p:cNvSpPr>
            <a:spLocks noGrp="1"/>
          </p:cNvSpPr>
          <p:nvPr>
            <p:ph type="title"/>
          </p:nvPr>
        </p:nvSpPr>
        <p:spPr/>
        <p:txBody>
          <a:bodyPr/>
          <a:lstStyle/>
          <a:p>
            <a:r>
              <a:rPr lang="en-US" dirty="0" err="1"/>
              <a:t>MemNIC</a:t>
            </a:r>
            <a:r>
              <a:rPr lang="en-US" dirty="0"/>
              <a:t> Interface</a:t>
            </a:r>
          </a:p>
        </p:txBody>
      </p:sp>
      <p:sp>
        <p:nvSpPr>
          <p:cNvPr id="3" name="Slide Number Placeholder 2">
            <a:extLst>
              <a:ext uri="{FF2B5EF4-FFF2-40B4-BE49-F238E27FC236}">
                <a16:creationId xmlns:a16="http://schemas.microsoft.com/office/drawing/2014/main" id="{F04318E4-BE3F-954D-B836-229A7EE2EFA9}"/>
              </a:ext>
            </a:extLst>
          </p:cNvPr>
          <p:cNvSpPr>
            <a:spLocks noGrp="1"/>
          </p:cNvSpPr>
          <p:nvPr>
            <p:ph type="sldNum" sz="quarter" idx="4"/>
          </p:nvPr>
        </p:nvSpPr>
        <p:spPr/>
        <p:txBody>
          <a:bodyPr/>
          <a:lstStyle/>
          <a:p>
            <a:fld id="{4FAB73BC-B049-4115-A692-8D63A059BFB8}" type="slidenum">
              <a:rPr lang="en-US" smtClean="0"/>
              <a:pPr/>
              <a:t>108</a:t>
            </a:fld>
            <a:endParaRPr lang="en-US" dirty="0"/>
          </a:p>
        </p:txBody>
      </p:sp>
      <p:sp>
        <p:nvSpPr>
          <p:cNvPr id="4" name="Text Placeholder 3">
            <a:extLst>
              <a:ext uri="{FF2B5EF4-FFF2-40B4-BE49-F238E27FC236}">
                <a16:creationId xmlns:a16="http://schemas.microsoft.com/office/drawing/2014/main" id="{515452C5-0F2C-E049-926E-F779F2ACD86A}"/>
              </a:ext>
            </a:extLst>
          </p:cNvPr>
          <p:cNvSpPr>
            <a:spLocks noGrp="1"/>
          </p:cNvSpPr>
          <p:nvPr>
            <p:ph type="body" sz="quarter" idx="10"/>
          </p:nvPr>
        </p:nvSpPr>
        <p:spPr/>
        <p:txBody>
          <a:bodyPr/>
          <a:lstStyle/>
          <a:p>
            <a:r>
              <a:rPr lang="en-US" dirty="0"/>
              <a:t>Based on </a:t>
            </a:r>
            <a:r>
              <a:rPr lang="en-US" dirty="0" err="1"/>
              <a:t>MemLinkBase</a:t>
            </a:r>
            <a:endParaRPr lang="en-US" dirty="0"/>
          </a:p>
          <a:p>
            <a:pPr lvl="1"/>
            <a:r>
              <a:rPr lang="en-US" dirty="0"/>
              <a:t>Base class for all port interfaces</a:t>
            </a:r>
          </a:p>
          <a:p>
            <a:r>
              <a:rPr lang="en-US" sz="2400" dirty="0">
                <a:latin typeface="Consolas" panose="020B0609020204030204" pitchFamily="49" charset="0"/>
                <a:cs typeface="Consolas" panose="020B0609020204030204" pitchFamily="49" charset="0"/>
              </a:rPr>
              <a:t>uint64_t </a:t>
            </a:r>
            <a:r>
              <a:rPr lang="en-US" sz="2400" dirty="0" err="1">
                <a:latin typeface="Consolas" panose="020B0609020204030204" pitchFamily="49" charset="0"/>
                <a:cs typeface="Consolas" panose="020B0609020204030204" pitchFamily="49" charset="0"/>
              </a:rPr>
              <a:t>lookupNetworkAddress</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std</a:t>
            </a:r>
            <a:r>
              <a:rPr lang="en-US" sz="2400" dirty="0">
                <a:latin typeface="Consolas" panose="020B0609020204030204" pitchFamily="49" charset="0"/>
                <a:cs typeface="Consolas" panose="020B0609020204030204" pitchFamily="49" charset="0"/>
              </a:rPr>
              <a:t>::string destination)</a:t>
            </a:r>
          </a:p>
          <a:p>
            <a:pPr lvl="1"/>
            <a:r>
              <a:rPr lang="en-US" dirty="0"/>
              <a:t>Looks up the network address for a destination name</a:t>
            </a:r>
          </a:p>
          <a:p>
            <a:r>
              <a:rPr lang="en-US" sz="2400" dirty="0">
                <a:latin typeface="Consolas" panose="020B0609020204030204" pitchFamily="49" charset="0"/>
                <a:cs typeface="Consolas" panose="020B0609020204030204" pitchFamily="49" charset="0"/>
              </a:rPr>
              <a:t>bool clock(</a:t>
            </a:r>
            <a:r>
              <a:rPr lang="en-US" sz="2400" dirty="0" err="1">
                <a:latin typeface="Consolas" panose="020B0609020204030204" pitchFamily="49" charset="0"/>
                <a:cs typeface="Consolas" panose="020B0609020204030204" pitchFamily="49" charset="0"/>
              </a:rPr>
              <a:t>Cycle_t</a:t>
            </a:r>
            <a:r>
              <a:rPr lang="en-US" sz="2400" dirty="0">
                <a:latin typeface="Consolas" panose="020B0609020204030204" pitchFamily="49" charset="0"/>
                <a:cs typeface="Consolas" panose="020B0609020204030204" pitchFamily="49" charset="0"/>
              </a:rPr>
              <a:t> cycle)</a:t>
            </a:r>
          </a:p>
          <a:p>
            <a:pPr lvl="1"/>
            <a:r>
              <a:rPr lang="en-US" dirty="0"/>
              <a:t>Called by parent to clock the NIC; return whether clock can be turned off</a:t>
            </a:r>
          </a:p>
          <a:p>
            <a:r>
              <a:rPr lang="en-US" sz="2400" dirty="0">
                <a:latin typeface="Consolas" panose="020B0609020204030204" pitchFamily="49" charset="0"/>
                <a:cs typeface="Consolas" panose="020B0609020204030204" pitchFamily="49" charset="0"/>
              </a:rPr>
              <a:t>void send(</a:t>
            </a:r>
            <a:r>
              <a:rPr lang="en-US" sz="2400" dirty="0" err="1">
                <a:latin typeface="Consolas" panose="020B0609020204030204" pitchFamily="49" charset="0"/>
                <a:cs typeface="Consolas" panose="020B0609020204030204" pitchFamily="49" charset="0"/>
              </a:rPr>
              <a:t>MemEventBase</a:t>
            </a: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ev</a:t>
            </a:r>
            <a:r>
              <a:rPr lang="en-US" sz="2400" dirty="0">
                <a:latin typeface="Consolas" panose="020B0609020204030204" pitchFamily="49" charset="0"/>
                <a:cs typeface="Consolas" panose="020B0609020204030204" pitchFamily="49" charset="0"/>
              </a:rPr>
              <a:t>)</a:t>
            </a:r>
          </a:p>
          <a:p>
            <a:pPr lvl="1"/>
            <a:r>
              <a:rPr lang="en-US" dirty="0"/>
              <a:t>Called to send an event to the network. Sent on the clock.</a:t>
            </a:r>
          </a:p>
          <a:p>
            <a:r>
              <a:rPr lang="en-US" sz="2400" dirty="0">
                <a:latin typeface="Consolas" panose="020B0609020204030204" pitchFamily="49" charset="0"/>
                <a:cs typeface="Consolas" panose="020B0609020204030204" pitchFamily="49" charset="0"/>
              </a:rPr>
              <a:t>void </a:t>
            </a:r>
            <a:r>
              <a:rPr lang="en-US" sz="2400" dirty="0" err="1">
                <a:latin typeface="Consolas" panose="020B0609020204030204" pitchFamily="49" charset="0"/>
                <a:cs typeface="Consolas" panose="020B0609020204030204" pitchFamily="49" charset="0"/>
              </a:rPr>
              <a:t>setRecvHandler</a:t>
            </a:r>
            <a:r>
              <a:rPr lang="en-US" sz="2400" dirty="0">
                <a:latin typeface="Consolas" panose="020B0609020204030204" pitchFamily="49" charset="0"/>
                <a:cs typeface="Consolas" panose="020B0609020204030204" pitchFamily="49" charset="0"/>
              </a:rPr>
              <a:t>(Event::</a:t>
            </a:r>
            <a:r>
              <a:rPr lang="en-US" sz="2400" dirty="0" err="1">
                <a:latin typeface="Consolas" panose="020B0609020204030204" pitchFamily="49" charset="0"/>
                <a:cs typeface="Consolas" panose="020B0609020204030204" pitchFamily="49" charset="0"/>
              </a:rPr>
              <a:t>HandlerBase</a:t>
            </a:r>
            <a:r>
              <a:rPr lang="en-US" sz="2400" dirty="0">
                <a:latin typeface="Consolas" panose="020B0609020204030204" pitchFamily="49" charset="0"/>
                <a:cs typeface="Consolas" panose="020B0609020204030204" pitchFamily="49" charset="0"/>
              </a:rPr>
              <a:t>* handler)</a:t>
            </a:r>
          </a:p>
          <a:p>
            <a:pPr lvl="1"/>
            <a:r>
              <a:rPr lang="en-US" dirty="0"/>
              <a:t>Register call back for received events; receives are not on the clock</a:t>
            </a:r>
          </a:p>
        </p:txBody>
      </p:sp>
    </p:spTree>
    <p:extLst>
      <p:ext uri="{BB962C8B-B14F-4D97-AF65-F5344CB8AC3E}">
        <p14:creationId xmlns:p14="http://schemas.microsoft.com/office/powerpoint/2010/main" val="124931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CCB4-838E-4946-9872-8BB0E24B8DF9}"/>
              </a:ext>
            </a:extLst>
          </p:cNvPr>
          <p:cNvSpPr>
            <a:spLocks noGrp="1"/>
          </p:cNvSpPr>
          <p:nvPr>
            <p:ph type="title"/>
          </p:nvPr>
        </p:nvSpPr>
        <p:spPr/>
        <p:txBody>
          <a:bodyPr/>
          <a:lstStyle/>
          <a:p>
            <a:r>
              <a:rPr lang="en-US" dirty="0"/>
              <a:t>Gotchas</a:t>
            </a:r>
          </a:p>
        </p:txBody>
      </p:sp>
      <p:sp>
        <p:nvSpPr>
          <p:cNvPr id="3" name="Text Placeholder 2">
            <a:extLst>
              <a:ext uri="{FF2B5EF4-FFF2-40B4-BE49-F238E27FC236}">
                <a16:creationId xmlns:a16="http://schemas.microsoft.com/office/drawing/2014/main" id="{6C98043E-93E5-7A41-90E3-C45D603C3E11}"/>
              </a:ext>
            </a:extLst>
          </p:cNvPr>
          <p:cNvSpPr>
            <a:spLocks noGrp="1"/>
          </p:cNvSpPr>
          <p:nvPr>
            <p:ph type="body" sz="quarter" idx="10"/>
          </p:nvPr>
        </p:nvSpPr>
        <p:spPr/>
        <p:txBody>
          <a:bodyPr>
            <a:normAutofit lnSpcReduction="10000"/>
          </a:bodyPr>
          <a:lstStyle/>
          <a:p>
            <a:r>
              <a:rPr lang="en-US" dirty="0" err="1"/>
              <a:t>SimpleMem</a:t>
            </a:r>
            <a:r>
              <a:rPr lang="en-US" dirty="0"/>
              <a:t> interfaces</a:t>
            </a:r>
          </a:p>
          <a:p>
            <a:pPr lvl="1"/>
            <a:r>
              <a:rPr lang="en-US" dirty="0"/>
              <a:t>The owning component (core) must call </a:t>
            </a:r>
            <a:r>
              <a:rPr lang="en-US" dirty="0" err="1"/>
              <a:t>init</a:t>
            </a:r>
            <a:r>
              <a:rPr lang="en-US" dirty="0"/>
              <a:t>() on the interface during the </a:t>
            </a:r>
            <a:r>
              <a:rPr lang="en-US" dirty="0" err="1"/>
              <a:t>init</a:t>
            </a:r>
            <a:r>
              <a:rPr lang="en-US" dirty="0"/>
              <a:t>() phase</a:t>
            </a:r>
          </a:p>
          <a:p>
            <a:pPr lvl="2"/>
            <a:r>
              <a:rPr lang="en-US" dirty="0" err="1"/>
              <a:t>memH</a:t>
            </a:r>
            <a:r>
              <a:rPr lang="en-US" dirty="0"/>
              <a:t> does some auto-detection of settings during </a:t>
            </a:r>
            <a:r>
              <a:rPr lang="en-US" dirty="0" err="1"/>
              <a:t>init</a:t>
            </a:r>
            <a:r>
              <a:rPr lang="en-US" dirty="0"/>
              <a:t>() and the interface must participate</a:t>
            </a:r>
          </a:p>
          <a:p>
            <a:r>
              <a:rPr lang="en-US" dirty="0" err="1"/>
              <a:t>MemNIC</a:t>
            </a:r>
            <a:endParaRPr lang="en-US" dirty="0"/>
          </a:p>
          <a:p>
            <a:pPr lvl="1"/>
            <a:r>
              <a:rPr lang="en-US" dirty="0"/>
              <a:t>Autoconfigures settings for “typical” configurations (e.g., L2, L3, </a:t>
            </a:r>
            <a:r>
              <a:rPr lang="en-US" dirty="0" err="1"/>
              <a:t>dir</a:t>
            </a:r>
            <a:r>
              <a:rPr lang="en-US" dirty="0"/>
              <a:t>, mem on network)</a:t>
            </a:r>
          </a:p>
          <a:p>
            <a:pPr lvl="1"/>
            <a:r>
              <a:rPr lang="en-US" dirty="0"/>
              <a:t>But will need explicit config for non-typical configurations (e.g., caches + scratchpads+ memory on the network)</a:t>
            </a:r>
          </a:p>
          <a:p>
            <a:pPr lvl="2"/>
            <a:r>
              <a:rPr lang="en-US" dirty="0"/>
              <a:t>Set ‘group’ parameter to indicate which hierarchy level a component belongs to</a:t>
            </a:r>
          </a:p>
          <a:p>
            <a:pPr lvl="2"/>
            <a:r>
              <a:rPr lang="en-US" dirty="0"/>
              <a:t>Set ‘sources’ and ‘destinations’ indicate the component’s source and destination groups</a:t>
            </a:r>
          </a:p>
          <a:p>
            <a:r>
              <a:rPr lang="en-US" dirty="0" err="1"/>
              <a:t>CustomEventHandlers</a:t>
            </a:r>
            <a:endParaRPr lang="en-US" dirty="0"/>
          </a:p>
          <a:p>
            <a:pPr lvl="1"/>
            <a:r>
              <a:rPr lang="en-US" dirty="0"/>
              <a:t>Incoming events use global addresses which must be translated into a local/memory address based on the address mapping</a:t>
            </a:r>
          </a:p>
          <a:p>
            <a:pPr lvl="1"/>
            <a:r>
              <a:rPr lang="en-US" dirty="0" err="1"/>
              <a:t>CustomEventHandlers</a:t>
            </a:r>
            <a:r>
              <a:rPr lang="en-US" dirty="0"/>
              <a:t> must do this translation (using functions in </a:t>
            </a:r>
            <a:r>
              <a:rPr lang="en-US" dirty="0" err="1"/>
              <a:t>MemControllers</a:t>
            </a:r>
            <a:r>
              <a:rPr lang="en-US" dirty="0"/>
              <a:t>)</a:t>
            </a:r>
          </a:p>
        </p:txBody>
      </p:sp>
    </p:spTree>
    <p:extLst>
      <p:ext uri="{BB962C8B-B14F-4D97-AF65-F5344CB8AC3E}">
        <p14:creationId xmlns:p14="http://schemas.microsoft.com/office/powerpoint/2010/main" val="12209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5" name="Slide Number Placeholder 4"/>
          <p:cNvSpPr>
            <a:spLocks noGrp="1"/>
          </p:cNvSpPr>
          <p:nvPr>
            <p:ph type="sldNum" sz="quarter" idx="4"/>
          </p:nvPr>
        </p:nvSpPr>
        <p:spPr/>
        <p:txBody>
          <a:bodyPr/>
          <a:lstStyle/>
          <a:p>
            <a:fld id="{A5E55A7B-7854-E145-92D9-B491DF4BAE2D}" type="slidenum">
              <a:rPr lang="en-US" smtClean="0"/>
              <a:pPr/>
              <a:t>11</a:t>
            </a:fld>
            <a:endParaRPr lang="en-US" dirty="0"/>
          </a:p>
        </p:txBody>
      </p:sp>
      <p:sp>
        <p:nvSpPr>
          <p:cNvPr id="6" name="TextBox 5"/>
          <p:cNvSpPr txBox="1"/>
          <p:nvPr/>
        </p:nvSpPr>
        <p:spPr>
          <a:xfrm>
            <a:off x="1981200" y="1143015"/>
            <a:ext cx="8686800" cy="53399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100" dirty="0">
                <a:latin typeface="Consolas"/>
                <a:cs typeface="Consolas"/>
              </a:rPr>
              <a:t>class </a:t>
            </a:r>
            <a:r>
              <a:rPr lang="en-US" sz="1100" dirty="0" err="1">
                <a:latin typeface="Consolas"/>
                <a:cs typeface="Consolas"/>
              </a:rPr>
              <a:t>hr_router</a:t>
            </a:r>
            <a:r>
              <a:rPr lang="en-US" sz="1100" dirty="0">
                <a:latin typeface="Consolas"/>
                <a:cs typeface="Consolas"/>
              </a:rPr>
              <a:t> : public Router {</a:t>
            </a:r>
          </a:p>
          <a:p>
            <a:r>
              <a:rPr lang="en-US" sz="1100" dirty="0">
                <a:latin typeface="Consolas"/>
                <a:cs typeface="Consolas"/>
              </a:rPr>
              <a:t>public:</a:t>
            </a:r>
          </a:p>
          <a:p>
            <a:r>
              <a:rPr lang="en-US" sz="1100" dirty="0">
                <a:latin typeface="Consolas"/>
                <a:cs typeface="Consolas"/>
              </a:rPr>
              <a:t>    SST_ELI_REGISTER_COMPONENT(</a:t>
            </a:r>
          </a:p>
          <a:p>
            <a:r>
              <a:rPr lang="en-US" sz="1100" dirty="0">
                <a:latin typeface="Consolas"/>
                <a:cs typeface="Consolas"/>
              </a:rPr>
              <a:t>        </a:t>
            </a:r>
            <a:r>
              <a:rPr lang="en-US" sz="1100" dirty="0" err="1">
                <a:latin typeface="Consolas"/>
                <a:cs typeface="Consolas"/>
              </a:rPr>
              <a:t>hr_router</a:t>
            </a:r>
            <a:r>
              <a:rPr lang="en-US" sz="1100" dirty="0">
                <a:latin typeface="Consolas"/>
                <a:cs typeface="Consolas"/>
              </a:rPr>
              <a:t>,</a:t>
            </a:r>
          </a:p>
          <a:p>
            <a:r>
              <a:rPr lang="en-US" sz="1100" dirty="0">
                <a:latin typeface="Consolas"/>
                <a:cs typeface="Consolas"/>
              </a:rPr>
              <a:t>        "merlin",</a:t>
            </a:r>
          </a:p>
          <a:p>
            <a:r>
              <a:rPr lang="en-US" sz="1100" dirty="0">
                <a:latin typeface="Consolas"/>
                <a:cs typeface="Consolas"/>
              </a:rPr>
              <a:t>        "</a:t>
            </a:r>
            <a:r>
              <a:rPr lang="en-US" sz="1100" dirty="0" err="1">
                <a:latin typeface="Consolas"/>
                <a:cs typeface="Consolas"/>
              </a:rPr>
              <a:t>hr_router</a:t>
            </a:r>
            <a:r>
              <a:rPr lang="en-US" sz="1100" dirty="0">
                <a:latin typeface="Consolas"/>
                <a:cs typeface="Consolas"/>
              </a:rPr>
              <a:t>",</a:t>
            </a:r>
          </a:p>
          <a:p>
            <a:r>
              <a:rPr lang="en-US" sz="1100" dirty="0">
                <a:latin typeface="Consolas"/>
                <a:cs typeface="Consolas"/>
              </a:rPr>
              <a:t>        SST_ELI_ELEMENT_VERSION(1,0,0),</a:t>
            </a:r>
          </a:p>
          <a:p>
            <a:r>
              <a:rPr lang="en-US" sz="1100" dirty="0">
                <a:latin typeface="Consolas"/>
                <a:cs typeface="Consolas"/>
              </a:rPr>
              <a:t>        "High radix router",</a:t>
            </a:r>
          </a:p>
          <a:p>
            <a:r>
              <a:rPr lang="en-US" sz="1100" dirty="0">
                <a:latin typeface="Consolas"/>
                <a:cs typeface="Consolas"/>
              </a:rPr>
              <a:t>        COMPONENT_CATEGORY_NETWORK)</a:t>
            </a:r>
          </a:p>
          <a:p>
            <a:r>
              <a:rPr lang="en-US" sz="1100" dirty="0">
                <a:latin typeface="Consolas"/>
                <a:cs typeface="Consolas"/>
              </a:rPr>
              <a:t> </a:t>
            </a:r>
          </a:p>
          <a:p>
            <a:r>
              <a:rPr lang="en-US" sz="1100" dirty="0">
                <a:latin typeface="Consolas"/>
                <a:cs typeface="Consolas"/>
              </a:rPr>
              <a:t>    SST_ELI_DOCUMENT_PARAMS(</a:t>
            </a:r>
          </a:p>
          <a:p>
            <a:r>
              <a:rPr lang="en-US" sz="1100" dirty="0">
                <a:latin typeface="Consolas"/>
                <a:cs typeface="Consolas"/>
              </a:rPr>
              <a:t>        {"id",                  "ID of the router."},</a:t>
            </a:r>
          </a:p>
          <a:p>
            <a:r>
              <a:rPr lang="en-US" sz="1100" dirty="0">
                <a:latin typeface="Consolas"/>
                <a:cs typeface="Consolas"/>
              </a:rPr>
              <a:t>        {"</a:t>
            </a:r>
            <a:r>
              <a:rPr lang="en-US" sz="1100" dirty="0" err="1">
                <a:latin typeface="Consolas"/>
                <a:cs typeface="Consolas"/>
              </a:rPr>
              <a:t>num_ports</a:t>
            </a:r>
            <a:r>
              <a:rPr lang="en-US" sz="1100" dirty="0">
                <a:latin typeface="Consolas"/>
                <a:cs typeface="Consolas"/>
              </a:rPr>
              <a:t>",           "Number of ports that the router has"},</a:t>
            </a:r>
          </a:p>
          <a:p>
            <a:r>
              <a:rPr lang="en-US" sz="1100" dirty="0">
                <a:latin typeface="Consolas"/>
                <a:cs typeface="Consolas"/>
              </a:rPr>
              <a:t>	  …</a:t>
            </a:r>
          </a:p>
          <a:p>
            <a:r>
              <a:rPr lang="en-US" sz="1100" dirty="0">
                <a:latin typeface="Consolas"/>
                <a:cs typeface="Consolas"/>
              </a:rPr>
              <a:t>	  {"debug",			  "Turn debugging on (1) or off (0)", "0"},</a:t>
            </a:r>
          </a:p>
          <a:p>
            <a:r>
              <a:rPr lang="en-US" sz="1100" dirty="0">
                <a:latin typeface="Consolas"/>
                <a:cs typeface="Consolas"/>
              </a:rPr>
              <a:t>    )</a:t>
            </a:r>
          </a:p>
          <a:p>
            <a:r>
              <a:rPr lang="en-US" sz="1100" dirty="0">
                <a:latin typeface="Consolas"/>
                <a:cs typeface="Consolas"/>
              </a:rPr>
              <a:t> </a:t>
            </a:r>
          </a:p>
          <a:p>
            <a:r>
              <a:rPr lang="en-US" sz="1100" dirty="0">
                <a:latin typeface="Consolas"/>
                <a:cs typeface="Consolas"/>
              </a:rPr>
              <a:t>    SST_ELI_DOCUMENT_STATISTICS(</a:t>
            </a:r>
          </a:p>
          <a:p>
            <a:r>
              <a:rPr lang="en-US" sz="1100" dirty="0">
                <a:latin typeface="Consolas"/>
                <a:cs typeface="Consolas"/>
              </a:rPr>
              <a:t>        { "</a:t>
            </a:r>
            <a:r>
              <a:rPr lang="en-US" sz="1100" dirty="0" err="1">
                <a:latin typeface="Consolas"/>
                <a:cs typeface="Consolas"/>
              </a:rPr>
              <a:t>send_bit_count</a:t>
            </a:r>
            <a:r>
              <a:rPr lang="en-US" sz="1100" dirty="0">
                <a:latin typeface="Consolas"/>
                <a:cs typeface="Consolas"/>
              </a:rPr>
              <a:t>",     "Count number of bits sent on link", "bits", 1},</a:t>
            </a:r>
          </a:p>
          <a:p>
            <a:r>
              <a:rPr lang="en-US" sz="1100" dirty="0">
                <a:latin typeface="Consolas"/>
                <a:cs typeface="Consolas"/>
              </a:rPr>
              <a:t>        { "</a:t>
            </a:r>
            <a:r>
              <a:rPr lang="en-US" sz="1100" dirty="0" err="1">
                <a:latin typeface="Consolas"/>
                <a:cs typeface="Consolas"/>
              </a:rPr>
              <a:t>send_packet_count</a:t>
            </a:r>
            <a:r>
              <a:rPr lang="en-US" sz="1100" dirty="0">
                <a:latin typeface="Consolas"/>
                <a:cs typeface="Consolas"/>
              </a:rPr>
              <a:t>",  "Count number of packets sent on link", "packets", 1},</a:t>
            </a:r>
          </a:p>
          <a:p>
            <a:r>
              <a:rPr lang="en-US" sz="1100" dirty="0">
                <a:latin typeface="Consolas"/>
                <a:cs typeface="Consolas"/>
              </a:rPr>
              <a:t>	  …</a:t>
            </a:r>
          </a:p>
          <a:p>
            <a:r>
              <a:rPr lang="en-US" sz="1100" dirty="0">
                <a:latin typeface="Consolas"/>
                <a:cs typeface="Consolas"/>
              </a:rPr>
              <a:t>    )</a:t>
            </a:r>
          </a:p>
          <a:p>
            <a:r>
              <a:rPr lang="en-US" sz="1100" dirty="0">
                <a:latin typeface="Consolas"/>
                <a:cs typeface="Consolas"/>
              </a:rPr>
              <a:t> </a:t>
            </a:r>
          </a:p>
          <a:p>
            <a:r>
              <a:rPr lang="en-US" sz="1100" dirty="0">
                <a:latin typeface="Consolas"/>
                <a:cs typeface="Consolas"/>
              </a:rPr>
              <a:t>    SST_ELI_DOCUMENT_PORTS(</a:t>
            </a:r>
          </a:p>
          <a:p>
            <a:r>
              <a:rPr lang="en-US" sz="1100" dirty="0">
                <a:latin typeface="Consolas"/>
                <a:cs typeface="Consolas"/>
              </a:rPr>
              <a:t>        {"port%(</a:t>
            </a:r>
            <a:r>
              <a:rPr lang="en-US" sz="1100" dirty="0" err="1">
                <a:latin typeface="Consolas"/>
                <a:cs typeface="Consolas"/>
              </a:rPr>
              <a:t>num_ports</a:t>
            </a:r>
            <a:r>
              <a:rPr lang="en-US" sz="1100" dirty="0">
                <a:latin typeface="Consolas"/>
                <a:cs typeface="Consolas"/>
              </a:rPr>
              <a:t>)d",  "Ports which connect to endpoints or other routers.", </a:t>
            </a:r>
          </a:p>
          <a:p>
            <a:r>
              <a:rPr lang="en-US" sz="1100" dirty="0">
                <a:latin typeface="Consolas"/>
                <a:cs typeface="Consolas"/>
              </a:rPr>
              <a:t>	  {"</a:t>
            </a:r>
            <a:r>
              <a:rPr lang="en-US" sz="1100" dirty="0" err="1">
                <a:latin typeface="Consolas"/>
                <a:cs typeface="Consolas"/>
              </a:rPr>
              <a:t>merlin.RtrEvent</a:t>
            </a:r>
            <a:r>
              <a:rPr lang="en-US" sz="1100" dirty="0">
                <a:latin typeface="Consolas"/>
                <a:cs typeface="Consolas"/>
              </a:rPr>
              <a:t>", "</a:t>
            </a:r>
            <a:r>
              <a:rPr lang="en-US" sz="1100" dirty="0" err="1">
                <a:latin typeface="Consolas"/>
                <a:cs typeface="Consolas"/>
              </a:rPr>
              <a:t>merlin.internal_router_event</a:t>
            </a:r>
            <a:r>
              <a:rPr lang="en-US" sz="1100" dirty="0">
                <a:latin typeface="Consolas"/>
                <a:cs typeface="Consolas"/>
              </a:rPr>
              <a:t>", "</a:t>
            </a:r>
            <a:r>
              <a:rPr lang="en-US" sz="1100" dirty="0" err="1">
                <a:latin typeface="Consolas"/>
                <a:cs typeface="Consolas"/>
              </a:rPr>
              <a:t>merlin.topologyevent</a:t>
            </a:r>
            <a:r>
              <a:rPr lang="en-US" sz="1100" dirty="0">
                <a:latin typeface="Consolas"/>
                <a:cs typeface="Consolas"/>
              </a:rPr>
              <a:t>", "</a:t>
            </a:r>
            <a:r>
              <a:rPr lang="en-US" sz="1100" dirty="0" err="1">
                <a:latin typeface="Consolas"/>
                <a:cs typeface="Consolas"/>
              </a:rPr>
              <a:t>merlin.credit_event</a:t>
            </a:r>
            <a:r>
              <a:rPr lang="en-US" sz="1100" dirty="0">
                <a:latin typeface="Consolas"/>
                <a:cs typeface="Consolas"/>
              </a:rPr>
              <a:t>"}}</a:t>
            </a:r>
          </a:p>
          <a:p>
            <a:r>
              <a:rPr lang="en-US" sz="1100" dirty="0">
                <a:latin typeface="Consolas"/>
                <a:cs typeface="Consolas"/>
              </a:rPr>
              <a:t>    )</a:t>
            </a:r>
          </a:p>
          <a:p>
            <a:r>
              <a:rPr lang="en-US" sz="1100" dirty="0">
                <a:latin typeface="Consolas"/>
                <a:cs typeface="Consolas"/>
              </a:rPr>
              <a:t>// Rest of class</a:t>
            </a:r>
          </a:p>
          <a:p>
            <a:r>
              <a:rPr lang="en-US" sz="1100" dirty="0">
                <a:latin typeface="Consolas"/>
                <a:cs typeface="Consolas"/>
              </a:rPr>
              <a:t>…</a:t>
            </a:r>
          </a:p>
          <a:p>
            <a:r>
              <a:rPr lang="en-US" sz="1100" dirty="0">
                <a:latin typeface="Consolas"/>
                <a:cs typeface="Consolas"/>
              </a:rPr>
              <a:t>};</a:t>
            </a:r>
          </a:p>
        </p:txBody>
      </p:sp>
    </p:spTree>
    <p:extLst>
      <p:ext uri="{BB962C8B-B14F-4D97-AF65-F5344CB8AC3E}">
        <p14:creationId xmlns:p14="http://schemas.microsoft.com/office/powerpoint/2010/main" val="57719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ECAC-1654-974A-B46D-124B4CDD7235}"/>
              </a:ext>
            </a:extLst>
          </p:cNvPr>
          <p:cNvSpPr>
            <a:spLocks noGrp="1"/>
          </p:cNvSpPr>
          <p:nvPr>
            <p:ph type="title"/>
          </p:nvPr>
        </p:nvSpPr>
        <p:spPr/>
        <p:txBody>
          <a:bodyPr/>
          <a:lstStyle/>
          <a:p>
            <a:r>
              <a:rPr lang="en-US" dirty="0"/>
              <a:t>(Some of the) Cache Parameters</a:t>
            </a:r>
          </a:p>
        </p:txBody>
      </p:sp>
      <p:sp>
        <p:nvSpPr>
          <p:cNvPr id="3" name="Slide Number Placeholder 2">
            <a:extLst>
              <a:ext uri="{FF2B5EF4-FFF2-40B4-BE49-F238E27FC236}">
                <a16:creationId xmlns:a16="http://schemas.microsoft.com/office/drawing/2014/main" id="{BEE22D2B-A537-F44A-B696-25483819894D}"/>
              </a:ext>
            </a:extLst>
          </p:cNvPr>
          <p:cNvSpPr>
            <a:spLocks noGrp="1"/>
          </p:cNvSpPr>
          <p:nvPr>
            <p:ph type="sldNum" sz="quarter" idx="4"/>
          </p:nvPr>
        </p:nvSpPr>
        <p:spPr/>
        <p:txBody>
          <a:bodyPr/>
          <a:lstStyle/>
          <a:p>
            <a:fld id="{4FAB73BC-B049-4115-A692-8D63A059BFB8}" type="slidenum">
              <a:rPr lang="en-US" smtClean="0"/>
              <a:pPr/>
              <a:t>110</a:t>
            </a:fld>
            <a:endParaRPr lang="en-US" dirty="0"/>
          </a:p>
        </p:txBody>
      </p:sp>
      <p:sp>
        <p:nvSpPr>
          <p:cNvPr id="6" name="Text Placeholder 5">
            <a:extLst>
              <a:ext uri="{FF2B5EF4-FFF2-40B4-BE49-F238E27FC236}">
                <a16:creationId xmlns:a16="http://schemas.microsoft.com/office/drawing/2014/main" id="{2AABA3AD-8C36-6843-ACA6-9305BB50D0E2}"/>
              </a:ext>
            </a:extLst>
          </p:cNvPr>
          <p:cNvSpPr>
            <a:spLocks noGrp="1"/>
          </p:cNvSpPr>
          <p:nvPr>
            <p:ph type="body" sz="quarter" idx="10"/>
          </p:nvPr>
        </p:nvSpPr>
        <p:spPr>
          <a:xfrm>
            <a:off x="553561" y="1132499"/>
            <a:ext cx="11084879" cy="5522301"/>
          </a:xfrm>
        </p:spPr>
        <p:txBody>
          <a:bodyPr numCol="2">
            <a:noAutofit/>
          </a:bodyPr>
          <a:lstStyle/>
          <a:p>
            <a:r>
              <a:rPr lang="en-US" sz="1600" dirty="0"/>
              <a:t>Cache Array</a:t>
            </a:r>
          </a:p>
          <a:p>
            <a:pPr lvl="1"/>
            <a:r>
              <a:rPr lang="en-US" sz="1600" dirty="0" err="1"/>
              <a:t>cache_size</a:t>
            </a:r>
            <a:endParaRPr lang="en-US" sz="1600" dirty="0"/>
          </a:p>
          <a:p>
            <a:pPr lvl="1"/>
            <a:r>
              <a:rPr lang="en-US" sz="1600" dirty="0"/>
              <a:t>associativity</a:t>
            </a:r>
          </a:p>
          <a:p>
            <a:pPr lvl="1"/>
            <a:r>
              <a:rPr lang="en-US" sz="1600" dirty="0" err="1"/>
              <a:t>cache_line_size</a:t>
            </a:r>
            <a:endParaRPr lang="en-US" sz="1600" dirty="0"/>
          </a:p>
          <a:p>
            <a:pPr lvl="1"/>
            <a:r>
              <a:rPr lang="en-US" sz="1600" dirty="0" err="1"/>
              <a:t>cache_frequency</a:t>
            </a:r>
            <a:endParaRPr lang="en-US" sz="1600" dirty="0"/>
          </a:p>
          <a:p>
            <a:pPr lvl="1"/>
            <a:r>
              <a:rPr lang="en-US" sz="1600" dirty="0" err="1"/>
              <a:t>access_latency_cycles</a:t>
            </a:r>
            <a:endParaRPr lang="en-US" sz="1600" dirty="0"/>
          </a:p>
          <a:p>
            <a:pPr lvl="1"/>
            <a:r>
              <a:rPr lang="en-US" sz="1600" dirty="0" err="1"/>
              <a:t>tag_access_latency</a:t>
            </a:r>
            <a:endParaRPr lang="en-US" sz="1600" dirty="0"/>
          </a:p>
          <a:p>
            <a:pPr lvl="1"/>
            <a:r>
              <a:rPr lang="en-US" sz="1600" dirty="0" err="1"/>
              <a:t>replacement_policy</a:t>
            </a:r>
            <a:endParaRPr lang="en-US" sz="1600" dirty="0"/>
          </a:p>
          <a:p>
            <a:pPr lvl="2"/>
            <a:r>
              <a:rPr lang="en-US" sz="1600" dirty="0"/>
              <a:t>LRU, LFU, Random, MRU, NMRU</a:t>
            </a:r>
          </a:p>
          <a:p>
            <a:pPr lvl="1"/>
            <a:r>
              <a:rPr lang="en-US" sz="1600" dirty="0" err="1"/>
              <a:t>hash_function</a:t>
            </a:r>
            <a:endParaRPr lang="en-US" sz="1600" dirty="0"/>
          </a:p>
          <a:p>
            <a:pPr lvl="2"/>
            <a:r>
              <a:rPr lang="en-US" sz="1600" dirty="0"/>
              <a:t>none, linear, </a:t>
            </a:r>
            <a:r>
              <a:rPr lang="en-US" sz="1600" dirty="0" err="1"/>
              <a:t>xor</a:t>
            </a:r>
            <a:endParaRPr lang="en-US" sz="1600" dirty="0"/>
          </a:p>
          <a:p>
            <a:r>
              <a:rPr lang="en-US" sz="1600" dirty="0"/>
              <a:t>Coherence</a:t>
            </a:r>
          </a:p>
          <a:p>
            <a:pPr lvl="1"/>
            <a:r>
              <a:rPr lang="en-US" sz="1600" dirty="0"/>
              <a:t>L1 (bool)</a:t>
            </a:r>
          </a:p>
          <a:p>
            <a:pPr lvl="1"/>
            <a:r>
              <a:rPr lang="en-US" sz="1600" dirty="0" err="1"/>
              <a:t>coherence_protocol</a:t>
            </a:r>
            <a:endParaRPr lang="en-US" sz="1600" dirty="0"/>
          </a:p>
          <a:p>
            <a:pPr lvl="2"/>
            <a:r>
              <a:rPr lang="en-US" sz="1600" dirty="0"/>
              <a:t>MESI, MSI, None</a:t>
            </a:r>
          </a:p>
          <a:p>
            <a:pPr lvl="1"/>
            <a:r>
              <a:rPr lang="en-US" sz="1600" dirty="0" err="1"/>
              <a:t>cache_type</a:t>
            </a:r>
            <a:endParaRPr lang="en-US" sz="1600" dirty="0"/>
          </a:p>
          <a:p>
            <a:pPr lvl="2"/>
            <a:r>
              <a:rPr lang="en-US" sz="1600" dirty="0"/>
              <a:t>inclusive, </a:t>
            </a:r>
            <a:r>
              <a:rPr lang="en-US" sz="1600" dirty="0" err="1"/>
              <a:t>noninclusive</a:t>
            </a:r>
            <a:r>
              <a:rPr lang="en-US" sz="1600" dirty="0"/>
              <a:t>, </a:t>
            </a:r>
            <a:r>
              <a:rPr lang="en-US" sz="1600" dirty="0" err="1"/>
              <a:t>noninclusive_with_directory</a:t>
            </a:r>
            <a:endParaRPr lang="en-US" sz="1600" dirty="0"/>
          </a:p>
          <a:p>
            <a:r>
              <a:rPr lang="en-US" sz="1600" dirty="0"/>
              <a:t>MSHRs (Miss Status Handling Registers)</a:t>
            </a:r>
          </a:p>
          <a:p>
            <a:pPr lvl="1"/>
            <a:r>
              <a:rPr lang="en-US" sz="1600" dirty="0" err="1"/>
              <a:t>mshr_num_entries</a:t>
            </a:r>
            <a:endParaRPr lang="en-US" sz="1600" dirty="0"/>
          </a:p>
          <a:p>
            <a:pPr lvl="1"/>
            <a:r>
              <a:rPr lang="en-US" sz="1600" dirty="0" err="1"/>
              <a:t>mshr_access_latency</a:t>
            </a:r>
            <a:endParaRPr lang="en-US" sz="1600" dirty="0"/>
          </a:p>
          <a:p>
            <a:r>
              <a:rPr lang="en-US" sz="1600" dirty="0"/>
              <a:t>Concurrency</a:t>
            </a:r>
          </a:p>
          <a:p>
            <a:pPr lvl="1"/>
            <a:r>
              <a:rPr lang="en-US" sz="1600" dirty="0" err="1"/>
              <a:t>max_requensts_per_cycle</a:t>
            </a:r>
            <a:endParaRPr lang="en-US" sz="1600" dirty="0"/>
          </a:p>
          <a:p>
            <a:pPr lvl="1"/>
            <a:r>
              <a:rPr lang="en-US" sz="1600" dirty="0" err="1"/>
              <a:t>request_link_width</a:t>
            </a:r>
            <a:endParaRPr lang="en-US" sz="1600" dirty="0"/>
          </a:p>
          <a:p>
            <a:pPr lvl="1"/>
            <a:r>
              <a:rPr lang="en-US" sz="1600" dirty="0" err="1"/>
              <a:t>response_link_width</a:t>
            </a:r>
            <a:endParaRPr lang="en-US" sz="1600" dirty="0"/>
          </a:p>
          <a:p>
            <a:r>
              <a:rPr lang="en-US" sz="1600" dirty="0"/>
              <a:t>Distributed caches</a:t>
            </a:r>
          </a:p>
          <a:p>
            <a:pPr lvl="1"/>
            <a:r>
              <a:rPr lang="en-US" sz="1600" dirty="0" err="1"/>
              <a:t>num_cache_slices</a:t>
            </a:r>
            <a:endParaRPr lang="en-US" sz="1600" dirty="0"/>
          </a:p>
          <a:p>
            <a:pPr lvl="1"/>
            <a:r>
              <a:rPr lang="en-US" sz="1600" dirty="0" err="1"/>
              <a:t>slice_id</a:t>
            </a:r>
            <a:endParaRPr lang="en-US" sz="1600" dirty="0"/>
          </a:p>
          <a:p>
            <a:r>
              <a:rPr lang="en-US" sz="1600" dirty="0"/>
              <a:t>Prefetchers</a:t>
            </a:r>
          </a:p>
          <a:p>
            <a:pPr lvl="1"/>
            <a:r>
              <a:rPr lang="en-US" sz="1600" dirty="0"/>
              <a:t>prefetcher</a:t>
            </a:r>
          </a:p>
          <a:p>
            <a:pPr lvl="1"/>
            <a:r>
              <a:rPr lang="en-US" sz="1600" dirty="0" err="1"/>
              <a:t>prefetch_delay_cycles</a:t>
            </a:r>
            <a:endParaRPr lang="en-US" sz="1600" dirty="0"/>
          </a:p>
          <a:p>
            <a:pPr lvl="1"/>
            <a:r>
              <a:rPr lang="en-US" sz="1600" dirty="0" err="1"/>
              <a:t>max_outstanding_prefetch</a:t>
            </a:r>
            <a:endParaRPr lang="en-US" sz="1600" dirty="0"/>
          </a:p>
          <a:p>
            <a:pPr lvl="1"/>
            <a:r>
              <a:rPr lang="en-US" sz="1600" dirty="0" err="1"/>
              <a:t>drop_prefetch_mshr_level</a:t>
            </a:r>
            <a:endParaRPr lang="en-US" sz="1600" dirty="0"/>
          </a:p>
          <a:p>
            <a:r>
              <a:rPr lang="en-US" sz="1800" dirty="0"/>
              <a:t>Debug</a:t>
            </a:r>
          </a:p>
          <a:p>
            <a:pPr lvl="1"/>
            <a:r>
              <a:rPr lang="en-US" sz="1600" dirty="0"/>
              <a:t>debug, </a:t>
            </a:r>
            <a:r>
              <a:rPr lang="en-US" sz="1600" dirty="0" err="1"/>
              <a:t>debug_level</a:t>
            </a:r>
            <a:r>
              <a:rPr lang="en-US" sz="1600" dirty="0"/>
              <a:t>, </a:t>
            </a:r>
            <a:r>
              <a:rPr lang="en-US" sz="1600" dirty="0" err="1"/>
              <a:t>debug_addr</a:t>
            </a:r>
            <a:r>
              <a:rPr lang="en-US" sz="1600" dirty="0"/>
              <a:t>, etc.</a:t>
            </a:r>
          </a:p>
        </p:txBody>
      </p:sp>
    </p:spTree>
    <p:extLst>
      <p:ext uri="{BB962C8B-B14F-4D97-AF65-F5344CB8AC3E}">
        <p14:creationId xmlns:p14="http://schemas.microsoft.com/office/powerpoint/2010/main" val="3667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BEB64D-E401-CD4D-9201-5A3DD6DED9AA}"/>
              </a:ext>
            </a:extLst>
          </p:cNvPr>
          <p:cNvSpPr>
            <a:spLocks noGrp="1"/>
          </p:cNvSpPr>
          <p:nvPr>
            <p:ph type="title"/>
          </p:nvPr>
        </p:nvSpPr>
        <p:spPr/>
        <p:txBody>
          <a:bodyPr/>
          <a:lstStyle/>
          <a:p>
            <a:r>
              <a:rPr lang="en-US" dirty="0"/>
              <a:t>Merlin</a:t>
            </a:r>
          </a:p>
        </p:txBody>
      </p:sp>
      <p:sp>
        <p:nvSpPr>
          <p:cNvPr id="6" name="Text Placeholder 5">
            <a:extLst>
              <a:ext uri="{FF2B5EF4-FFF2-40B4-BE49-F238E27FC236}">
                <a16:creationId xmlns:a16="http://schemas.microsoft.com/office/drawing/2014/main" id="{B2F44FD4-49BA-E44F-B984-A71658C4F3DD}"/>
              </a:ext>
            </a:extLst>
          </p:cNvPr>
          <p:cNvSpPr>
            <a:spLocks noGrp="1"/>
          </p:cNvSpPr>
          <p:nvPr>
            <p:ph type="body" idx="1"/>
          </p:nvPr>
        </p:nvSpPr>
        <p:spPr/>
        <p:txBody>
          <a:bodyPr/>
          <a:lstStyle/>
          <a:p>
            <a:r>
              <a:rPr lang="en-US" dirty="0"/>
              <a:t>Backup</a:t>
            </a:r>
          </a:p>
        </p:txBody>
      </p:sp>
      <p:sp>
        <p:nvSpPr>
          <p:cNvPr id="3" name="Slide Number Placeholder 2">
            <a:extLst>
              <a:ext uri="{FF2B5EF4-FFF2-40B4-BE49-F238E27FC236}">
                <a16:creationId xmlns:a16="http://schemas.microsoft.com/office/drawing/2014/main" id="{6C6DF900-AE62-FB4C-AC8B-E2322059AFA0}"/>
              </a:ext>
            </a:extLst>
          </p:cNvPr>
          <p:cNvSpPr>
            <a:spLocks noGrp="1"/>
          </p:cNvSpPr>
          <p:nvPr>
            <p:ph type="sldNum" sz="quarter" idx="12"/>
          </p:nvPr>
        </p:nvSpPr>
        <p:spPr/>
        <p:txBody>
          <a:bodyPr/>
          <a:lstStyle/>
          <a:p>
            <a:fld id="{4FAB73BC-B049-4115-A692-8D63A059BFB8}" type="slidenum">
              <a:rPr lang="en-US" smtClean="0"/>
              <a:pPr/>
              <a:t>111</a:t>
            </a:fld>
            <a:endParaRPr lang="en-US" dirty="0"/>
          </a:p>
        </p:txBody>
      </p:sp>
    </p:spTree>
    <p:extLst>
      <p:ext uri="{BB962C8B-B14F-4D97-AF65-F5344CB8AC3E}">
        <p14:creationId xmlns:p14="http://schemas.microsoft.com/office/powerpoint/2010/main" val="287881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LinkControl</a:t>
            </a:r>
            <a:r>
              <a:rPr lang="en-US" dirty="0"/>
              <a:t> – User facing</a:t>
            </a:r>
          </a:p>
        </p:txBody>
      </p:sp>
      <p:sp>
        <p:nvSpPr>
          <p:cNvPr id="6"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112</a:t>
            </a:fld>
            <a:endParaRPr lang="en-US"/>
          </a:p>
        </p:txBody>
      </p:sp>
      <p:sp>
        <p:nvSpPr>
          <p:cNvPr id="3" name="Content Placeholder 2"/>
          <p:cNvSpPr>
            <a:spLocks noGrp="1"/>
          </p:cNvSpPr>
          <p:nvPr>
            <p:ph type="body" sz="quarter" idx="10"/>
          </p:nvPr>
        </p:nvSpPr>
        <p:spPr/>
        <p:txBody>
          <a:bodyPr>
            <a:normAutofit fontScale="70000" lnSpcReduction="20000"/>
          </a:bodyPr>
          <a:lstStyle/>
          <a:p>
            <a:r>
              <a:rPr lang="en-US" dirty="0"/>
              <a:t>Inherits from SST::Interfaces::</a:t>
            </a:r>
            <a:r>
              <a:rPr lang="en-US" dirty="0" err="1"/>
              <a:t>SimpleNetwork</a:t>
            </a:r>
            <a:endParaRPr lang="en-US" dirty="0"/>
          </a:p>
          <a:p>
            <a:pPr marL="0" indent="0">
              <a:buNone/>
            </a:pPr>
            <a:endParaRPr lang="en-US" sz="1200" dirty="0"/>
          </a:p>
          <a:p>
            <a:pPr marL="0" indent="0">
              <a:buNone/>
            </a:pPr>
            <a:r>
              <a:rPr lang="en-US" sz="1600" dirty="0" err="1"/>
              <a:t>bool</a:t>
            </a:r>
            <a:r>
              <a:rPr lang="en-US" sz="1600" dirty="0"/>
              <a:t> send(SST::Interfaces::</a:t>
            </a:r>
            <a:r>
              <a:rPr lang="en-US" sz="1600" dirty="0" err="1"/>
              <a:t>SimpleNetwork</a:t>
            </a:r>
            <a:r>
              <a:rPr lang="en-US" sz="1600" dirty="0"/>
              <a:t>::Request* </a:t>
            </a:r>
            <a:r>
              <a:rPr lang="en-US" sz="1600" dirty="0" err="1"/>
              <a:t>req</a:t>
            </a:r>
            <a:r>
              <a:rPr lang="en-US" sz="1600" dirty="0"/>
              <a:t>, </a:t>
            </a:r>
            <a:r>
              <a:rPr lang="en-US" sz="1600" dirty="0" err="1"/>
              <a:t>int</a:t>
            </a:r>
            <a:r>
              <a:rPr lang="en-US" sz="1600" dirty="0"/>
              <a:t> </a:t>
            </a:r>
            <a:r>
              <a:rPr lang="en-US" sz="1600" dirty="0" err="1"/>
              <a:t>vn</a:t>
            </a:r>
            <a:r>
              <a:rPr lang="en-US" sz="1600" dirty="0"/>
              <a:t>);</a:t>
            </a:r>
          </a:p>
          <a:p>
            <a:pPr marL="0" indent="0">
              <a:buNone/>
            </a:pPr>
            <a:r>
              <a:rPr lang="en-US" sz="1600" dirty="0" err="1"/>
              <a:t>bool</a:t>
            </a:r>
            <a:r>
              <a:rPr lang="en-US" sz="1600" dirty="0"/>
              <a:t> </a:t>
            </a:r>
            <a:r>
              <a:rPr lang="en-US" sz="1600" dirty="0" err="1"/>
              <a:t>spaceToSend</a:t>
            </a:r>
            <a:r>
              <a:rPr lang="en-US" sz="1600" dirty="0"/>
              <a:t>(</a:t>
            </a:r>
            <a:r>
              <a:rPr lang="en-US" sz="1600" dirty="0" err="1"/>
              <a:t>int</a:t>
            </a:r>
            <a:r>
              <a:rPr lang="en-US" sz="1600" dirty="0"/>
              <a:t> </a:t>
            </a:r>
            <a:r>
              <a:rPr lang="en-US" sz="1600" dirty="0" err="1"/>
              <a:t>vn</a:t>
            </a:r>
            <a:r>
              <a:rPr lang="en-US" sz="1600" dirty="0"/>
              <a:t>, </a:t>
            </a:r>
            <a:r>
              <a:rPr lang="en-US" sz="1600" dirty="0" err="1"/>
              <a:t>int</a:t>
            </a:r>
            <a:r>
              <a:rPr lang="en-US" sz="1600" dirty="0"/>
              <a:t> flits);</a:t>
            </a:r>
          </a:p>
          <a:p>
            <a:pPr marL="0" indent="0">
              <a:buNone/>
            </a:pPr>
            <a:endParaRPr lang="en-US" sz="1600" dirty="0"/>
          </a:p>
          <a:p>
            <a:pPr marL="0" indent="0">
              <a:buNone/>
            </a:pPr>
            <a:r>
              <a:rPr lang="en-US" sz="1600" dirty="0"/>
              <a:t>SST::Interfaces::</a:t>
            </a:r>
            <a:r>
              <a:rPr lang="en-US" sz="1600" dirty="0" err="1"/>
              <a:t>SimpleNetwork</a:t>
            </a:r>
            <a:r>
              <a:rPr lang="en-US" sz="1600" dirty="0"/>
              <a:t>::Request* </a:t>
            </a:r>
            <a:r>
              <a:rPr lang="en-US" sz="1600" dirty="0" err="1"/>
              <a:t>recv</a:t>
            </a:r>
            <a:r>
              <a:rPr lang="en-US" sz="1600" dirty="0"/>
              <a:t>(</a:t>
            </a:r>
            <a:r>
              <a:rPr lang="en-US" sz="1600" dirty="0" err="1"/>
              <a:t>int</a:t>
            </a:r>
            <a:r>
              <a:rPr lang="en-US" sz="1600" dirty="0"/>
              <a:t> </a:t>
            </a:r>
            <a:r>
              <a:rPr lang="en-US" sz="1600" dirty="0" err="1"/>
              <a:t>vn</a:t>
            </a:r>
            <a:r>
              <a:rPr lang="en-US" sz="1600" dirty="0"/>
              <a:t>);</a:t>
            </a:r>
          </a:p>
          <a:p>
            <a:pPr marL="0" indent="0">
              <a:buNone/>
            </a:pPr>
            <a:r>
              <a:rPr lang="en-US" sz="1600" dirty="0" err="1"/>
              <a:t>bool</a:t>
            </a:r>
            <a:r>
              <a:rPr lang="en-US" sz="1600" dirty="0"/>
              <a:t> </a:t>
            </a:r>
            <a:r>
              <a:rPr lang="en-US" sz="1600" dirty="0" err="1"/>
              <a:t>requestToReceive</a:t>
            </a:r>
            <a:r>
              <a:rPr lang="en-US" sz="1600" dirty="0"/>
              <a:t>( </a:t>
            </a:r>
            <a:r>
              <a:rPr lang="en-US" sz="1600" dirty="0" err="1"/>
              <a:t>int</a:t>
            </a:r>
            <a:r>
              <a:rPr lang="en-US" sz="1600" dirty="0"/>
              <a:t> </a:t>
            </a:r>
            <a:r>
              <a:rPr lang="en-US" sz="1600" dirty="0" err="1"/>
              <a:t>vn</a:t>
            </a:r>
            <a:r>
              <a:rPr lang="en-US" sz="1600" dirty="0"/>
              <a:t> ) { return ! </a:t>
            </a:r>
            <a:r>
              <a:rPr lang="en-US" sz="1600" dirty="0" err="1"/>
              <a:t>input_buf</a:t>
            </a:r>
            <a:r>
              <a:rPr lang="en-US" sz="1600" dirty="0"/>
              <a:t>[</a:t>
            </a:r>
            <a:r>
              <a:rPr lang="en-US" sz="1600" dirty="0" err="1"/>
              <a:t>vn</a:t>
            </a:r>
            <a:r>
              <a:rPr lang="en-US" sz="1600" dirty="0"/>
              <a:t>].empty(); }</a:t>
            </a:r>
          </a:p>
          <a:p>
            <a:pPr marL="0" indent="0">
              <a:buNone/>
            </a:pPr>
            <a:endParaRPr lang="en-US" sz="1600" dirty="0"/>
          </a:p>
          <a:p>
            <a:pPr marL="0" indent="0">
              <a:buNone/>
            </a:pPr>
            <a:r>
              <a:rPr lang="en-US" sz="1600" dirty="0"/>
              <a:t>void </a:t>
            </a:r>
            <a:r>
              <a:rPr lang="en-US" sz="1600" dirty="0" err="1"/>
              <a:t>sendInitData</a:t>
            </a:r>
            <a:r>
              <a:rPr lang="en-US" sz="1600" dirty="0"/>
              <a:t>(SST::Interfaces::</a:t>
            </a:r>
            <a:r>
              <a:rPr lang="en-US" sz="1600" dirty="0" err="1"/>
              <a:t>SimpleNetwork</a:t>
            </a:r>
            <a:r>
              <a:rPr lang="en-US" sz="1600" dirty="0"/>
              <a:t>::Request* </a:t>
            </a:r>
            <a:r>
              <a:rPr lang="en-US" sz="1600" dirty="0" err="1"/>
              <a:t>ev</a:t>
            </a:r>
            <a:r>
              <a:rPr lang="en-US" sz="1600" dirty="0"/>
              <a:t>);</a:t>
            </a:r>
          </a:p>
          <a:p>
            <a:pPr marL="0" indent="0">
              <a:buNone/>
            </a:pPr>
            <a:r>
              <a:rPr lang="en-US" sz="1600" dirty="0"/>
              <a:t>SST::Interfaces::</a:t>
            </a:r>
            <a:r>
              <a:rPr lang="en-US" sz="1600" dirty="0" err="1"/>
              <a:t>SimpleNetwork</a:t>
            </a:r>
            <a:r>
              <a:rPr lang="en-US" sz="1600" dirty="0"/>
              <a:t>::Request* </a:t>
            </a:r>
            <a:r>
              <a:rPr lang="en-US" sz="1600" dirty="0" err="1"/>
              <a:t>recvInitData</a:t>
            </a:r>
            <a:r>
              <a:rPr lang="en-US" sz="1600" dirty="0"/>
              <a:t>();</a:t>
            </a:r>
          </a:p>
          <a:p>
            <a:pPr marL="0" indent="0">
              <a:buNone/>
            </a:pPr>
            <a:endParaRPr lang="en-US" sz="1600" dirty="0"/>
          </a:p>
          <a:p>
            <a:pPr marL="0" indent="0">
              <a:buNone/>
            </a:pPr>
            <a:r>
              <a:rPr lang="en-US" sz="1600" dirty="0"/>
              <a:t>void </a:t>
            </a:r>
            <a:r>
              <a:rPr lang="en-US" sz="1600" dirty="0" err="1"/>
              <a:t>setNotifyOnReceive</a:t>
            </a:r>
            <a:r>
              <a:rPr lang="en-US" sz="1600" dirty="0"/>
              <a:t>(</a:t>
            </a:r>
            <a:r>
              <a:rPr lang="en-US" sz="1600" dirty="0" err="1"/>
              <a:t>HandlerBase</a:t>
            </a:r>
            <a:r>
              <a:rPr lang="en-US" sz="1600" dirty="0"/>
              <a:t>* </a:t>
            </a:r>
            <a:r>
              <a:rPr lang="en-US" sz="1600" dirty="0" err="1"/>
              <a:t>functor</a:t>
            </a:r>
            <a:r>
              <a:rPr lang="en-US" sz="1600" dirty="0"/>
              <a:t>) { </a:t>
            </a:r>
            <a:r>
              <a:rPr lang="en-US" sz="1600" dirty="0" err="1"/>
              <a:t>receiveFunctor</a:t>
            </a:r>
            <a:r>
              <a:rPr lang="en-US" sz="1600" dirty="0"/>
              <a:t> = </a:t>
            </a:r>
            <a:r>
              <a:rPr lang="en-US" sz="1600" dirty="0" err="1"/>
              <a:t>functor</a:t>
            </a:r>
            <a:r>
              <a:rPr lang="en-US" sz="1600" dirty="0"/>
              <a:t>; }</a:t>
            </a:r>
          </a:p>
          <a:p>
            <a:pPr marL="0" indent="0">
              <a:buNone/>
            </a:pPr>
            <a:r>
              <a:rPr lang="en-US" sz="1600" dirty="0"/>
              <a:t>void </a:t>
            </a:r>
            <a:r>
              <a:rPr lang="en-US" sz="1600" dirty="0" err="1"/>
              <a:t>setNotifyOnSend</a:t>
            </a:r>
            <a:r>
              <a:rPr lang="en-US" sz="1600" dirty="0"/>
              <a:t>(</a:t>
            </a:r>
            <a:r>
              <a:rPr lang="en-US" sz="1600" dirty="0" err="1"/>
              <a:t>HandlerBase</a:t>
            </a:r>
            <a:r>
              <a:rPr lang="en-US" sz="1600" dirty="0"/>
              <a:t>* </a:t>
            </a:r>
            <a:r>
              <a:rPr lang="en-US" sz="1600" dirty="0" err="1"/>
              <a:t>functor</a:t>
            </a:r>
            <a:r>
              <a:rPr lang="en-US" sz="1600" dirty="0"/>
              <a:t>) { </a:t>
            </a:r>
            <a:r>
              <a:rPr lang="en-US" sz="1600" dirty="0" err="1"/>
              <a:t>sendFunctor</a:t>
            </a:r>
            <a:r>
              <a:rPr lang="en-US" sz="1600" dirty="0"/>
              <a:t> = </a:t>
            </a:r>
            <a:r>
              <a:rPr lang="en-US" sz="1600" dirty="0" err="1"/>
              <a:t>functor</a:t>
            </a:r>
            <a:r>
              <a:rPr lang="en-US" sz="1600" dirty="0"/>
              <a:t>; }</a:t>
            </a:r>
          </a:p>
          <a:p>
            <a:pPr marL="0" indent="0">
              <a:buNone/>
            </a:pPr>
            <a:endParaRPr lang="en-US" sz="1600" dirty="0"/>
          </a:p>
          <a:p>
            <a:pPr marL="0" indent="0">
              <a:buNone/>
            </a:pPr>
            <a:r>
              <a:rPr lang="en-US" sz="1600" dirty="0" err="1"/>
              <a:t>bool</a:t>
            </a:r>
            <a:r>
              <a:rPr lang="en-US" sz="1600" dirty="0"/>
              <a:t> </a:t>
            </a:r>
            <a:r>
              <a:rPr lang="en-US" sz="1600" dirty="0" err="1"/>
              <a:t>isNetworkInitialized</a:t>
            </a:r>
            <a:r>
              <a:rPr lang="en-US" sz="1600" dirty="0"/>
              <a:t>() </a:t>
            </a:r>
            <a:r>
              <a:rPr lang="en-US" sz="1600" dirty="0" err="1"/>
              <a:t>const</a:t>
            </a:r>
            <a:r>
              <a:rPr lang="en-US" sz="1600" dirty="0"/>
              <a:t> { return </a:t>
            </a:r>
            <a:r>
              <a:rPr lang="en-US" sz="1600" dirty="0" err="1"/>
              <a:t>network_initialized</a:t>
            </a:r>
            <a:r>
              <a:rPr lang="en-US" sz="1600" dirty="0"/>
              <a:t>; }</a:t>
            </a:r>
          </a:p>
          <a:p>
            <a:pPr marL="0" indent="0">
              <a:buNone/>
            </a:pPr>
            <a:r>
              <a:rPr lang="en-US" sz="1600" dirty="0" err="1"/>
              <a:t>nid_t</a:t>
            </a:r>
            <a:r>
              <a:rPr lang="en-US" sz="1600" dirty="0"/>
              <a:t> </a:t>
            </a:r>
            <a:r>
              <a:rPr lang="en-US" sz="1600" dirty="0" err="1"/>
              <a:t>getEndpointID</a:t>
            </a:r>
            <a:r>
              <a:rPr lang="en-US" sz="1600" dirty="0"/>
              <a:t>() </a:t>
            </a:r>
            <a:r>
              <a:rPr lang="en-US" sz="1600" dirty="0" err="1"/>
              <a:t>const</a:t>
            </a:r>
            <a:r>
              <a:rPr lang="en-US" sz="1600" dirty="0"/>
              <a:t> { return id; }</a:t>
            </a:r>
          </a:p>
          <a:p>
            <a:pPr marL="0" indent="0">
              <a:buNone/>
            </a:pPr>
            <a:r>
              <a:rPr lang="en-US" sz="1600" dirty="0" err="1"/>
              <a:t>const</a:t>
            </a:r>
            <a:r>
              <a:rPr lang="en-US" sz="1600" dirty="0"/>
              <a:t> </a:t>
            </a:r>
            <a:r>
              <a:rPr lang="en-US" sz="1600" dirty="0" err="1"/>
              <a:t>UnitAlgebra</a:t>
            </a:r>
            <a:r>
              <a:rPr lang="en-US" sz="1600" dirty="0"/>
              <a:t>&amp; </a:t>
            </a:r>
            <a:r>
              <a:rPr lang="en-US" sz="1600" dirty="0" err="1"/>
              <a:t>getLinkBW</a:t>
            </a:r>
            <a:r>
              <a:rPr lang="en-US" sz="1600" dirty="0"/>
              <a:t>() </a:t>
            </a:r>
            <a:r>
              <a:rPr lang="en-US" sz="1600" dirty="0" err="1"/>
              <a:t>const</a:t>
            </a:r>
            <a:r>
              <a:rPr lang="en-US" sz="1600" dirty="0"/>
              <a:t> { return </a:t>
            </a:r>
            <a:r>
              <a:rPr lang="en-US" sz="1600" dirty="0" err="1"/>
              <a:t>link_bw</a:t>
            </a:r>
            <a:r>
              <a:rPr lang="en-US" sz="1600" dirty="0"/>
              <a:t>; }</a:t>
            </a:r>
          </a:p>
        </p:txBody>
      </p:sp>
    </p:spTree>
    <p:extLst>
      <p:ext uri="{BB962C8B-B14F-4D97-AF65-F5344CB8AC3E}">
        <p14:creationId xmlns:p14="http://schemas.microsoft.com/office/powerpoint/2010/main" val="238386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SimpleNetwork</a:t>
            </a:r>
            <a:r>
              <a:rPr lang="en-US" dirty="0"/>
              <a:t>::Request</a:t>
            </a:r>
          </a:p>
        </p:txBody>
      </p:sp>
      <p:sp>
        <p:nvSpPr>
          <p:cNvPr id="6"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113</a:t>
            </a:fld>
            <a:endParaRPr lang="en-US"/>
          </a:p>
        </p:txBody>
      </p:sp>
      <p:sp>
        <p:nvSpPr>
          <p:cNvPr id="3" name="Content Placeholder 2"/>
          <p:cNvSpPr>
            <a:spLocks noGrp="1"/>
          </p:cNvSpPr>
          <p:nvPr>
            <p:ph type="body" sz="quarter" idx="10"/>
          </p:nvPr>
        </p:nvSpPr>
        <p:spPr/>
        <p:txBody>
          <a:bodyPr>
            <a:normAutofit fontScale="62500" lnSpcReduction="20000"/>
          </a:bodyPr>
          <a:lstStyle/>
          <a:p>
            <a:pPr marL="0" indent="0">
              <a:buNone/>
            </a:pPr>
            <a:r>
              <a:rPr lang="en-US" sz="1400" dirty="0"/>
              <a:t>class Request : public SST::Core::Serialization::</a:t>
            </a:r>
            <a:r>
              <a:rPr lang="en-US" sz="1400" dirty="0" err="1"/>
              <a:t>serializable</a:t>
            </a:r>
            <a:r>
              <a:rPr lang="en-US" sz="1400" dirty="0"/>
              <a:t> {</a:t>
            </a:r>
          </a:p>
          <a:p>
            <a:pPr marL="0" indent="0">
              <a:buNone/>
            </a:pPr>
            <a:r>
              <a:rPr lang="en-US" sz="1400" dirty="0"/>
              <a:t>public:</a:t>
            </a:r>
          </a:p>
          <a:p>
            <a:pPr marL="0" indent="0">
              <a:buNone/>
            </a:pPr>
            <a:r>
              <a:rPr lang="en-US" sz="1400" dirty="0"/>
              <a:t>        </a:t>
            </a:r>
            <a:r>
              <a:rPr lang="en-US" sz="1400" dirty="0" err="1"/>
              <a:t>nid_t</a:t>
            </a:r>
            <a:r>
              <a:rPr lang="en-US" sz="1400" dirty="0"/>
              <a:t>  </a:t>
            </a:r>
            <a:r>
              <a:rPr lang="en-US" sz="1400" dirty="0" err="1"/>
              <a:t>dest</a:t>
            </a:r>
            <a:r>
              <a:rPr lang="en-US" sz="1400" dirty="0"/>
              <a:t>;          /*!&lt; Node ID of destination */</a:t>
            </a:r>
          </a:p>
          <a:p>
            <a:pPr marL="0" indent="0">
              <a:buNone/>
            </a:pPr>
            <a:r>
              <a:rPr lang="en-US" sz="1400" dirty="0"/>
              <a:t>        </a:t>
            </a:r>
            <a:r>
              <a:rPr lang="en-US" sz="1400" dirty="0" err="1"/>
              <a:t>nid_t</a:t>
            </a:r>
            <a:r>
              <a:rPr lang="en-US" sz="1400" dirty="0"/>
              <a:t>  </a:t>
            </a:r>
            <a:r>
              <a:rPr lang="en-US" sz="1400" dirty="0" err="1"/>
              <a:t>src</a:t>
            </a:r>
            <a:r>
              <a:rPr lang="en-US" sz="1400" dirty="0"/>
              <a:t>;           /*!&lt; Node ID of source */</a:t>
            </a:r>
          </a:p>
          <a:p>
            <a:pPr marL="0" indent="0">
              <a:buNone/>
            </a:pPr>
            <a:r>
              <a:rPr lang="en-US" sz="1400" dirty="0"/>
              <a:t>        </a:t>
            </a:r>
            <a:r>
              <a:rPr lang="en-US" sz="1400" dirty="0" err="1"/>
              <a:t>int</a:t>
            </a:r>
            <a:r>
              <a:rPr lang="en-US" sz="1400" dirty="0"/>
              <a:t>    </a:t>
            </a:r>
            <a:r>
              <a:rPr lang="en-US" sz="1400" dirty="0" err="1"/>
              <a:t>vn</a:t>
            </a:r>
            <a:r>
              <a:rPr lang="en-US" sz="1400" dirty="0"/>
              <a:t>;            /*!&lt; Virtual network of packet */</a:t>
            </a:r>
          </a:p>
          <a:p>
            <a:pPr marL="0" indent="0">
              <a:buNone/>
            </a:pPr>
            <a:r>
              <a:rPr lang="en-US" sz="1400" dirty="0"/>
              <a:t>        </a:t>
            </a:r>
            <a:r>
              <a:rPr lang="en-US" sz="1400" dirty="0" err="1"/>
              <a:t>size_t</a:t>
            </a:r>
            <a:r>
              <a:rPr lang="en-US" sz="1400" dirty="0"/>
              <a:t> </a:t>
            </a:r>
            <a:r>
              <a:rPr lang="en-US" sz="1400" dirty="0" err="1"/>
              <a:t>size_in_bits</a:t>
            </a:r>
            <a:r>
              <a:rPr lang="en-US" sz="1400" dirty="0"/>
              <a:t>;  /*!&lt; Size of packet in bits */</a:t>
            </a:r>
          </a:p>
          <a:p>
            <a:pPr marL="0" indent="0">
              <a:buNone/>
            </a:pPr>
            <a:r>
              <a:rPr lang="en-US" sz="1400" dirty="0"/>
              <a:t>        </a:t>
            </a:r>
            <a:r>
              <a:rPr lang="en-US" sz="1400" dirty="0" err="1"/>
              <a:t>bool</a:t>
            </a:r>
            <a:r>
              <a:rPr lang="en-US" sz="1400" dirty="0"/>
              <a:t>   head;          /*!&lt; True if this is the head of a stream */</a:t>
            </a:r>
          </a:p>
          <a:p>
            <a:pPr marL="0" indent="0">
              <a:buNone/>
            </a:pPr>
            <a:r>
              <a:rPr lang="en-US" sz="1400" dirty="0"/>
              <a:t>        </a:t>
            </a:r>
            <a:r>
              <a:rPr lang="en-US" sz="1400" dirty="0" err="1"/>
              <a:t>bool</a:t>
            </a:r>
            <a:r>
              <a:rPr lang="en-US" sz="1400" dirty="0"/>
              <a:t>   tail;          /*!&lt; True if this is the tail of a </a:t>
            </a:r>
            <a:r>
              <a:rPr lang="en-US" sz="1400" dirty="0" err="1"/>
              <a:t>steram</a:t>
            </a:r>
            <a:r>
              <a:rPr lang="en-US" sz="1400" dirty="0"/>
              <a:t> */</a:t>
            </a:r>
          </a:p>
          <a:p>
            <a:pPr marL="0" indent="0">
              <a:buNone/>
            </a:pPr>
            <a:endParaRPr lang="en-US" sz="1400" dirty="0"/>
          </a:p>
          <a:p>
            <a:pPr marL="0" indent="0">
              <a:buNone/>
            </a:pPr>
            <a:r>
              <a:rPr lang="en-US" sz="1400" dirty="0"/>
              <a:t>private:</a:t>
            </a:r>
          </a:p>
          <a:p>
            <a:pPr marL="0" indent="0">
              <a:buNone/>
            </a:pPr>
            <a:r>
              <a:rPr lang="en-US" sz="1400" dirty="0"/>
              <a:t>        Event* payload;       /*!&lt; Payload of the request */</a:t>
            </a:r>
            <a:endParaRPr lang="en-US" sz="2800" dirty="0"/>
          </a:p>
          <a:p>
            <a:pPr marL="0" indent="0">
              <a:buNone/>
            </a:pPr>
            <a:r>
              <a:rPr lang="en-US" sz="1400" dirty="0"/>
              <a:t>public:</a:t>
            </a:r>
          </a:p>
          <a:p>
            <a:pPr marL="0" indent="0">
              <a:buNone/>
            </a:pPr>
            <a:r>
              <a:rPr lang="en-US" sz="1400" dirty="0"/>
              <a:t>        inline void </a:t>
            </a:r>
            <a:r>
              <a:rPr lang="en-US" sz="1400" dirty="0" err="1"/>
              <a:t>givePayload</a:t>
            </a:r>
            <a:r>
              <a:rPr lang="en-US" sz="1400" dirty="0"/>
              <a:t>(Event *event);</a:t>
            </a:r>
          </a:p>
          <a:p>
            <a:pPr marL="0" indent="0">
              <a:buNone/>
            </a:pPr>
            <a:r>
              <a:rPr lang="en-US" sz="1400" dirty="0"/>
              <a:t>        inline Event* </a:t>
            </a:r>
            <a:r>
              <a:rPr lang="en-US" sz="1400" dirty="0" err="1"/>
              <a:t>takePayload</a:t>
            </a:r>
            <a:r>
              <a:rPr lang="en-US" sz="1400" dirty="0"/>
              <a:t>();</a:t>
            </a:r>
          </a:p>
          <a:p>
            <a:pPr marL="0" indent="0">
              <a:buNone/>
            </a:pPr>
            <a:r>
              <a:rPr lang="en-US" sz="1400" dirty="0"/>
              <a:t>        inline Event* </a:t>
            </a:r>
            <a:r>
              <a:rPr lang="en-US" sz="1400" dirty="0" err="1"/>
              <a:t>inspectPayload</a:t>
            </a:r>
            <a:r>
              <a:rPr lang="en-US" sz="1400" dirty="0"/>
              <a:t>();</a:t>
            </a:r>
          </a:p>
          <a:p>
            <a:pPr marL="0" indent="0">
              <a:buNone/>
            </a:pPr>
            <a:endParaRPr lang="en-US" sz="1400" dirty="0"/>
          </a:p>
          <a:p>
            <a:pPr marL="0" indent="0">
              <a:buNone/>
            </a:pPr>
            <a:r>
              <a:rPr lang="en-US" sz="1400" dirty="0"/>
              <a:t>protected:</a:t>
            </a:r>
          </a:p>
          <a:p>
            <a:pPr marL="0" indent="0">
              <a:buNone/>
            </a:pPr>
            <a:r>
              <a:rPr lang="en-US" sz="1400" dirty="0"/>
              <a:t>        </a:t>
            </a:r>
            <a:r>
              <a:rPr lang="en-US" sz="1400" dirty="0" err="1"/>
              <a:t>TraceType</a:t>
            </a:r>
            <a:r>
              <a:rPr lang="en-US" sz="1400" dirty="0"/>
              <a:t> trace;</a:t>
            </a:r>
          </a:p>
          <a:p>
            <a:pPr marL="0" indent="0">
              <a:buNone/>
            </a:pPr>
            <a:r>
              <a:rPr lang="en-US" sz="1400" dirty="0"/>
              <a:t>        </a:t>
            </a:r>
            <a:r>
              <a:rPr lang="en-US" sz="1400" dirty="0" err="1"/>
              <a:t>int</a:t>
            </a:r>
            <a:r>
              <a:rPr lang="en-US" sz="1400" dirty="0"/>
              <a:t> </a:t>
            </a:r>
            <a:r>
              <a:rPr lang="en-US" sz="1400" dirty="0" err="1"/>
              <a:t>traceID</a:t>
            </a:r>
            <a:r>
              <a:rPr lang="en-US" sz="1400" dirty="0"/>
              <a:t>;</a:t>
            </a:r>
          </a:p>
        </p:txBody>
      </p:sp>
    </p:spTree>
    <p:extLst>
      <p:ext uri="{BB962C8B-B14F-4D97-AF65-F5344CB8AC3E}">
        <p14:creationId xmlns:p14="http://schemas.microsoft.com/office/powerpoint/2010/main" val="254233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LinkControl-PortControl</a:t>
            </a:r>
            <a:r>
              <a:rPr lang="en-US" sz="3200" dirty="0"/>
              <a:t> Interactions</a:t>
            </a:r>
          </a:p>
        </p:txBody>
      </p:sp>
      <p:sp>
        <p:nvSpPr>
          <p:cNvPr id="6"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114</a:t>
            </a:fld>
            <a:endParaRPr lang="en-US"/>
          </a:p>
        </p:txBody>
      </p:sp>
      <p:sp>
        <p:nvSpPr>
          <p:cNvPr id="3" name="Content Placeholder 2"/>
          <p:cNvSpPr>
            <a:spLocks noGrp="1"/>
          </p:cNvSpPr>
          <p:nvPr>
            <p:ph type="body" sz="quarter" idx="10"/>
          </p:nvPr>
        </p:nvSpPr>
        <p:spPr/>
        <p:txBody>
          <a:bodyPr/>
          <a:lstStyle/>
          <a:p>
            <a:r>
              <a:rPr lang="en-US" dirty="0" err="1"/>
              <a:t>LinkControl</a:t>
            </a:r>
            <a:r>
              <a:rPr lang="en-US" dirty="0"/>
              <a:t> and </a:t>
            </a:r>
            <a:r>
              <a:rPr lang="en-US" dirty="0" err="1"/>
              <a:t>PortControl</a:t>
            </a:r>
            <a:r>
              <a:rPr lang="en-US" dirty="0"/>
              <a:t> share data and negotiate various parameters during </a:t>
            </a:r>
            <a:r>
              <a:rPr lang="en-US" dirty="0" err="1"/>
              <a:t>init</a:t>
            </a:r>
            <a:r>
              <a:rPr lang="en-US" dirty="0"/>
              <a:t>()</a:t>
            </a:r>
          </a:p>
          <a:p>
            <a:pPr lvl="1"/>
            <a:r>
              <a:rPr lang="en-US" dirty="0"/>
              <a:t>Each LC/PC pair will negotiate link bandwidth.  It is set to the minimum of the two set bandwidths</a:t>
            </a:r>
          </a:p>
          <a:p>
            <a:pPr lvl="1"/>
            <a:r>
              <a:rPr lang="en-US" dirty="0" err="1"/>
              <a:t>PortControl</a:t>
            </a:r>
            <a:r>
              <a:rPr lang="en-US" dirty="0"/>
              <a:t> will notify the </a:t>
            </a:r>
            <a:r>
              <a:rPr lang="en-US" dirty="0" err="1"/>
              <a:t>LinkControl</a:t>
            </a:r>
            <a:r>
              <a:rPr lang="en-US" dirty="0"/>
              <a:t> of the network ID used to address it</a:t>
            </a:r>
          </a:p>
          <a:p>
            <a:pPr lvl="1"/>
            <a:r>
              <a:rPr lang="en-US" dirty="0" err="1"/>
              <a:t>PortControl</a:t>
            </a:r>
            <a:r>
              <a:rPr lang="en-US" dirty="0"/>
              <a:t> will  report FLIT size to the </a:t>
            </a:r>
            <a:r>
              <a:rPr lang="en-US" dirty="0" err="1"/>
              <a:t>LinkControl</a:t>
            </a:r>
            <a:endParaRPr lang="en-US" dirty="0"/>
          </a:p>
          <a:p>
            <a:pPr lvl="1"/>
            <a:r>
              <a:rPr lang="en-US" dirty="0" err="1"/>
              <a:t>LinkControl</a:t>
            </a:r>
            <a:r>
              <a:rPr lang="en-US" dirty="0"/>
              <a:t> notifies </a:t>
            </a:r>
            <a:r>
              <a:rPr lang="en-US" dirty="0" err="1"/>
              <a:t>PortControl</a:t>
            </a:r>
            <a:r>
              <a:rPr lang="en-US" dirty="0"/>
              <a:t> of the desired Virtual Networks to be used</a:t>
            </a:r>
          </a:p>
          <a:p>
            <a:pPr lvl="1"/>
            <a:r>
              <a:rPr lang="en-US" dirty="0"/>
              <a:t>The </a:t>
            </a:r>
            <a:r>
              <a:rPr lang="en-US" dirty="0" err="1"/>
              <a:t>LinkControl</a:t>
            </a:r>
            <a:r>
              <a:rPr lang="en-US" dirty="0"/>
              <a:t> and </a:t>
            </a:r>
            <a:r>
              <a:rPr lang="en-US" dirty="0" err="1"/>
              <a:t>PortControl</a:t>
            </a:r>
            <a:r>
              <a:rPr lang="en-US" dirty="0"/>
              <a:t> objects manage send credits</a:t>
            </a:r>
          </a:p>
        </p:txBody>
      </p:sp>
    </p:spTree>
    <p:extLst>
      <p:ext uri="{BB962C8B-B14F-4D97-AF65-F5344CB8AC3E}">
        <p14:creationId xmlns:p14="http://schemas.microsoft.com/office/powerpoint/2010/main" val="174654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ReorderLinkControl</a:t>
            </a:r>
            <a:endParaRPr lang="en-US" dirty="0"/>
          </a:p>
        </p:txBody>
      </p:sp>
      <p:sp>
        <p:nvSpPr>
          <p:cNvPr id="6"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115</a:t>
            </a:fld>
            <a:endParaRPr lang="en-US"/>
          </a:p>
        </p:txBody>
      </p:sp>
      <p:sp>
        <p:nvSpPr>
          <p:cNvPr id="3" name="Content Placeholder 2"/>
          <p:cNvSpPr>
            <a:spLocks noGrp="1"/>
          </p:cNvSpPr>
          <p:nvPr>
            <p:ph type="body" sz="quarter" idx="10"/>
          </p:nvPr>
        </p:nvSpPr>
        <p:spPr/>
        <p:txBody>
          <a:bodyPr/>
          <a:lstStyle/>
          <a:p>
            <a:r>
              <a:rPr lang="en-US" dirty="0"/>
              <a:t>Inherits from SST::Interfaces::</a:t>
            </a:r>
            <a:r>
              <a:rPr lang="en-US" dirty="0" err="1"/>
              <a:t>SimpleNetwork</a:t>
            </a:r>
            <a:endParaRPr lang="en-US" dirty="0"/>
          </a:p>
          <a:p>
            <a:r>
              <a:rPr lang="en-US" dirty="0"/>
              <a:t>Contains a </a:t>
            </a:r>
            <a:r>
              <a:rPr lang="en-US" dirty="0" err="1"/>
              <a:t>SimpleNetwork</a:t>
            </a:r>
            <a:r>
              <a:rPr lang="en-US" dirty="0"/>
              <a:t> interface object to talk to the “physical” layer (this is typically just a </a:t>
            </a:r>
            <a:r>
              <a:rPr lang="en-US" dirty="0" err="1"/>
              <a:t>LinkControl</a:t>
            </a:r>
            <a:r>
              <a:rPr lang="en-US" dirty="0"/>
              <a:t>).</a:t>
            </a:r>
          </a:p>
          <a:p>
            <a:r>
              <a:rPr lang="en-US" dirty="0"/>
              <a:t>Puts a sequence number on each packet and reorders packets on the receive-side before giving them to endpoint</a:t>
            </a:r>
          </a:p>
          <a:p>
            <a:pPr lvl="1"/>
            <a:r>
              <a:rPr lang="en-US" dirty="0"/>
              <a:t>Allows endpoint models that can’t handle out of order receipt of packets to use network models that don’t guarantee ordering</a:t>
            </a:r>
          </a:p>
          <a:p>
            <a:r>
              <a:rPr lang="en-US" dirty="0"/>
              <a:t>Currently assumes “infinite” resources for buffer and reordering</a:t>
            </a:r>
          </a:p>
        </p:txBody>
      </p:sp>
    </p:spTree>
    <p:extLst>
      <p:ext uri="{BB962C8B-B14F-4D97-AF65-F5344CB8AC3E}">
        <p14:creationId xmlns:p14="http://schemas.microsoft.com/office/powerpoint/2010/main" val="234449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Topology Class</a:t>
            </a:r>
          </a:p>
        </p:txBody>
      </p:sp>
      <p:sp>
        <p:nvSpPr>
          <p:cNvPr id="6"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116</a:t>
            </a:fld>
            <a:endParaRPr lang="en-US"/>
          </a:p>
        </p:txBody>
      </p:sp>
      <p:sp>
        <p:nvSpPr>
          <p:cNvPr id="3" name="Content Placeholder 2"/>
          <p:cNvSpPr>
            <a:spLocks noGrp="1"/>
          </p:cNvSpPr>
          <p:nvPr>
            <p:ph type="body" sz="quarter" idx="10"/>
          </p:nvPr>
        </p:nvSpPr>
        <p:spPr/>
        <p:txBody>
          <a:bodyPr>
            <a:normAutofit fontScale="92500" lnSpcReduction="20000"/>
          </a:bodyPr>
          <a:lstStyle/>
          <a:p>
            <a:pPr marL="0" indent="0">
              <a:buNone/>
            </a:pPr>
            <a:r>
              <a:rPr lang="en-US" sz="1600" dirty="0"/>
              <a:t>virtual void route(</a:t>
            </a:r>
            <a:r>
              <a:rPr lang="en-US" sz="1600" dirty="0" err="1"/>
              <a:t>int</a:t>
            </a:r>
            <a:r>
              <a:rPr lang="en-US" sz="1600" dirty="0"/>
              <a:t> port, </a:t>
            </a:r>
            <a:r>
              <a:rPr lang="en-US" sz="1600" dirty="0" err="1"/>
              <a:t>int</a:t>
            </a:r>
            <a:r>
              <a:rPr lang="en-US" sz="1600" dirty="0"/>
              <a:t> </a:t>
            </a:r>
            <a:r>
              <a:rPr lang="en-US" sz="1600" dirty="0" err="1"/>
              <a:t>vc</a:t>
            </a:r>
            <a:r>
              <a:rPr lang="en-US" sz="1600" dirty="0"/>
              <a:t>, </a:t>
            </a:r>
            <a:r>
              <a:rPr lang="en-US" sz="1600" dirty="0" err="1"/>
              <a:t>internal_router_event</a:t>
            </a:r>
            <a:r>
              <a:rPr lang="en-US" sz="1600" dirty="0"/>
              <a:t>* </a:t>
            </a:r>
            <a:r>
              <a:rPr lang="en-US" sz="1600" dirty="0" err="1"/>
              <a:t>ev</a:t>
            </a:r>
            <a:r>
              <a:rPr lang="en-US" sz="1600" dirty="0"/>
              <a:t>) = 0;</a:t>
            </a:r>
          </a:p>
          <a:p>
            <a:pPr marL="0" indent="0">
              <a:buNone/>
            </a:pPr>
            <a:r>
              <a:rPr lang="en-US" sz="1600" dirty="0"/>
              <a:t>virtual void reroute(</a:t>
            </a:r>
            <a:r>
              <a:rPr lang="en-US" sz="1600" dirty="0" err="1"/>
              <a:t>int</a:t>
            </a:r>
            <a:r>
              <a:rPr lang="en-US" sz="1600" dirty="0"/>
              <a:t> port, </a:t>
            </a:r>
            <a:r>
              <a:rPr lang="en-US" sz="1600" dirty="0" err="1"/>
              <a:t>int</a:t>
            </a:r>
            <a:r>
              <a:rPr lang="en-US" sz="1600" dirty="0"/>
              <a:t> </a:t>
            </a:r>
            <a:r>
              <a:rPr lang="en-US" sz="1600" dirty="0" err="1"/>
              <a:t>vc</a:t>
            </a:r>
            <a:r>
              <a:rPr lang="en-US" sz="1600" dirty="0"/>
              <a:t>, </a:t>
            </a:r>
            <a:r>
              <a:rPr lang="en-US" sz="1600" dirty="0" err="1"/>
              <a:t>internal_router_event</a:t>
            </a:r>
            <a:r>
              <a:rPr lang="en-US" sz="1600" dirty="0"/>
              <a:t>* </a:t>
            </a:r>
            <a:r>
              <a:rPr lang="en-US" sz="1600" dirty="0" err="1"/>
              <a:t>ev</a:t>
            </a:r>
            <a:r>
              <a:rPr lang="en-US" sz="1600" dirty="0"/>
              <a:t>);</a:t>
            </a:r>
          </a:p>
          <a:p>
            <a:pPr marL="0" indent="0">
              <a:buNone/>
            </a:pPr>
            <a:r>
              <a:rPr lang="en-US" sz="1600" dirty="0"/>
              <a:t>virtual </a:t>
            </a:r>
            <a:r>
              <a:rPr lang="en-US" sz="1600" dirty="0" err="1"/>
              <a:t>internal_router_event</a:t>
            </a:r>
            <a:r>
              <a:rPr lang="en-US" sz="1600" dirty="0"/>
              <a:t>* </a:t>
            </a:r>
            <a:r>
              <a:rPr lang="en-US" sz="1600" dirty="0" err="1"/>
              <a:t>process_input</a:t>
            </a:r>
            <a:r>
              <a:rPr lang="en-US" sz="1600" dirty="0"/>
              <a:t>(</a:t>
            </a:r>
            <a:r>
              <a:rPr lang="en-US" sz="1600" dirty="0" err="1"/>
              <a:t>RtrEvent</a:t>
            </a:r>
            <a:r>
              <a:rPr lang="en-US" sz="1600" dirty="0"/>
              <a:t>* </a:t>
            </a:r>
            <a:r>
              <a:rPr lang="en-US" sz="1600" dirty="0" err="1"/>
              <a:t>ev</a:t>
            </a:r>
            <a:r>
              <a:rPr lang="en-US" sz="1600" dirty="0"/>
              <a:t>) = 0;</a:t>
            </a:r>
          </a:p>
          <a:p>
            <a:pPr marL="0" indent="0">
              <a:buNone/>
            </a:pPr>
            <a:r>
              <a:rPr lang="en-US" sz="1600" dirty="0"/>
              <a:t>	</a:t>
            </a:r>
          </a:p>
          <a:p>
            <a:pPr marL="0" indent="0">
              <a:buNone/>
            </a:pPr>
            <a:r>
              <a:rPr lang="en-US" sz="1600" dirty="0"/>
              <a:t>virtual </a:t>
            </a:r>
            <a:r>
              <a:rPr lang="en-US" sz="1600" dirty="0" err="1"/>
              <a:t>PortState</a:t>
            </a:r>
            <a:r>
              <a:rPr lang="en-US" sz="1600" dirty="0"/>
              <a:t> </a:t>
            </a:r>
            <a:r>
              <a:rPr lang="en-US" sz="1600" dirty="0" err="1"/>
              <a:t>getPortState</a:t>
            </a:r>
            <a:r>
              <a:rPr lang="en-US" sz="1600" dirty="0"/>
              <a:t>(</a:t>
            </a:r>
            <a:r>
              <a:rPr lang="en-US" sz="1600" dirty="0" err="1"/>
              <a:t>int</a:t>
            </a:r>
            <a:r>
              <a:rPr lang="en-US" sz="1600" dirty="0"/>
              <a:t> port) </a:t>
            </a:r>
            <a:r>
              <a:rPr lang="en-US" sz="1600" dirty="0" err="1"/>
              <a:t>const</a:t>
            </a:r>
            <a:r>
              <a:rPr lang="en-US" sz="1600" dirty="0"/>
              <a:t> = 0;</a:t>
            </a:r>
          </a:p>
          <a:p>
            <a:pPr marL="0" indent="0">
              <a:buNone/>
            </a:pPr>
            <a:r>
              <a:rPr lang="en-US" sz="1600" dirty="0" err="1"/>
              <a:t>bool</a:t>
            </a:r>
            <a:r>
              <a:rPr lang="en-US" sz="1600" dirty="0"/>
              <a:t> </a:t>
            </a:r>
            <a:r>
              <a:rPr lang="en-US" sz="1600" dirty="0" err="1"/>
              <a:t>isHostPort</a:t>
            </a:r>
            <a:r>
              <a:rPr lang="en-US" sz="1600" dirty="0"/>
              <a:t>(</a:t>
            </a:r>
            <a:r>
              <a:rPr lang="en-US" sz="1600" dirty="0" err="1"/>
              <a:t>int</a:t>
            </a:r>
            <a:r>
              <a:rPr lang="en-US" sz="1600" dirty="0"/>
              <a:t> port) </a:t>
            </a:r>
            <a:r>
              <a:rPr lang="en-US" sz="1600" dirty="0" err="1"/>
              <a:t>const</a:t>
            </a:r>
            <a:r>
              <a:rPr lang="en-US" sz="1600" dirty="0"/>
              <a:t>;</a:t>
            </a:r>
          </a:p>
          <a:p>
            <a:pPr marL="0" indent="0">
              <a:buNone/>
            </a:pPr>
            <a:r>
              <a:rPr lang="en-US" sz="1600" dirty="0"/>
              <a:t>virtual </a:t>
            </a:r>
            <a:r>
              <a:rPr lang="en-US" sz="1600" dirty="0" err="1"/>
              <a:t>std</a:t>
            </a:r>
            <a:r>
              <a:rPr lang="en-US" sz="1600" dirty="0"/>
              <a:t>::string </a:t>
            </a:r>
            <a:r>
              <a:rPr lang="en-US" sz="1600" dirty="0" err="1"/>
              <a:t>getPortLogicalGroup</a:t>
            </a:r>
            <a:r>
              <a:rPr lang="en-US" sz="1600" dirty="0"/>
              <a:t>(</a:t>
            </a:r>
            <a:r>
              <a:rPr lang="en-US" sz="1600" dirty="0" err="1"/>
              <a:t>int</a:t>
            </a:r>
            <a:r>
              <a:rPr lang="en-US" sz="1600" dirty="0"/>
              <a:t> port) </a:t>
            </a:r>
            <a:r>
              <a:rPr lang="en-US" sz="1600" dirty="0" err="1"/>
              <a:t>const</a:t>
            </a:r>
            <a:r>
              <a:rPr lang="en-US" sz="1600" dirty="0"/>
              <a:t>;</a:t>
            </a:r>
          </a:p>
          <a:p>
            <a:pPr marL="0" indent="0">
              <a:buNone/>
            </a:pPr>
            <a:r>
              <a:rPr lang="en-US" sz="1600" dirty="0"/>
              <a:t>    </a:t>
            </a:r>
          </a:p>
          <a:p>
            <a:pPr marL="0" indent="0">
              <a:buNone/>
            </a:pPr>
            <a:r>
              <a:rPr lang="en-US" sz="1600" dirty="0"/>
              <a:t>virtual void </a:t>
            </a:r>
            <a:r>
              <a:rPr lang="en-US" sz="1600" dirty="0" err="1"/>
              <a:t>routeInitData</a:t>
            </a:r>
            <a:r>
              <a:rPr lang="en-US" sz="1600" dirty="0"/>
              <a:t>(</a:t>
            </a:r>
            <a:r>
              <a:rPr lang="en-US" sz="1600" dirty="0" err="1"/>
              <a:t>int</a:t>
            </a:r>
            <a:r>
              <a:rPr lang="en-US" sz="1600" dirty="0"/>
              <a:t> port, </a:t>
            </a:r>
            <a:r>
              <a:rPr lang="en-US" sz="1600" dirty="0" err="1"/>
              <a:t>internal_router_event</a:t>
            </a:r>
            <a:r>
              <a:rPr lang="en-US" sz="1600" dirty="0"/>
              <a:t>* </a:t>
            </a:r>
            <a:r>
              <a:rPr lang="en-US" sz="1600" dirty="0" err="1"/>
              <a:t>ev</a:t>
            </a:r>
            <a:r>
              <a:rPr lang="en-US" sz="1600" dirty="0"/>
              <a:t>, </a:t>
            </a:r>
            <a:r>
              <a:rPr lang="en-US" sz="1600" dirty="0" err="1"/>
              <a:t>std</a:t>
            </a:r>
            <a:r>
              <a:rPr lang="en-US" sz="1600" dirty="0"/>
              <a:t>::vector&lt;</a:t>
            </a:r>
            <a:r>
              <a:rPr lang="en-US" sz="1600" dirty="0" err="1"/>
              <a:t>int</a:t>
            </a:r>
            <a:r>
              <a:rPr lang="en-US" sz="1600" dirty="0"/>
              <a:t>&gt; &amp;</a:t>
            </a:r>
            <a:r>
              <a:rPr lang="en-US" sz="1600" dirty="0" err="1"/>
              <a:t>outPorts</a:t>
            </a:r>
            <a:r>
              <a:rPr lang="en-US" sz="1600" dirty="0"/>
              <a:t>) = 0;</a:t>
            </a:r>
          </a:p>
          <a:p>
            <a:pPr marL="0" indent="0">
              <a:buNone/>
            </a:pPr>
            <a:r>
              <a:rPr lang="en-US" sz="1600" dirty="0"/>
              <a:t>virtual </a:t>
            </a:r>
            <a:r>
              <a:rPr lang="en-US" sz="1600" dirty="0" err="1"/>
              <a:t>internal_router_event</a:t>
            </a:r>
            <a:r>
              <a:rPr lang="en-US" sz="1600" dirty="0"/>
              <a:t>* </a:t>
            </a:r>
            <a:r>
              <a:rPr lang="en-US" sz="1600" dirty="0" err="1"/>
              <a:t>process_InitData_input</a:t>
            </a:r>
            <a:r>
              <a:rPr lang="en-US" sz="1600" dirty="0"/>
              <a:t>(</a:t>
            </a:r>
            <a:r>
              <a:rPr lang="en-US" sz="1600" dirty="0" err="1"/>
              <a:t>RtrEvent</a:t>
            </a:r>
            <a:r>
              <a:rPr lang="en-US" sz="1600" dirty="0"/>
              <a:t>* </a:t>
            </a:r>
            <a:r>
              <a:rPr lang="en-US" sz="1600" dirty="0" err="1"/>
              <a:t>ev</a:t>
            </a:r>
            <a:r>
              <a:rPr lang="en-US" sz="1600" dirty="0"/>
              <a:t>) = 0;</a:t>
            </a:r>
          </a:p>
          <a:p>
            <a:pPr marL="0" indent="0">
              <a:buNone/>
            </a:pPr>
            <a:endParaRPr lang="en-US" sz="1600" dirty="0"/>
          </a:p>
          <a:p>
            <a:pPr marL="0" indent="0">
              <a:buNone/>
            </a:pPr>
            <a:r>
              <a:rPr lang="en-US" sz="1600" dirty="0"/>
              <a:t>virtual </a:t>
            </a:r>
            <a:r>
              <a:rPr lang="en-US" sz="1600" dirty="0" err="1"/>
              <a:t>int</a:t>
            </a:r>
            <a:r>
              <a:rPr lang="en-US" sz="1600" dirty="0"/>
              <a:t> </a:t>
            </a:r>
            <a:r>
              <a:rPr lang="en-US" sz="1600" dirty="0" err="1"/>
              <a:t>computeNumVCs</a:t>
            </a:r>
            <a:r>
              <a:rPr lang="en-US" sz="1600" dirty="0"/>
              <a:t>(</a:t>
            </a:r>
            <a:r>
              <a:rPr lang="en-US" sz="1600" dirty="0" err="1"/>
              <a:t>int</a:t>
            </a:r>
            <a:r>
              <a:rPr lang="en-US" sz="1600" dirty="0"/>
              <a:t> </a:t>
            </a:r>
            <a:r>
              <a:rPr lang="en-US" sz="1600" dirty="0" err="1"/>
              <a:t>vns</a:t>
            </a:r>
            <a:r>
              <a:rPr lang="en-US" sz="1600" dirty="0"/>
              <a:t>);</a:t>
            </a:r>
          </a:p>
          <a:p>
            <a:pPr marL="0" indent="0">
              <a:buNone/>
            </a:pPr>
            <a:r>
              <a:rPr lang="en-US" sz="1600" dirty="0"/>
              <a:t>virtual </a:t>
            </a:r>
            <a:r>
              <a:rPr lang="en-US" sz="1600" dirty="0" err="1"/>
              <a:t>int</a:t>
            </a:r>
            <a:r>
              <a:rPr lang="en-US" sz="1600" dirty="0"/>
              <a:t> </a:t>
            </a:r>
            <a:r>
              <a:rPr lang="en-US" sz="1600" dirty="0" err="1"/>
              <a:t>getEndpointID</a:t>
            </a:r>
            <a:r>
              <a:rPr lang="en-US" sz="1600" dirty="0"/>
              <a:t>(</a:t>
            </a:r>
            <a:r>
              <a:rPr lang="en-US" sz="1600" dirty="0" err="1"/>
              <a:t>int</a:t>
            </a:r>
            <a:r>
              <a:rPr lang="en-US" sz="1600" dirty="0"/>
              <a:t> port);</a:t>
            </a:r>
          </a:p>
          <a:p>
            <a:pPr marL="0" indent="0">
              <a:buNone/>
            </a:pPr>
            <a:r>
              <a:rPr lang="en-US" sz="1600" dirty="0"/>
              <a:t>    </a:t>
            </a:r>
          </a:p>
          <a:p>
            <a:pPr marL="0" indent="0">
              <a:buNone/>
            </a:pPr>
            <a:r>
              <a:rPr lang="en-US" sz="1600" dirty="0"/>
              <a:t>virtual void </a:t>
            </a:r>
            <a:r>
              <a:rPr lang="en-US" sz="1600" dirty="0" err="1"/>
              <a:t>recvTopologyEvent</a:t>
            </a:r>
            <a:r>
              <a:rPr lang="en-US" sz="1600" dirty="0"/>
              <a:t>(</a:t>
            </a:r>
            <a:r>
              <a:rPr lang="en-US" sz="1600" dirty="0" err="1"/>
              <a:t>int</a:t>
            </a:r>
            <a:r>
              <a:rPr lang="en-US" sz="1600" dirty="0"/>
              <a:t> port, </a:t>
            </a:r>
            <a:r>
              <a:rPr lang="en-US" sz="1600" dirty="0" err="1"/>
              <a:t>TopologyEvent</a:t>
            </a:r>
            <a:r>
              <a:rPr lang="en-US" sz="1600" dirty="0"/>
              <a:t>* </a:t>
            </a:r>
            <a:r>
              <a:rPr lang="en-US" sz="1600" dirty="0" err="1"/>
              <a:t>ev</a:t>
            </a:r>
            <a:r>
              <a:rPr lang="en-US" sz="1600" dirty="0"/>
              <a:t>);</a:t>
            </a:r>
          </a:p>
        </p:txBody>
      </p:sp>
    </p:spTree>
    <p:extLst>
      <p:ext uri="{BB962C8B-B14F-4D97-AF65-F5344CB8AC3E}">
        <p14:creationId xmlns:p14="http://schemas.microsoft.com/office/powerpoint/2010/main" val="308113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Mesh/Torus</a:t>
            </a:r>
          </a:p>
        </p:txBody>
      </p:sp>
      <p:sp>
        <p:nvSpPr>
          <p:cNvPr id="6"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117</a:t>
            </a:fld>
            <a:endParaRPr lang="en-US"/>
          </a:p>
        </p:txBody>
      </p:sp>
      <p:sp>
        <p:nvSpPr>
          <p:cNvPr id="3" name="Content Placeholder 2"/>
          <p:cNvSpPr>
            <a:spLocks noGrp="1"/>
          </p:cNvSpPr>
          <p:nvPr>
            <p:ph type="body" sz="quarter" idx="10"/>
          </p:nvPr>
        </p:nvSpPr>
        <p:spPr/>
        <p:txBody>
          <a:bodyPr>
            <a:normAutofit fontScale="92500" lnSpcReduction="10000"/>
          </a:bodyPr>
          <a:lstStyle/>
          <a:p>
            <a:r>
              <a:rPr lang="en-US" dirty="0"/>
              <a:t>Implements and N-dimensional torus or mesh</a:t>
            </a:r>
          </a:p>
          <a:p>
            <a:endParaRPr lang="en-US" dirty="0"/>
          </a:p>
          <a:p>
            <a:r>
              <a:rPr lang="en-US" dirty="0" err="1"/>
              <a:t>torus:shape</a:t>
            </a:r>
            <a:endParaRPr lang="en-US" dirty="0"/>
          </a:p>
          <a:p>
            <a:pPr lvl="1"/>
            <a:r>
              <a:rPr lang="en-US" dirty="0"/>
              <a:t>Gives the number of routers in each dimension</a:t>
            </a:r>
          </a:p>
          <a:p>
            <a:pPr lvl="1"/>
            <a:r>
              <a:rPr lang="en-US" dirty="0"/>
              <a:t>Examples:  16x16x16, 4x4x4x4x4</a:t>
            </a:r>
          </a:p>
          <a:p>
            <a:r>
              <a:rPr lang="en-US" dirty="0" err="1"/>
              <a:t>torus:width</a:t>
            </a:r>
            <a:endParaRPr lang="en-US" dirty="0"/>
          </a:p>
          <a:p>
            <a:pPr lvl="1"/>
            <a:r>
              <a:rPr lang="en-US" dirty="0"/>
              <a:t>Gives number of links between routers in each dimension</a:t>
            </a:r>
          </a:p>
          <a:p>
            <a:pPr lvl="1"/>
            <a:r>
              <a:rPr lang="en-US" dirty="0"/>
              <a:t>Example: 1x1x1, 4x8x4, 3x3x3x3x3</a:t>
            </a:r>
          </a:p>
          <a:p>
            <a:r>
              <a:rPr lang="en-US" dirty="0" err="1"/>
              <a:t>torus:local_ports</a:t>
            </a:r>
            <a:endParaRPr lang="en-US" dirty="0"/>
          </a:p>
          <a:p>
            <a:pPr lvl="1"/>
            <a:r>
              <a:rPr lang="en-US" dirty="0"/>
              <a:t>Gives number of hosts connected to each router</a:t>
            </a:r>
          </a:p>
          <a:p>
            <a:pPr lvl="1"/>
            <a:endParaRPr lang="en-US" dirty="0"/>
          </a:p>
          <a:p>
            <a:r>
              <a:rPr lang="en-US" dirty="0"/>
              <a:t>If parameters are not specified, user will be queried and they strings will be built up based on input</a:t>
            </a:r>
          </a:p>
        </p:txBody>
      </p:sp>
    </p:spTree>
    <p:extLst>
      <p:ext uri="{BB962C8B-B14F-4D97-AF65-F5344CB8AC3E}">
        <p14:creationId xmlns:p14="http://schemas.microsoft.com/office/powerpoint/2010/main" val="373118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Fattree</a:t>
            </a:r>
            <a:endParaRPr lang="en-US" dirty="0"/>
          </a:p>
        </p:txBody>
      </p:sp>
      <p:sp>
        <p:nvSpPr>
          <p:cNvPr id="6"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118</a:t>
            </a:fld>
            <a:endParaRPr lang="en-US"/>
          </a:p>
        </p:txBody>
      </p:sp>
      <p:sp>
        <p:nvSpPr>
          <p:cNvPr id="3" name="Content Placeholder 2"/>
          <p:cNvSpPr>
            <a:spLocks noGrp="1"/>
          </p:cNvSpPr>
          <p:nvPr>
            <p:ph type="body" sz="quarter" idx="10"/>
          </p:nvPr>
        </p:nvSpPr>
        <p:spPr/>
        <p:txBody>
          <a:bodyPr>
            <a:normAutofit lnSpcReduction="10000"/>
          </a:bodyPr>
          <a:lstStyle/>
          <a:p>
            <a:r>
              <a:rPr lang="en-US" dirty="0"/>
              <a:t>Implements an N-level </a:t>
            </a:r>
            <a:r>
              <a:rPr lang="en-US" dirty="0" err="1"/>
              <a:t>fattree</a:t>
            </a:r>
            <a:endParaRPr lang="en-US" dirty="0"/>
          </a:p>
          <a:p>
            <a:endParaRPr lang="en-US" dirty="0"/>
          </a:p>
          <a:p>
            <a:r>
              <a:rPr lang="en-US" dirty="0" err="1"/>
              <a:t>fattree:shape</a:t>
            </a:r>
            <a:endParaRPr lang="en-US" dirty="0"/>
          </a:p>
          <a:p>
            <a:pPr lvl="1"/>
            <a:r>
              <a:rPr lang="en-US" dirty="0"/>
              <a:t>Specifies the number of up and down ports at each level of the </a:t>
            </a:r>
            <a:r>
              <a:rPr lang="en-US" dirty="0" err="1"/>
              <a:t>fattree</a:t>
            </a:r>
            <a:r>
              <a:rPr lang="en-US" dirty="0"/>
              <a:t>.  Equal up and down links indicates no bandwidth tapering, while unequal numbers indicated tapering.  Highest level only specified down links:</a:t>
            </a:r>
          </a:p>
          <a:p>
            <a:pPr lvl="2"/>
            <a:r>
              <a:rPr lang="en-US" dirty="0"/>
              <a:t>Specified </a:t>
            </a:r>
            <a:r>
              <a:rPr lang="en-US" dirty="0" err="1"/>
              <a:t>down,up:down,up:down,up:down</a:t>
            </a:r>
            <a:endParaRPr lang="en-US" dirty="0"/>
          </a:p>
          <a:p>
            <a:pPr lvl="2"/>
            <a:r>
              <a:rPr lang="en-US" dirty="0"/>
              <a:t>Examples:  </a:t>
            </a:r>
          </a:p>
          <a:p>
            <a:pPr lvl="3"/>
            <a:r>
              <a:rPr lang="en-US" dirty="0"/>
              <a:t>18,18:18,18:36 (largest 3 level </a:t>
            </a:r>
            <a:r>
              <a:rPr lang="en-US" dirty="0" err="1"/>
              <a:t>fattree</a:t>
            </a:r>
            <a:r>
              <a:rPr lang="en-US" dirty="0"/>
              <a:t> using 36 port router with 11,664 hosts)</a:t>
            </a:r>
          </a:p>
          <a:p>
            <a:pPr lvl="3"/>
            <a:r>
              <a:rPr lang="en-US" dirty="0"/>
              <a:t>24,12:18,18,18 (3 level </a:t>
            </a:r>
            <a:r>
              <a:rPr lang="en-US" dirty="0" err="1"/>
              <a:t>fattree</a:t>
            </a:r>
            <a:r>
              <a:rPr lang="en-US" dirty="0"/>
              <a:t> with 50% bandwidth taper out of first level with 7,776 hosts)</a:t>
            </a:r>
          </a:p>
          <a:p>
            <a:r>
              <a:rPr lang="en-US" dirty="0"/>
              <a:t>These logically match typical </a:t>
            </a:r>
            <a:r>
              <a:rPr lang="en-US" dirty="0" err="1"/>
              <a:t>fattrees</a:t>
            </a:r>
            <a:r>
              <a:rPr lang="en-US" dirty="0"/>
              <a:t>, but are not necessarily physically the same (for example, does not consolidate routers at top level when not all ports are used in each router)</a:t>
            </a:r>
          </a:p>
        </p:txBody>
      </p:sp>
    </p:spTree>
    <p:extLst>
      <p:ext uri="{BB962C8B-B14F-4D97-AF65-F5344CB8AC3E}">
        <p14:creationId xmlns:p14="http://schemas.microsoft.com/office/powerpoint/2010/main" val="94124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Dragonfly</a:t>
            </a:r>
          </a:p>
        </p:txBody>
      </p:sp>
      <p:sp>
        <p:nvSpPr>
          <p:cNvPr id="6"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119</a:t>
            </a:fld>
            <a:endParaRPr lang="en-US"/>
          </a:p>
        </p:txBody>
      </p:sp>
      <p:sp>
        <p:nvSpPr>
          <p:cNvPr id="3" name="Content Placeholder 2"/>
          <p:cNvSpPr>
            <a:spLocks noGrp="1"/>
          </p:cNvSpPr>
          <p:nvPr>
            <p:ph type="body" sz="quarter" idx="10"/>
          </p:nvPr>
        </p:nvSpPr>
        <p:spPr/>
        <p:txBody>
          <a:bodyPr>
            <a:normAutofit fontScale="92500" lnSpcReduction="10000"/>
          </a:bodyPr>
          <a:lstStyle/>
          <a:p>
            <a:r>
              <a:rPr lang="en-US" dirty="0"/>
              <a:t>Implements a dragonfly topology with fully connected local group</a:t>
            </a:r>
          </a:p>
          <a:p>
            <a:endParaRPr lang="en-US" dirty="0"/>
          </a:p>
          <a:p>
            <a:r>
              <a:rPr lang="en-US" dirty="0" err="1"/>
              <a:t>dragonfly:hosts_per_router</a:t>
            </a:r>
            <a:endParaRPr lang="en-US" dirty="0"/>
          </a:p>
          <a:p>
            <a:pPr lvl="1"/>
            <a:r>
              <a:rPr lang="en-US" dirty="0"/>
              <a:t>Number of hosts connected to each router</a:t>
            </a:r>
          </a:p>
          <a:p>
            <a:r>
              <a:rPr lang="en-US" dirty="0" err="1"/>
              <a:t>dragonfly:routers_per_group</a:t>
            </a:r>
            <a:endParaRPr lang="en-US" dirty="0"/>
          </a:p>
          <a:p>
            <a:pPr lvl="1"/>
            <a:r>
              <a:rPr lang="en-US" dirty="0"/>
              <a:t>Number of routers per local group</a:t>
            </a:r>
          </a:p>
          <a:p>
            <a:r>
              <a:rPr lang="en-US" dirty="0" err="1"/>
              <a:t>dragonfly:intergroup_links</a:t>
            </a:r>
            <a:endParaRPr lang="en-US" dirty="0"/>
          </a:p>
          <a:p>
            <a:pPr lvl="1"/>
            <a:r>
              <a:rPr lang="en-US" dirty="0"/>
              <a:t>Number of links between each pair of groups</a:t>
            </a:r>
          </a:p>
          <a:p>
            <a:r>
              <a:rPr lang="en-US" dirty="0" err="1"/>
              <a:t>dragonfly:num_groups</a:t>
            </a:r>
            <a:endParaRPr lang="en-US" dirty="0"/>
          </a:p>
          <a:p>
            <a:pPr lvl="1"/>
            <a:r>
              <a:rPr lang="en-US" dirty="0"/>
              <a:t>Total groups</a:t>
            </a:r>
          </a:p>
          <a:p>
            <a:r>
              <a:rPr lang="en-US" dirty="0"/>
              <a:t>Total number of hosts is:</a:t>
            </a:r>
          </a:p>
          <a:p>
            <a:pPr lvl="1"/>
            <a:r>
              <a:rPr lang="en-US" dirty="0" err="1"/>
              <a:t>hosts_per_router</a:t>
            </a:r>
            <a:r>
              <a:rPr lang="en-US" dirty="0"/>
              <a:t> * </a:t>
            </a:r>
            <a:r>
              <a:rPr lang="en-US" dirty="0" err="1"/>
              <a:t>routers_per_group</a:t>
            </a:r>
            <a:r>
              <a:rPr lang="en-US" dirty="0"/>
              <a:t> * </a:t>
            </a:r>
            <a:r>
              <a:rPr lang="en-US" dirty="0" err="1"/>
              <a:t>num_groups</a:t>
            </a:r>
            <a:endParaRPr lang="en-US" dirty="0"/>
          </a:p>
        </p:txBody>
      </p:sp>
    </p:spTree>
    <p:extLst>
      <p:ext uri="{BB962C8B-B14F-4D97-AF65-F5344CB8AC3E}">
        <p14:creationId xmlns:p14="http://schemas.microsoft.com/office/powerpoint/2010/main" val="37737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4"/>
          </p:nvPr>
        </p:nvSpPr>
        <p:spPr/>
        <p:txBody>
          <a:bodyPr/>
          <a:lstStyle/>
          <a:p>
            <a:fld id="{A5E55A7B-7854-E145-92D9-B491DF4BAE2D}" type="slidenum">
              <a:rPr lang="en-US" smtClean="0"/>
              <a:pPr/>
              <a:t>12</a:t>
            </a:fld>
            <a:endParaRPr lang="en-US" dirty="0"/>
          </a:p>
        </p:txBody>
      </p:sp>
      <p:sp>
        <p:nvSpPr>
          <p:cNvPr id="3" name="Content Placeholder 2"/>
          <p:cNvSpPr>
            <a:spLocks noGrp="1"/>
          </p:cNvSpPr>
          <p:nvPr>
            <p:ph idx="1"/>
          </p:nvPr>
        </p:nvSpPr>
        <p:spPr/>
        <p:txBody>
          <a:bodyPr/>
          <a:lstStyle/>
          <a:p>
            <a:r>
              <a:rPr lang="en-US" dirty="0">
                <a:solidFill>
                  <a:schemeClr val="tx1">
                    <a:lumMod val="50000"/>
                    <a:lumOff val="50000"/>
                  </a:schemeClr>
                </a:solidFill>
              </a:rPr>
              <a:t>Element Library Overview</a:t>
            </a:r>
          </a:p>
          <a:p>
            <a:r>
              <a:rPr lang="en-US" dirty="0"/>
              <a:t>Component Lifecycle </a:t>
            </a:r>
          </a:p>
          <a:p>
            <a:r>
              <a:rPr lang="en-US" dirty="0"/>
              <a:t>Parallel considerations</a:t>
            </a:r>
          </a:p>
          <a:p>
            <a:r>
              <a:rPr lang="en-US" dirty="0"/>
              <a:t>Common Core APIs</a:t>
            </a:r>
          </a:p>
          <a:p>
            <a:r>
              <a:rPr lang="en-US" dirty="0"/>
              <a:t>Create an Element Library</a:t>
            </a:r>
          </a:p>
        </p:txBody>
      </p:sp>
    </p:spTree>
    <p:extLst>
      <p:ext uri="{BB962C8B-B14F-4D97-AF65-F5344CB8AC3E}">
        <p14:creationId xmlns:p14="http://schemas.microsoft.com/office/powerpoint/2010/main" val="422446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TrafficGen</a:t>
            </a:r>
            <a:endParaRPr lang="en-US" dirty="0"/>
          </a:p>
        </p:txBody>
      </p:sp>
      <p:sp>
        <p:nvSpPr>
          <p:cNvPr id="6"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120</a:t>
            </a:fld>
            <a:endParaRPr lang="en-US"/>
          </a:p>
        </p:txBody>
      </p:sp>
      <p:sp>
        <p:nvSpPr>
          <p:cNvPr id="3" name="Content Placeholder 2"/>
          <p:cNvSpPr>
            <a:spLocks noGrp="1"/>
          </p:cNvSpPr>
          <p:nvPr>
            <p:ph type="body" sz="quarter" idx="10"/>
          </p:nvPr>
        </p:nvSpPr>
        <p:spPr/>
        <p:txBody>
          <a:bodyPr/>
          <a:lstStyle/>
          <a:p>
            <a:r>
              <a:rPr lang="en-US" dirty="0"/>
              <a:t>Supported patterns:</a:t>
            </a:r>
          </a:p>
          <a:p>
            <a:pPr lvl="1"/>
            <a:r>
              <a:rPr lang="en-US" dirty="0" err="1"/>
              <a:t>NearestNeighbor</a:t>
            </a:r>
            <a:endParaRPr lang="en-US" dirty="0"/>
          </a:p>
          <a:p>
            <a:pPr lvl="1"/>
            <a:r>
              <a:rPr lang="en-US" dirty="0"/>
              <a:t>Uniform</a:t>
            </a:r>
          </a:p>
          <a:p>
            <a:pPr lvl="1"/>
            <a:r>
              <a:rPr lang="en-US" dirty="0" err="1"/>
              <a:t>HotSpot</a:t>
            </a:r>
            <a:endParaRPr lang="en-US" dirty="0"/>
          </a:p>
          <a:p>
            <a:pPr lvl="1"/>
            <a:r>
              <a:rPr lang="en-US" dirty="0"/>
              <a:t>Normal</a:t>
            </a:r>
          </a:p>
          <a:p>
            <a:pPr lvl="1"/>
            <a:r>
              <a:rPr lang="en-US" dirty="0"/>
              <a:t>Exponential</a:t>
            </a:r>
          </a:p>
          <a:p>
            <a:pPr lvl="1"/>
            <a:r>
              <a:rPr lang="en-US" dirty="0"/>
              <a:t>Binomial</a:t>
            </a:r>
          </a:p>
          <a:p>
            <a:r>
              <a:rPr lang="en-US" dirty="0"/>
              <a:t>Other parameters</a:t>
            </a:r>
          </a:p>
          <a:p>
            <a:pPr lvl="1"/>
            <a:endParaRPr lang="en-US" dirty="0"/>
          </a:p>
        </p:txBody>
      </p:sp>
    </p:spTree>
    <p:extLst>
      <p:ext uri="{BB962C8B-B14F-4D97-AF65-F5344CB8AC3E}">
        <p14:creationId xmlns:p14="http://schemas.microsoft.com/office/powerpoint/2010/main" val="197200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121</a:t>
            </a:fld>
            <a:endParaRPr lang="en-US"/>
          </a:p>
        </p:txBody>
      </p:sp>
      <p:sp>
        <p:nvSpPr>
          <p:cNvPr id="6" name="TextBox 5"/>
          <p:cNvSpPr txBox="1"/>
          <p:nvPr/>
        </p:nvSpPr>
        <p:spPr>
          <a:xfrm>
            <a:off x="1981201" y="1209552"/>
            <a:ext cx="8229600" cy="461664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t>import </a:t>
            </a:r>
            <a:r>
              <a:rPr lang="en-US" sz="1400" dirty="0" err="1"/>
              <a:t>sst</a:t>
            </a:r>
            <a:endParaRPr lang="en-US" sz="1400" dirty="0"/>
          </a:p>
          <a:p>
            <a:r>
              <a:rPr lang="en-US" sz="1400" dirty="0"/>
              <a:t>from </a:t>
            </a:r>
            <a:r>
              <a:rPr lang="en-US" sz="1400" dirty="0" err="1"/>
              <a:t>sst.merlin</a:t>
            </a:r>
            <a:r>
              <a:rPr lang="en-US" sz="1400" dirty="0"/>
              <a:t> import *</a:t>
            </a:r>
          </a:p>
          <a:p>
            <a:r>
              <a:rPr lang="en-US" sz="1400" dirty="0"/>
              <a:t> </a:t>
            </a:r>
          </a:p>
          <a:p>
            <a:r>
              <a:rPr lang="en-US" sz="1400" dirty="0"/>
              <a:t>if __name__ == "__main__":</a:t>
            </a:r>
          </a:p>
          <a:p>
            <a:r>
              <a:rPr lang="en-US" sz="1400" dirty="0"/>
              <a:t> </a:t>
            </a:r>
          </a:p>
          <a:p>
            <a:r>
              <a:rPr lang="en-US" sz="1400" dirty="0"/>
              <a:t>    topo = topoDragonFly2()</a:t>
            </a:r>
          </a:p>
          <a:p>
            <a:r>
              <a:rPr lang="en-US" sz="1400" dirty="0"/>
              <a:t>    </a:t>
            </a:r>
            <a:r>
              <a:rPr lang="en-US" sz="1400" dirty="0" err="1"/>
              <a:t>endPoint</a:t>
            </a:r>
            <a:r>
              <a:rPr lang="en-US" sz="1400" dirty="0"/>
              <a:t> = </a:t>
            </a:r>
            <a:r>
              <a:rPr lang="en-US" sz="1400" dirty="0" err="1"/>
              <a:t>TestEndPoint</a:t>
            </a:r>
            <a:r>
              <a:rPr lang="en-US" sz="1400" dirty="0"/>
              <a:t>()</a:t>
            </a:r>
          </a:p>
          <a:p>
            <a:r>
              <a:rPr lang="en-US" sz="1400" dirty="0"/>
              <a:t> </a:t>
            </a:r>
          </a:p>
          <a:p>
            <a:r>
              <a:rPr lang="en-US" sz="1400" dirty="0"/>
              <a:t>    sst.merlin._</a:t>
            </a:r>
            <a:r>
              <a:rPr lang="en-US" sz="1400" dirty="0" err="1"/>
              <a:t>params</a:t>
            </a:r>
            <a:r>
              <a:rPr lang="en-US" sz="1400" dirty="0"/>
              <a:t>["</a:t>
            </a:r>
            <a:r>
              <a:rPr lang="en-US" sz="1400" dirty="0" err="1"/>
              <a:t>dragonfly:hosts_per_router</a:t>
            </a:r>
            <a:r>
              <a:rPr lang="en-US" sz="1400" dirty="0"/>
              <a:t>"] = "16"</a:t>
            </a:r>
          </a:p>
          <a:p>
            <a:r>
              <a:rPr lang="en-US" sz="1400" dirty="0"/>
              <a:t>    sst.merlin._</a:t>
            </a:r>
            <a:r>
              <a:rPr lang="en-US" sz="1400" dirty="0" err="1"/>
              <a:t>params</a:t>
            </a:r>
            <a:r>
              <a:rPr lang="en-US" sz="1400" dirty="0"/>
              <a:t>["</a:t>
            </a:r>
            <a:r>
              <a:rPr lang="en-US" sz="1400" dirty="0" err="1"/>
              <a:t>dragonfly:routers_per_group</a:t>
            </a:r>
            <a:r>
              <a:rPr lang="en-US" sz="1400" dirty="0"/>
              <a:t>"] = "32"</a:t>
            </a:r>
          </a:p>
          <a:p>
            <a:r>
              <a:rPr lang="en-US" sz="1400" dirty="0"/>
              <a:t>    sst.merlin._</a:t>
            </a:r>
            <a:r>
              <a:rPr lang="en-US" sz="1400" dirty="0" err="1"/>
              <a:t>params</a:t>
            </a:r>
            <a:r>
              <a:rPr lang="en-US" sz="1400" dirty="0"/>
              <a:t>["</a:t>
            </a:r>
            <a:r>
              <a:rPr lang="en-US" sz="1400" dirty="0" err="1"/>
              <a:t>dragonfly:intergroup_links</a:t>
            </a:r>
            <a:r>
              <a:rPr lang="en-US" sz="1400" dirty="0"/>
              <a:t>"] = "1"</a:t>
            </a:r>
          </a:p>
          <a:p>
            <a:r>
              <a:rPr lang="en-US" sz="1400" dirty="0"/>
              <a:t>    sst.merlin._</a:t>
            </a:r>
            <a:r>
              <a:rPr lang="en-US" sz="1400" dirty="0" err="1"/>
              <a:t>params</a:t>
            </a:r>
            <a:r>
              <a:rPr lang="en-US" sz="1400" dirty="0"/>
              <a:t>["</a:t>
            </a:r>
            <a:r>
              <a:rPr lang="en-US" sz="1400" dirty="0" err="1"/>
              <a:t>dragonfly:num_groups</a:t>
            </a:r>
            <a:r>
              <a:rPr lang="en-US" sz="1400" dirty="0"/>
              <a:t>"] = "512"</a:t>
            </a:r>
          </a:p>
          <a:p>
            <a:r>
              <a:rPr lang="en-US" sz="1400" dirty="0"/>
              <a:t> </a:t>
            </a:r>
          </a:p>
          <a:p>
            <a:r>
              <a:rPr lang="en-US" sz="1400" dirty="0"/>
              <a:t>    #sst.merlin._</a:t>
            </a:r>
            <a:r>
              <a:rPr lang="en-US" sz="1400" dirty="0" err="1"/>
              <a:t>params</a:t>
            </a:r>
            <a:r>
              <a:rPr lang="en-US" sz="1400" dirty="0"/>
              <a:t>["</a:t>
            </a:r>
            <a:r>
              <a:rPr lang="en-US" sz="1400" dirty="0" err="1"/>
              <a:t>dragonfly:hosts_per_router</a:t>
            </a:r>
            <a:r>
              <a:rPr lang="en-US" sz="1400" dirty="0"/>
              <a:t>"] = "2"</a:t>
            </a:r>
          </a:p>
          <a:p>
            <a:r>
              <a:rPr lang="en-US" sz="1400" dirty="0"/>
              <a:t>    #sst.merlin._</a:t>
            </a:r>
            <a:r>
              <a:rPr lang="en-US" sz="1400" dirty="0" err="1"/>
              <a:t>params</a:t>
            </a:r>
            <a:r>
              <a:rPr lang="en-US" sz="1400" dirty="0"/>
              <a:t>["</a:t>
            </a:r>
            <a:r>
              <a:rPr lang="en-US" sz="1400" dirty="0" err="1"/>
              <a:t>dragonfly:routers_per_group</a:t>
            </a:r>
            <a:r>
              <a:rPr lang="en-US" sz="1400" dirty="0"/>
              <a:t>"] = "4"</a:t>
            </a:r>
          </a:p>
          <a:p>
            <a:r>
              <a:rPr lang="en-US" sz="1400" dirty="0"/>
              <a:t>    #sst.merlin._</a:t>
            </a:r>
            <a:r>
              <a:rPr lang="en-US" sz="1400" dirty="0" err="1"/>
              <a:t>params</a:t>
            </a:r>
            <a:r>
              <a:rPr lang="en-US" sz="1400" dirty="0"/>
              <a:t>["</a:t>
            </a:r>
            <a:r>
              <a:rPr lang="en-US" sz="1400" dirty="0" err="1"/>
              <a:t>dragonfly:intergroup_links</a:t>
            </a:r>
            <a:r>
              <a:rPr lang="en-US" sz="1400" dirty="0"/>
              <a:t>"] = "1"</a:t>
            </a:r>
          </a:p>
          <a:p>
            <a:r>
              <a:rPr lang="en-US" sz="1400" dirty="0"/>
              <a:t>    #sst.merlin._</a:t>
            </a:r>
            <a:r>
              <a:rPr lang="en-US" sz="1400" dirty="0" err="1"/>
              <a:t>params</a:t>
            </a:r>
            <a:r>
              <a:rPr lang="en-US" sz="1400" dirty="0"/>
              <a:t>["</a:t>
            </a:r>
            <a:r>
              <a:rPr lang="en-US" sz="1400" dirty="0" err="1"/>
              <a:t>dragonfly:num_groups</a:t>
            </a:r>
            <a:r>
              <a:rPr lang="en-US" sz="1400" dirty="0"/>
              <a:t>"] = "7"</a:t>
            </a:r>
          </a:p>
          <a:p>
            <a:r>
              <a:rPr lang="en-US" sz="1400" dirty="0"/>
              <a:t> </a:t>
            </a:r>
          </a:p>
          <a:p>
            <a:r>
              <a:rPr lang="en-US" sz="1400" dirty="0"/>
              <a:t>    sst.merlin._</a:t>
            </a:r>
            <a:r>
              <a:rPr lang="en-US" sz="1400" dirty="0" err="1"/>
              <a:t>params</a:t>
            </a:r>
            <a:r>
              <a:rPr lang="en-US" sz="1400" dirty="0"/>
              <a:t>["</a:t>
            </a:r>
            <a:r>
              <a:rPr lang="en-US" sz="1400" dirty="0" err="1"/>
              <a:t>dragonfly:algorithm</a:t>
            </a:r>
            <a:r>
              <a:rPr lang="en-US" sz="1400" dirty="0"/>
              <a:t>"] = "adaptive-local"</a:t>
            </a:r>
          </a:p>
          <a:p>
            <a:r>
              <a:rPr lang="en-US" sz="1400" dirty="0"/>
              <a:t>    sst.merlin._</a:t>
            </a:r>
            <a:r>
              <a:rPr lang="en-US" sz="1400" dirty="0" err="1"/>
              <a:t>params</a:t>
            </a:r>
            <a:r>
              <a:rPr lang="en-US" sz="1400" dirty="0"/>
              <a:t>["</a:t>
            </a:r>
            <a:r>
              <a:rPr lang="en-US" sz="1400" dirty="0" err="1"/>
              <a:t>dragonfly:adaptive_threshold</a:t>
            </a:r>
            <a:r>
              <a:rPr lang="en-US" sz="1400" dirty="0"/>
              <a:t>"] = "2.0"</a:t>
            </a:r>
          </a:p>
          <a:p>
            <a:r>
              <a:rPr lang="en-US" sz="1400" dirty="0"/>
              <a:t>     </a:t>
            </a:r>
          </a:p>
        </p:txBody>
      </p:sp>
    </p:spTree>
    <p:extLst>
      <p:ext uri="{BB962C8B-B14F-4D97-AF65-F5344CB8AC3E}">
        <p14:creationId xmlns:p14="http://schemas.microsoft.com/office/powerpoint/2010/main" val="216998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122</a:t>
            </a:fld>
            <a:endParaRPr lang="en-US"/>
          </a:p>
        </p:txBody>
      </p:sp>
      <p:sp>
        <p:nvSpPr>
          <p:cNvPr id="6" name="TextBox 5"/>
          <p:cNvSpPr txBox="1"/>
          <p:nvPr/>
        </p:nvSpPr>
        <p:spPr>
          <a:xfrm>
            <a:off x="1981201" y="1209552"/>
            <a:ext cx="8229600"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t>         </a:t>
            </a:r>
          </a:p>
          <a:p>
            <a:r>
              <a:rPr lang="en-US" sz="1400" dirty="0"/>
              <a:t>    sst.merlin._</a:t>
            </a:r>
            <a:r>
              <a:rPr lang="en-US" sz="1400" dirty="0" err="1"/>
              <a:t>params</a:t>
            </a:r>
            <a:r>
              <a:rPr lang="en-US" sz="1400" dirty="0"/>
              <a:t>["</a:t>
            </a:r>
            <a:r>
              <a:rPr lang="en-US" sz="1400" dirty="0" err="1"/>
              <a:t>link_bw</a:t>
            </a:r>
            <a:r>
              <a:rPr lang="en-US" sz="1400" dirty="0"/>
              <a:t>"] = "2GB/s"</a:t>
            </a:r>
          </a:p>
          <a:p>
            <a:r>
              <a:rPr lang="en-US" sz="1400" dirty="0"/>
              <a:t>    sst.merlin._</a:t>
            </a:r>
            <a:r>
              <a:rPr lang="en-US" sz="1400" dirty="0" err="1"/>
              <a:t>params</a:t>
            </a:r>
            <a:r>
              <a:rPr lang="en-US" sz="1400" dirty="0"/>
              <a:t>["</a:t>
            </a:r>
            <a:r>
              <a:rPr lang="en-US" sz="1400" dirty="0" err="1"/>
              <a:t>link_bw:host</a:t>
            </a:r>
            <a:r>
              <a:rPr lang="en-US" sz="1400" dirty="0"/>
              <a:t>"] = "2GB/s"</a:t>
            </a:r>
          </a:p>
          <a:p>
            <a:r>
              <a:rPr lang="en-US" sz="1400" dirty="0"/>
              <a:t>    sst.merlin._</a:t>
            </a:r>
            <a:r>
              <a:rPr lang="en-US" sz="1400" dirty="0" err="1"/>
              <a:t>params</a:t>
            </a:r>
            <a:r>
              <a:rPr lang="en-US" sz="1400" dirty="0"/>
              <a:t>["</a:t>
            </a:r>
            <a:r>
              <a:rPr lang="en-US" sz="1400" dirty="0" err="1"/>
              <a:t>link_bw:group</a:t>
            </a:r>
            <a:r>
              <a:rPr lang="en-US" sz="1400" dirty="0"/>
              <a:t>"] = "1GB/s"</a:t>
            </a:r>
          </a:p>
          <a:p>
            <a:r>
              <a:rPr lang="en-US" sz="1400" dirty="0"/>
              <a:t>    sst.merlin._</a:t>
            </a:r>
            <a:r>
              <a:rPr lang="en-US" sz="1400" dirty="0" err="1"/>
              <a:t>params</a:t>
            </a:r>
            <a:r>
              <a:rPr lang="en-US" sz="1400" dirty="0"/>
              <a:t>["</a:t>
            </a:r>
            <a:r>
              <a:rPr lang="en-US" sz="1400" dirty="0" err="1"/>
              <a:t>link_bw:global</a:t>
            </a:r>
            <a:r>
              <a:rPr lang="en-US" sz="1400" dirty="0"/>
              <a:t>"] = "1GB/s"</a:t>
            </a:r>
          </a:p>
          <a:p>
            <a:r>
              <a:rPr lang="en-US" sz="1400" dirty="0"/>
              <a:t>    sst.merlin._</a:t>
            </a:r>
            <a:r>
              <a:rPr lang="en-US" sz="1400" dirty="0" err="1"/>
              <a:t>params</a:t>
            </a:r>
            <a:r>
              <a:rPr lang="en-US" sz="1400" dirty="0"/>
              <a:t>["</a:t>
            </a:r>
            <a:r>
              <a:rPr lang="en-US" sz="1400" dirty="0" err="1"/>
              <a:t>link_lat</a:t>
            </a:r>
            <a:r>
              <a:rPr lang="en-US" sz="1400" dirty="0"/>
              <a:t>"] = "20ns"</a:t>
            </a:r>
          </a:p>
          <a:p>
            <a:r>
              <a:rPr lang="en-US" sz="1400" dirty="0"/>
              <a:t>    sst.merlin._</a:t>
            </a:r>
            <a:r>
              <a:rPr lang="en-US" sz="1400" dirty="0" err="1"/>
              <a:t>params</a:t>
            </a:r>
            <a:r>
              <a:rPr lang="en-US" sz="1400" dirty="0"/>
              <a:t>["</a:t>
            </a:r>
            <a:r>
              <a:rPr lang="en-US" sz="1400" dirty="0" err="1"/>
              <a:t>flit_size</a:t>
            </a:r>
            <a:r>
              <a:rPr lang="en-US" sz="1400" dirty="0"/>
              <a:t>"] = "4B"</a:t>
            </a:r>
          </a:p>
          <a:p>
            <a:r>
              <a:rPr lang="en-US" sz="1400" dirty="0"/>
              <a:t>    sst.merlin._</a:t>
            </a:r>
            <a:r>
              <a:rPr lang="en-US" sz="1400" dirty="0" err="1"/>
              <a:t>params</a:t>
            </a:r>
            <a:r>
              <a:rPr lang="en-US" sz="1400" dirty="0"/>
              <a:t>["</a:t>
            </a:r>
            <a:r>
              <a:rPr lang="en-US" sz="1400" dirty="0" err="1"/>
              <a:t>xbar_bw</a:t>
            </a:r>
            <a:r>
              <a:rPr lang="en-US" sz="1400" dirty="0"/>
              <a:t>"] = "2GB/s"</a:t>
            </a:r>
          </a:p>
          <a:p>
            <a:r>
              <a:rPr lang="en-US" sz="1400" dirty="0"/>
              <a:t>    sst.merlin._</a:t>
            </a:r>
            <a:r>
              <a:rPr lang="en-US" sz="1400" dirty="0" err="1"/>
              <a:t>params</a:t>
            </a:r>
            <a:r>
              <a:rPr lang="en-US" sz="1400" dirty="0"/>
              <a:t>["</a:t>
            </a:r>
            <a:r>
              <a:rPr lang="en-US" sz="1400" dirty="0" err="1"/>
              <a:t>input_latency</a:t>
            </a:r>
            <a:r>
              <a:rPr lang="en-US" sz="1400" dirty="0"/>
              <a:t>"] = "20ns"</a:t>
            </a:r>
          </a:p>
          <a:p>
            <a:r>
              <a:rPr lang="en-US" sz="1400" dirty="0"/>
              <a:t>    sst.merlin._</a:t>
            </a:r>
            <a:r>
              <a:rPr lang="en-US" sz="1400" dirty="0" err="1"/>
              <a:t>params</a:t>
            </a:r>
            <a:r>
              <a:rPr lang="en-US" sz="1400" dirty="0"/>
              <a:t>["</a:t>
            </a:r>
            <a:r>
              <a:rPr lang="en-US" sz="1400" dirty="0" err="1"/>
              <a:t>output_latency</a:t>
            </a:r>
            <a:r>
              <a:rPr lang="en-US" sz="1400" dirty="0"/>
              <a:t>"] = "20ns"</a:t>
            </a:r>
          </a:p>
          <a:p>
            <a:r>
              <a:rPr lang="en-US" sz="1400" dirty="0"/>
              <a:t>    sst.merlin._</a:t>
            </a:r>
            <a:r>
              <a:rPr lang="en-US" sz="1400" dirty="0" err="1"/>
              <a:t>params</a:t>
            </a:r>
            <a:r>
              <a:rPr lang="en-US" sz="1400" dirty="0"/>
              <a:t>["</a:t>
            </a:r>
            <a:r>
              <a:rPr lang="en-US" sz="1400" dirty="0" err="1"/>
              <a:t>input_buf_size</a:t>
            </a:r>
            <a:r>
              <a:rPr lang="en-US" sz="1400" dirty="0"/>
              <a:t>"] = "4kB"</a:t>
            </a:r>
          </a:p>
          <a:p>
            <a:r>
              <a:rPr lang="en-US" sz="1400" dirty="0"/>
              <a:t>    sst.merlin._</a:t>
            </a:r>
            <a:r>
              <a:rPr lang="en-US" sz="1400" dirty="0" err="1"/>
              <a:t>params</a:t>
            </a:r>
            <a:r>
              <a:rPr lang="en-US" sz="1400" dirty="0"/>
              <a:t>["</a:t>
            </a:r>
            <a:r>
              <a:rPr lang="en-US" sz="1400" dirty="0" err="1"/>
              <a:t>output_buf_size</a:t>
            </a:r>
            <a:r>
              <a:rPr lang="en-US" sz="1400" dirty="0"/>
              <a:t>"] = "4kB"</a:t>
            </a:r>
          </a:p>
          <a:p>
            <a:r>
              <a:rPr lang="en-US" sz="1400" dirty="0"/>
              <a:t>    </a:t>
            </a:r>
          </a:p>
          <a:p>
            <a:r>
              <a:rPr lang="en-US" sz="1400" dirty="0"/>
              <a:t>    sst.merlin._</a:t>
            </a:r>
            <a:r>
              <a:rPr lang="en-US" sz="1400" dirty="0" err="1"/>
              <a:t>params</a:t>
            </a:r>
            <a:r>
              <a:rPr lang="en-US" sz="1400" dirty="0"/>
              <a:t>["</a:t>
            </a:r>
            <a:r>
              <a:rPr lang="en-US" sz="1400" dirty="0" err="1"/>
              <a:t>xbar_arb</a:t>
            </a:r>
            <a:r>
              <a:rPr lang="en-US" sz="1400" dirty="0"/>
              <a:t>"] = "</a:t>
            </a:r>
            <a:r>
              <a:rPr lang="en-US" sz="1400" dirty="0" err="1"/>
              <a:t>merlin.xbar_arb_lru</a:t>
            </a:r>
            <a:r>
              <a:rPr lang="en-US" sz="1400" dirty="0"/>
              <a:t>"</a:t>
            </a:r>
          </a:p>
          <a:p>
            <a:r>
              <a:rPr lang="en-US" sz="1400" dirty="0"/>
              <a:t> </a:t>
            </a:r>
          </a:p>
          <a:p>
            <a:r>
              <a:rPr lang="en-US" sz="1400" dirty="0"/>
              <a:t>    </a:t>
            </a:r>
          </a:p>
        </p:txBody>
      </p:sp>
    </p:spTree>
    <p:extLst>
      <p:ext uri="{BB962C8B-B14F-4D97-AF65-F5344CB8AC3E}">
        <p14:creationId xmlns:p14="http://schemas.microsoft.com/office/powerpoint/2010/main" val="323312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123</a:t>
            </a:fld>
            <a:endParaRPr lang="en-US"/>
          </a:p>
        </p:txBody>
      </p:sp>
      <p:sp>
        <p:nvSpPr>
          <p:cNvPr id="6" name="TextBox 5"/>
          <p:cNvSpPr txBox="1"/>
          <p:nvPr/>
        </p:nvSpPr>
        <p:spPr>
          <a:xfrm>
            <a:off x="1981201" y="1209552"/>
            <a:ext cx="8229600" cy="39703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t> </a:t>
            </a:r>
          </a:p>
          <a:p>
            <a:r>
              <a:rPr lang="en-US" sz="1400" dirty="0"/>
              <a:t>    </a:t>
            </a:r>
            <a:r>
              <a:rPr lang="en-US" sz="1400" dirty="0" err="1"/>
              <a:t>topo.prepParams</a:t>
            </a:r>
            <a:r>
              <a:rPr lang="en-US" sz="1400" dirty="0"/>
              <a:t>()</a:t>
            </a:r>
          </a:p>
          <a:p>
            <a:r>
              <a:rPr lang="en-US" sz="1400" dirty="0"/>
              <a:t>    </a:t>
            </a:r>
            <a:r>
              <a:rPr lang="en-US" sz="1400" dirty="0" err="1"/>
              <a:t>endPoint.prepParams</a:t>
            </a:r>
            <a:r>
              <a:rPr lang="en-US" sz="1400" dirty="0"/>
              <a:t>()</a:t>
            </a:r>
          </a:p>
          <a:p>
            <a:r>
              <a:rPr lang="en-US" sz="1400" dirty="0"/>
              <a:t>    </a:t>
            </a:r>
            <a:r>
              <a:rPr lang="en-US" sz="1400" dirty="0" err="1"/>
              <a:t>topo.setEndPoint</a:t>
            </a:r>
            <a:r>
              <a:rPr lang="en-US" sz="1400" dirty="0"/>
              <a:t>(</a:t>
            </a:r>
            <a:r>
              <a:rPr lang="en-US" sz="1400" dirty="0" err="1"/>
              <a:t>endPoint</a:t>
            </a:r>
            <a:r>
              <a:rPr lang="en-US" sz="1400" dirty="0"/>
              <a:t>)</a:t>
            </a:r>
          </a:p>
          <a:p>
            <a:r>
              <a:rPr lang="en-US" sz="1400" dirty="0"/>
              <a:t>    </a:t>
            </a:r>
            <a:r>
              <a:rPr lang="en-US" sz="1400" dirty="0" err="1"/>
              <a:t>topo.build</a:t>
            </a:r>
            <a:r>
              <a:rPr lang="en-US" sz="1400" dirty="0"/>
              <a:t>()</a:t>
            </a:r>
          </a:p>
          <a:p>
            <a:r>
              <a:rPr lang="en-US" sz="1400" dirty="0"/>
              <a:t>    </a:t>
            </a:r>
          </a:p>
          <a:p>
            <a:r>
              <a:rPr lang="en-US" sz="1400" dirty="0"/>
              <a:t>    </a:t>
            </a:r>
            <a:r>
              <a:rPr lang="en-US" sz="1400" dirty="0" err="1"/>
              <a:t>sst.setStatisticLoadLevel</a:t>
            </a:r>
            <a:r>
              <a:rPr lang="en-US" sz="1400" dirty="0"/>
              <a:t>(9)</a:t>
            </a:r>
          </a:p>
          <a:p>
            <a:r>
              <a:rPr lang="en-US" sz="1400" dirty="0"/>
              <a:t>        </a:t>
            </a:r>
          </a:p>
          <a:p>
            <a:r>
              <a:rPr lang="en-US" sz="1400" dirty="0"/>
              <a:t>    </a:t>
            </a:r>
            <a:r>
              <a:rPr lang="en-US" sz="1400" dirty="0" err="1"/>
              <a:t>sst.setStatisticOutput</a:t>
            </a:r>
            <a:r>
              <a:rPr lang="en-US" sz="1400" dirty="0"/>
              <a:t>("</a:t>
            </a:r>
            <a:r>
              <a:rPr lang="en-US" sz="1400" dirty="0" err="1"/>
              <a:t>sst.statOutputCSV</a:t>
            </a:r>
            <a:r>
              <a:rPr lang="en-US" sz="1400" dirty="0"/>
              <a:t>");</a:t>
            </a:r>
          </a:p>
          <a:p>
            <a:r>
              <a:rPr lang="en-US" sz="1400" dirty="0"/>
              <a:t>    </a:t>
            </a:r>
            <a:r>
              <a:rPr lang="en-US" sz="1400" dirty="0" err="1"/>
              <a:t>sst.setStatisticOutputOptions</a:t>
            </a:r>
            <a:r>
              <a:rPr lang="en-US" sz="1400" dirty="0"/>
              <a:t>({</a:t>
            </a:r>
          </a:p>
          <a:p>
            <a:r>
              <a:rPr lang="en-US" sz="1400" dirty="0"/>
              <a:t>        "</a:t>
            </a:r>
            <a:r>
              <a:rPr lang="en-US" sz="1400" dirty="0" err="1"/>
              <a:t>filepath</a:t>
            </a:r>
            <a:r>
              <a:rPr lang="en-US" sz="1400" dirty="0"/>
              <a:t>" : "</a:t>
            </a:r>
            <a:r>
              <a:rPr lang="en-US" sz="1400" dirty="0" err="1"/>
              <a:t>stats.csv</a:t>
            </a:r>
            <a:r>
              <a:rPr lang="en-US" sz="1400" dirty="0"/>
              <a:t>",</a:t>
            </a:r>
          </a:p>
          <a:p>
            <a:r>
              <a:rPr lang="en-US" sz="1400" dirty="0"/>
              <a:t>        "separator" : ", "</a:t>
            </a:r>
          </a:p>
          <a:p>
            <a:r>
              <a:rPr lang="en-US" sz="1400" dirty="0"/>
              <a:t>    })</a:t>
            </a:r>
          </a:p>
          <a:p>
            <a:r>
              <a:rPr lang="en-US" sz="1400" dirty="0"/>
              <a:t> </a:t>
            </a:r>
          </a:p>
          <a:p>
            <a:r>
              <a:rPr lang="en-US" sz="1400" dirty="0"/>
              <a:t>    </a:t>
            </a:r>
            <a:r>
              <a:rPr lang="en-US" sz="1400" dirty="0" err="1"/>
              <a:t>endPoint.enableAllStatistics</a:t>
            </a:r>
            <a:r>
              <a:rPr lang="en-US" sz="1400" dirty="0"/>
              <a:t>("0ns")</a:t>
            </a:r>
          </a:p>
          <a:p>
            <a:r>
              <a:rPr lang="en-US" sz="1400" dirty="0"/>
              <a:t> </a:t>
            </a:r>
          </a:p>
          <a:p>
            <a:r>
              <a:rPr lang="en-US" sz="1400" dirty="0"/>
              <a:t>    </a:t>
            </a:r>
            <a:r>
              <a:rPr lang="en-US" sz="1400" dirty="0" err="1"/>
              <a:t>sst.enableAllStatisticsForComponentType</a:t>
            </a:r>
            <a:r>
              <a:rPr lang="en-US" sz="1400" dirty="0"/>
              <a:t>("</a:t>
            </a:r>
            <a:r>
              <a:rPr lang="en-US" sz="1400" dirty="0" err="1"/>
              <a:t>merlin.hr_router</a:t>
            </a:r>
            <a:r>
              <a:rPr lang="en-US" sz="1400" dirty="0"/>
              <a:t>", {"type":"sst.AccumulatorStatistic","rate":"0ns"})</a:t>
            </a:r>
          </a:p>
        </p:txBody>
      </p:sp>
    </p:spTree>
    <p:extLst>
      <p:ext uri="{BB962C8B-B14F-4D97-AF65-F5344CB8AC3E}">
        <p14:creationId xmlns:p14="http://schemas.microsoft.com/office/powerpoint/2010/main" val="21681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Component Lifecycle</a:t>
            </a:r>
          </a:p>
        </p:txBody>
      </p:sp>
      <p:sp>
        <p:nvSpPr>
          <p:cNvPr id="6" name="Slide Number Placeholder 5"/>
          <p:cNvSpPr>
            <a:spLocks noGrp="1"/>
          </p:cNvSpPr>
          <p:nvPr>
            <p:ph type="sldNum" sz="quarter" idx="4"/>
          </p:nvPr>
        </p:nvSpPr>
        <p:spPr/>
        <p:txBody>
          <a:bodyPr/>
          <a:lstStyle/>
          <a:p>
            <a:fld id="{A5E55A7B-7854-E145-92D9-B491DF4BAE2D}" type="slidenum">
              <a:rPr lang="en-US" smtClean="0"/>
              <a:pPr/>
              <a:t>13</a:t>
            </a:fld>
            <a:endParaRPr lang="en-US" dirty="0"/>
          </a:p>
        </p:txBody>
      </p:sp>
      <p:sp>
        <p:nvSpPr>
          <p:cNvPr id="7" name="Content Placeholder 6"/>
          <p:cNvSpPr>
            <a:spLocks noGrp="1"/>
          </p:cNvSpPr>
          <p:nvPr>
            <p:ph idx="1"/>
          </p:nvPr>
        </p:nvSpPr>
        <p:spPr/>
        <p:txBody>
          <a:bodyPr numCol="2">
            <a:normAutofit fontScale="92500" lnSpcReduction="10000"/>
          </a:bodyPr>
          <a:lstStyle/>
          <a:p>
            <a:r>
              <a:rPr lang="en-US" dirty="0"/>
              <a:t>Graph Construction</a:t>
            </a:r>
          </a:p>
          <a:p>
            <a:pPr lvl="1"/>
            <a:r>
              <a:rPr lang="en-US" sz="1900" dirty="0"/>
              <a:t>Components and links are listed and connected</a:t>
            </a:r>
          </a:p>
          <a:p>
            <a:pPr lvl="1"/>
            <a:r>
              <a:rPr lang="en-US" sz="1900" dirty="0"/>
              <a:t>Partitioning assigns components to MPI ranks</a:t>
            </a:r>
          </a:p>
          <a:p>
            <a:r>
              <a:rPr lang="en-US" sz="2300" dirty="0"/>
              <a:t>Construction Phase</a:t>
            </a:r>
          </a:p>
          <a:p>
            <a:pPr lvl="1"/>
            <a:r>
              <a:rPr lang="en-US" sz="1900" dirty="0"/>
              <a:t>Components are created</a:t>
            </a:r>
          </a:p>
          <a:p>
            <a:r>
              <a:rPr lang="en-US" dirty="0"/>
              <a:t>Initialization Phase</a:t>
            </a:r>
          </a:p>
          <a:p>
            <a:pPr lvl="1"/>
            <a:r>
              <a:rPr lang="en-US" sz="1900" dirty="0"/>
              <a:t>“Pre-time” phase, but mostly normal operation</a:t>
            </a:r>
          </a:p>
          <a:p>
            <a:pPr lvl="1"/>
            <a:r>
              <a:rPr lang="en-US" sz="1900" dirty="0"/>
              <a:t>Components can send “</a:t>
            </a:r>
            <a:r>
              <a:rPr lang="en-US" sz="1900" dirty="0" err="1"/>
              <a:t>init</a:t>
            </a:r>
            <a:r>
              <a:rPr lang="en-US" sz="1900" dirty="0"/>
              <a:t>” events to each other over links</a:t>
            </a:r>
          </a:p>
          <a:p>
            <a:pPr lvl="1"/>
            <a:r>
              <a:rPr lang="en-US" sz="1900" dirty="0"/>
              <a:t>Multiple rounds, until no more “</a:t>
            </a:r>
            <a:r>
              <a:rPr lang="en-US" sz="1900" dirty="0" err="1"/>
              <a:t>init</a:t>
            </a:r>
            <a:r>
              <a:rPr lang="en-US" sz="1900" dirty="0"/>
              <a:t>” events are sent.</a:t>
            </a:r>
          </a:p>
          <a:p>
            <a:r>
              <a:rPr lang="en-US" dirty="0"/>
              <a:t>Setup Phase</a:t>
            </a:r>
          </a:p>
          <a:p>
            <a:pPr lvl="1"/>
            <a:r>
              <a:rPr lang="en-US" sz="1900" dirty="0"/>
              <a:t>Final setup should be performed, and initial events scheduled.</a:t>
            </a:r>
          </a:p>
          <a:p>
            <a:pPr lvl="1"/>
            <a:r>
              <a:rPr lang="en-US" sz="1900" dirty="0"/>
              <a:t>Single round</a:t>
            </a:r>
          </a:p>
          <a:p>
            <a:r>
              <a:rPr lang="en-US" dirty="0"/>
              <a:t>Run Phase</a:t>
            </a:r>
          </a:p>
          <a:p>
            <a:pPr lvl="1"/>
            <a:r>
              <a:rPr lang="en-US" sz="1900" dirty="0"/>
              <a:t>Normal operation</a:t>
            </a:r>
          </a:p>
          <a:p>
            <a:pPr lvl="1"/>
            <a:r>
              <a:rPr lang="en-US" sz="1900" dirty="0"/>
              <a:t>Continues until a set time, or all components agree to be finished.</a:t>
            </a:r>
          </a:p>
          <a:p>
            <a:r>
              <a:rPr lang="en-US" sz="2300" dirty="0"/>
              <a:t>Complete Phase</a:t>
            </a:r>
          </a:p>
          <a:p>
            <a:pPr lvl="1"/>
            <a:r>
              <a:rPr lang="en-US" sz="1900" dirty="0"/>
              <a:t>“Post-time” phase analogous to initialization phase</a:t>
            </a:r>
          </a:p>
          <a:p>
            <a:pPr lvl="1"/>
            <a:r>
              <a:rPr lang="en-US" sz="1900" dirty="0"/>
              <a:t>Components can send “</a:t>
            </a:r>
            <a:r>
              <a:rPr lang="en-US" sz="1900" dirty="0" err="1"/>
              <a:t>init</a:t>
            </a:r>
            <a:r>
              <a:rPr lang="en-US" sz="1900" dirty="0"/>
              <a:t>” events to each other over links</a:t>
            </a:r>
          </a:p>
          <a:p>
            <a:pPr lvl="1"/>
            <a:r>
              <a:rPr lang="en-US" sz="1900" dirty="0"/>
              <a:t>Multiple rounds, until no more “</a:t>
            </a:r>
            <a:r>
              <a:rPr lang="en-US" sz="1900" dirty="0" err="1"/>
              <a:t>init</a:t>
            </a:r>
            <a:r>
              <a:rPr lang="en-US" sz="1900" dirty="0"/>
              <a:t>” events are sent</a:t>
            </a:r>
          </a:p>
          <a:p>
            <a:r>
              <a:rPr lang="en-US" dirty="0"/>
              <a:t>Finalize Phase</a:t>
            </a:r>
          </a:p>
          <a:p>
            <a:pPr lvl="1"/>
            <a:r>
              <a:rPr lang="en-US" sz="1900" dirty="0"/>
              <a:t>Simulation is complete.</a:t>
            </a:r>
          </a:p>
          <a:p>
            <a:pPr lvl="1"/>
            <a:r>
              <a:rPr lang="en-US" sz="1900" dirty="0"/>
              <a:t>Write statistics, free memory, etc.</a:t>
            </a:r>
          </a:p>
          <a:p>
            <a:pPr lvl="1"/>
            <a:endParaRPr lang="en-US" sz="1900" dirty="0"/>
          </a:p>
        </p:txBody>
      </p:sp>
    </p:spTree>
    <p:extLst>
      <p:ext uri="{BB962C8B-B14F-4D97-AF65-F5344CB8AC3E}">
        <p14:creationId xmlns:p14="http://schemas.microsoft.com/office/powerpoint/2010/main" val="59160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Construction</a:t>
            </a:r>
          </a:p>
        </p:txBody>
      </p:sp>
      <p:sp>
        <p:nvSpPr>
          <p:cNvPr id="5" name="Slide Number Placeholder 4"/>
          <p:cNvSpPr>
            <a:spLocks noGrp="1"/>
          </p:cNvSpPr>
          <p:nvPr>
            <p:ph type="sldNum" sz="quarter" idx="4"/>
          </p:nvPr>
        </p:nvSpPr>
        <p:spPr/>
        <p:txBody>
          <a:bodyPr/>
          <a:lstStyle/>
          <a:p>
            <a:fld id="{A5E55A7B-7854-E145-92D9-B491DF4BAE2D}" type="slidenum">
              <a:rPr lang="en-US" smtClean="0"/>
              <a:pPr/>
              <a:t>14</a:t>
            </a:fld>
            <a:endParaRPr lang="en-US" dirty="0"/>
          </a:p>
        </p:txBody>
      </p:sp>
      <p:sp>
        <p:nvSpPr>
          <p:cNvPr id="3" name="Content Placeholder 2"/>
          <p:cNvSpPr>
            <a:spLocks noGrp="1"/>
          </p:cNvSpPr>
          <p:nvPr>
            <p:ph idx="1"/>
          </p:nvPr>
        </p:nvSpPr>
        <p:spPr/>
        <p:txBody>
          <a:bodyPr>
            <a:normAutofit/>
          </a:bodyPr>
          <a:lstStyle/>
          <a:p>
            <a:r>
              <a:rPr lang="en-US" dirty="0"/>
              <a:t>Factory opens element library and allocates a new component, calling its constructor</a:t>
            </a:r>
          </a:p>
          <a:p>
            <a:pPr lvl="1"/>
            <a:r>
              <a:rPr lang="en-US" dirty="0"/>
              <a:t>Constructor arguments:  Component ID, Parameters</a:t>
            </a:r>
          </a:p>
          <a:p>
            <a:endParaRPr lang="en-US" sz="1400" dirty="0"/>
          </a:p>
          <a:p>
            <a:r>
              <a:rPr lang="en-US" dirty="0"/>
              <a:t>Component Constructor should:</a:t>
            </a:r>
          </a:p>
          <a:p>
            <a:pPr lvl="1"/>
            <a:r>
              <a:rPr lang="en-US" dirty="0"/>
              <a:t>Process parameters</a:t>
            </a:r>
          </a:p>
          <a:p>
            <a:pPr lvl="1"/>
            <a:r>
              <a:rPr lang="en-US" dirty="0"/>
              <a:t>Initialize Ports/Links  (</a:t>
            </a:r>
            <a:r>
              <a:rPr lang="en-US" sz="1600" dirty="0">
                <a:latin typeface="Consolas"/>
                <a:cs typeface="Consolas"/>
              </a:rPr>
              <a:t>Component::</a:t>
            </a:r>
            <a:r>
              <a:rPr lang="en-US" sz="1600" dirty="0" err="1">
                <a:latin typeface="Consolas"/>
                <a:cs typeface="Consolas"/>
              </a:rPr>
              <a:t>configureLink</a:t>
            </a:r>
            <a:r>
              <a:rPr lang="en-US" sz="1600" dirty="0">
                <a:latin typeface="Consolas"/>
                <a:cs typeface="Consolas"/>
              </a:rPr>
              <a:t>()</a:t>
            </a:r>
            <a:r>
              <a:rPr lang="en-US" dirty="0"/>
              <a:t>)</a:t>
            </a:r>
          </a:p>
          <a:p>
            <a:pPr lvl="1"/>
            <a:r>
              <a:rPr lang="en-US" dirty="0"/>
              <a:t>Register any clocks (</a:t>
            </a:r>
            <a:r>
              <a:rPr lang="en-US" sz="1600" dirty="0">
                <a:latin typeface="Consolas"/>
                <a:cs typeface="Consolas"/>
              </a:rPr>
              <a:t>Component::</a:t>
            </a:r>
            <a:r>
              <a:rPr lang="en-US" sz="1600" dirty="0" err="1">
                <a:latin typeface="Consolas"/>
                <a:cs typeface="Consolas"/>
              </a:rPr>
              <a:t>registerClock</a:t>
            </a:r>
            <a:r>
              <a:rPr lang="en-US" sz="1600" dirty="0">
                <a:latin typeface="Consolas"/>
                <a:cs typeface="Consolas"/>
              </a:rPr>
              <a:t>()</a:t>
            </a:r>
            <a:r>
              <a:rPr lang="en-US" dirty="0"/>
              <a:t>)</a:t>
            </a:r>
          </a:p>
          <a:p>
            <a:pPr lvl="1"/>
            <a:r>
              <a:rPr lang="en-US" dirty="0"/>
              <a:t>Load any subcomponents (</a:t>
            </a:r>
            <a:r>
              <a:rPr lang="en-US" sz="1600" dirty="0">
                <a:latin typeface="Consolas" panose="020B0609020204030204" pitchFamily="49" charset="0"/>
                <a:cs typeface="Consolas" panose="020B0609020204030204" pitchFamily="49" charset="0"/>
              </a:rPr>
              <a:t>Component::</a:t>
            </a:r>
            <a:r>
              <a:rPr lang="en-US" sz="1600" dirty="0" err="1">
                <a:latin typeface="Consolas" panose="020B0609020204030204" pitchFamily="49" charset="0"/>
                <a:cs typeface="Consolas" panose="020B0609020204030204" pitchFamily="49" charset="0"/>
              </a:rPr>
              <a:t>loadSubComponent</a:t>
            </a:r>
            <a:r>
              <a:rPr lang="en-US" sz="1600" dirty="0">
                <a:latin typeface="Consolas" panose="020B0609020204030204" pitchFamily="49" charset="0"/>
                <a:cs typeface="Consolas" panose="020B0609020204030204" pitchFamily="49" charset="0"/>
              </a:rPr>
              <a:t>()</a:t>
            </a:r>
            <a:r>
              <a:rPr lang="en-US" dirty="0"/>
              <a:t>)</a:t>
            </a:r>
          </a:p>
          <a:p>
            <a:pPr lvl="1"/>
            <a:r>
              <a:rPr lang="en-US" dirty="0"/>
              <a:t>Load any modules (</a:t>
            </a:r>
            <a:r>
              <a:rPr lang="en-US" sz="1600" dirty="0">
                <a:latin typeface="Consolas"/>
                <a:cs typeface="Consolas"/>
              </a:rPr>
              <a:t>Component::</a:t>
            </a:r>
            <a:r>
              <a:rPr lang="en-US" sz="1600" dirty="0" err="1">
                <a:latin typeface="Consolas"/>
                <a:cs typeface="Consolas"/>
              </a:rPr>
              <a:t>loadModule</a:t>
            </a:r>
            <a:r>
              <a:rPr lang="en-US" sz="1600" dirty="0">
                <a:latin typeface="Consolas"/>
                <a:cs typeface="Consolas"/>
              </a:rPr>
              <a:t>()</a:t>
            </a:r>
            <a:r>
              <a:rPr lang="en-US" dirty="0"/>
              <a:t>)</a:t>
            </a:r>
          </a:p>
          <a:p>
            <a:pPr lvl="1"/>
            <a:r>
              <a:rPr lang="en-US" dirty="0"/>
              <a:t>Register any statistics (</a:t>
            </a:r>
            <a:r>
              <a:rPr lang="en-US" sz="1600" dirty="0">
                <a:latin typeface="Consolas" panose="020B0609020204030204" pitchFamily="49" charset="0"/>
                <a:cs typeface="Consolas" panose="020B0609020204030204" pitchFamily="49" charset="0"/>
              </a:rPr>
              <a:t>Component::</a:t>
            </a:r>
            <a:r>
              <a:rPr lang="en-US" sz="1600" dirty="0" err="1">
                <a:latin typeface="Consolas" panose="020B0609020204030204" pitchFamily="49" charset="0"/>
                <a:cs typeface="Consolas" panose="020B0609020204030204" pitchFamily="49" charset="0"/>
              </a:rPr>
              <a:t>registerStatistic</a:t>
            </a:r>
            <a:r>
              <a:rPr lang="en-US" sz="1600" dirty="0">
                <a:latin typeface="Consolas" panose="020B0609020204030204" pitchFamily="49" charset="0"/>
                <a:cs typeface="Consolas" panose="020B0609020204030204" pitchFamily="49" charset="0"/>
              </a:rPr>
              <a:t>()</a:t>
            </a:r>
            <a:r>
              <a:rPr lang="en-US" dirty="0"/>
              <a:t>)</a:t>
            </a:r>
          </a:p>
          <a:p>
            <a:pPr lvl="1"/>
            <a:r>
              <a:rPr lang="en-US" dirty="0"/>
              <a:t>Register Exit / Primary Component Status</a:t>
            </a:r>
          </a:p>
        </p:txBody>
      </p:sp>
    </p:spTree>
    <p:extLst>
      <p:ext uri="{BB962C8B-B14F-4D97-AF65-F5344CB8AC3E}">
        <p14:creationId xmlns:p14="http://schemas.microsoft.com/office/powerpoint/2010/main" val="310792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Initialization</a:t>
            </a:r>
          </a:p>
        </p:txBody>
      </p:sp>
      <p:sp>
        <p:nvSpPr>
          <p:cNvPr id="5" name="Slide Number Placeholder 4"/>
          <p:cNvSpPr>
            <a:spLocks noGrp="1"/>
          </p:cNvSpPr>
          <p:nvPr>
            <p:ph type="sldNum" sz="quarter" idx="4"/>
          </p:nvPr>
        </p:nvSpPr>
        <p:spPr/>
        <p:txBody>
          <a:bodyPr/>
          <a:lstStyle/>
          <a:p>
            <a:fld id="{A5E55A7B-7854-E145-92D9-B491DF4BAE2D}" type="slidenum">
              <a:rPr lang="en-US" smtClean="0"/>
              <a:pPr/>
              <a:t>15</a:t>
            </a:fld>
            <a:endParaRPr lang="en-US" dirty="0"/>
          </a:p>
        </p:txBody>
      </p:sp>
      <p:sp>
        <p:nvSpPr>
          <p:cNvPr id="3" name="Content Placeholder 2"/>
          <p:cNvSpPr>
            <a:spLocks noGrp="1"/>
          </p:cNvSpPr>
          <p:nvPr>
            <p:ph idx="1"/>
          </p:nvPr>
        </p:nvSpPr>
        <p:spPr/>
        <p:txBody>
          <a:bodyPr>
            <a:normAutofit lnSpcReduction="10000"/>
          </a:bodyPr>
          <a:lstStyle/>
          <a:p>
            <a:r>
              <a:rPr lang="en-US" dirty="0"/>
              <a:t>Optional for a component to participate </a:t>
            </a:r>
          </a:p>
          <a:p>
            <a:pPr lvl="1"/>
            <a:r>
              <a:rPr lang="en-US" dirty="0"/>
              <a:t>Example use case: initialize memory values</a:t>
            </a:r>
          </a:p>
          <a:p>
            <a:endParaRPr lang="en-US" sz="1600" dirty="0"/>
          </a:p>
          <a:p>
            <a:r>
              <a:rPr lang="en-US" dirty="0"/>
              <a:t>Override </a:t>
            </a:r>
            <a:r>
              <a:rPr lang="en-US" sz="1800" dirty="0">
                <a:latin typeface="Consolas"/>
                <a:cs typeface="Consolas"/>
              </a:rPr>
              <a:t>SST::Component::</a:t>
            </a:r>
            <a:r>
              <a:rPr lang="en-US" sz="1800" dirty="0" err="1">
                <a:latin typeface="Consolas"/>
                <a:cs typeface="Consolas"/>
              </a:rPr>
              <a:t>init</a:t>
            </a:r>
            <a:r>
              <a:rPr lang="en-US" sz="1800" dirty="0">
                <a:latin typeface="Consolas"/>
                <a:cs typeface="Consolas"/>
              </a:rPr>
              <a:t>(unsigned </a:t>
            </a:r>
            <a:r>
              <a:rPr lang="en-US" sz="1800" dirty="0" err="1">
                <a:latin typeface="Consolas"/>
                <a:cs typeface="Consolas"/>
              </a:rPr>
              <a:t>int</a:t>
            </a:r>
            <a:r>
              <a:rPr lang="en-US" sz="1800" dirty="0">
                <a:latin typeface="Consolas"/>
                <a:cs typeface="Consolas"/>
              </a:rPr>
              <a:t> phase)</a:t>
            </a:r>
            <a:endParaRPr lang="en-US" sz="1800" dirty="0"/>
          </a:p>
          <a:p>
            <a:endParaRPr lang="en-US" sz="1600" dirty="0"/>
          </a:p>
          <a:p>
            <a:r>
              <a:rPr lang="en-US" dirty="0"/>
              <a:t>Called on each component multiple times </a:t>
            </a:r>
            <a:r>
              <a:rPr lang="en-US" sz="1800" dirty="0"/>
              <a:t>(phase argument)</a:t>
            </a:r>
            <a:endParaRPr lang="en-US" dirty="0"/>
          </a:p>
          <a:p>
            <a:pPr lvl="1"/>
            <a:r>
              <a:rPr lang="en-US" dirty="0"/>
              <a:t>“Pre-time” phase</a:t>
            </a:r>
          </a:p>
          <a:p>
            <a:pPr lvl="2"/>
            <a:r>
              <a:rPr lang="en-US" sz="1600" dirty="0"/>
              <a:t>No clocks</a:t>
            </a:r>
          </a:p>
          <a:p>
            <a:pPr lvl="2"/>
            <a:r>
              <a:rPr lang="en-US" sz="1600" dirty="0"/>
              <a:t>Links have zero simulated latency</a:t>
            </a:r>
          </a:p>
          <a:p>
            <a:pPr lvl="1"/>
            <a:r>
              <a:rPr lang="en-US" dirty="0"/>
              <a:t>Send initialization data to other components</a:t>
            </a:r>
          </a:p>
          <a:p>
            <a:pPr lvl="2"/>
            <a:r>
              <a:rPr lang="en-US" dirty="0">
                <a:latin typeface="Consolas"/>
                <a:cs typeface="Consolas"/>
              </a:rPr>
              <a:t>link-&gt;</a:t>
            </a:r>
            <a:r>
              <a:rPr lang="en-US" dirty="0" err="1">
                <a:latin typeface="Consolas"/>
                <a:cs typeface="Consolas"/>
              </a:rPr>
              <a:t>sendInitData</a:t>
            </a:r>
            <a:r>
              <a:rPr lang="en-US" dirty="0">
                <a:latin typeface="Consolas"/>
                <a:cs typeface="Consolas"/>
              </a:rPr>
              <a:t>()</a:t>
            </a:r>
          </a:p>
          <a:p>
            <a:pPr lvl="2"/>
            <a:r>
              <a:rPr lang="en-US" dirty="0">
                <a:latin typeface="Consolas"/>
                <a:cs typeface="Consolas"/>
              </a:rPr>
              <a:t>link-&gt;</a:t>
            </a:r>
            <a:r>
              <a:rPr lang="en-US" dirty="0" err="1">
                <a:latin typeface="Consolas"/>
                <a:cs typeface="Consolas"/>
              </a:rPr>
              <a:t>recvInitData</a:t>
            </a:r>
            <a:r>
              <a:rPr lang="en-US" dirty="0">
                <a:latin typeface="Consolas"/>
                <a:cs typeface="Consolas"/>
              </a:rPr>
              <a:t>()</a:t>
            </a:r>
          </a:p>
          <a:p>
            <a:pPr lvl="1"/>
            <a:r>
              <a:rPr lang="en-US" dirty="0"/>
              <a:t>SST stays in “</a:t>
            </a:r>
            <a:r>
              <a:rPr lang="en-US" dirty="0" err="1">
                <a:latin typeface="Consolas"/>
                <a:cs typeface="Consolas"/>
              </a:rPr>
              <a:t>init</a:t>
            </a:r>
            <a:r>
              <a:rPr lang="en-US" dirty="0">
                <a:latin typeface="Consolas"/>
                <a:cs typeface="Consolas"/>
              </a:rPr>
              <a:t>()</a:t>
            </a:r>
            <a:r>
              <a:rPr lang="en-US" dirty="0"/>
              <a:t>“ mode until no components send more initialization data</a:t>
            </a:r>
          </a:p>
        </p:txBody>
      </p:sp>
    </p:spTree>
    <p:extLst>
      <p:ext uri="{BB962C8B-B14F-4D97-AF65-F5344CB8AC3E}">
        <p14:creationId xmlns:p14="http://schemas.microsoft.com/office/powerpoint/2010/main" val="278513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Setup</a:t>
            </a:r>
          </a:p>
        </p:txBody>
      </p:sp>
      <p:sp>
        <p:nvSpPr>
          <p:cNvPr id="5" name="Slide Number Placeholder 4"/>
          <p:cNvSpPr>
            <a:spLocks noGrp="1"/>
          </p:cNvSpPr>
          <p:nvPr>
            <p:ph type="sldNum" sz="quarter" idx="4"/>
          </p:nvPr>
        </p:nvSpPr>
        <p:spPr/>
        <p:txBody>
          <a:bodyPr/>
          <a:lstStyle/>
          <a:p>
            <a:fld id="{A5E55A7B-7854-E145-92D9-B491DF4BAE2D}" type="slidenum">
              <a:rPr lang="en-US" smtClean="0"/>
              <a:pPr/>
              <a:t>16</a:t>
            </a:fld>
            <a:endParaRPr lang="en-US" dirty="0"/>
          </a:p>
        </p:txBody>
      </p:sp>
      <p:sp>
        <p:nvSpPr>
          <p:cNvPr id="3" name="Content Placeholder 2"/>
          <p:cNvSpPr>
            <a:spLocks noGrp="1"/>
          </p:cNvSpPr>
          <p:nvPr>
            <p:ph idx="1"/>
          </p:nvPr>
        </p:nvSpPr>
        <p:spPr/>
        <p:txBody>
          <a:bodyPr>
            <a:normAutofit lnSpcReduction="10000"/>
          </a:bodyPr>
          <a:lstStyle/>
          <a:p>
            <a:r>
              <a:rPr lang="en-US" dirty="0"/>
              <a:t>Optional for a component to participate</a:t>
            </a:r>
          </a:p>
          <a:p>
            <a:pPr lvl="1"/>
            <a:r>
              <a:rPr lang="en-US" dirty="0"/>
              <a:t>Example use case: Configure coherence protocol based on info received during </a:t>
            </a:r>
            <a:r>
              <a:rPr lang="en-US" dirty="0" err="1"/>
              <a:t>init</a:t>
            </a:r>
            <a:r>
              <a:rPr lang="en-US" dirty="0"/>
              <a:t>()</a:t>
            </a:r>
          </a:p>
          <a:p>
            <a:endParaRPr lang="en-US" sz="1600" u="sng" dirty="0"/>
          </a:p>
          <a:p>
            <a:r>
              <a:rPr lang="en-US" dirty="0"/>
              <a:t>Override </a:t>
            </a:r>
            <a:r>
              <a:rPr lang="en-US" sz="1800" dirty="0">
                <a:latin typeface="Consolas"/>
                <a:cs typeface="Consolas"/>
              </a:rPr>
              <a:t>SST::Component::setup(void)</a:t>
            </a:r>
            <a:endParaRPr lang="en-US" sz="1800" dirty="0"/>
          </a:p>
          <a:p>
            <a:endParaRPr lang="en-US" sz="1600" dirty="0"/>
          </a:p>
          <a:p>
            <a:r>
              <a:rPr lang="en-US" dirty="0"/>
              <a:t>Called on every component</a:t>
            </a:r>
          </a:p>
          <a:p>
            <a:pPr lvl="1"/>
            <a:r>
              <a:rPr lang="en-US" dirty="0"/>
              <a:t>Finalize any initialization</a:t>
            </a:r>
          </a:p>
          <a:p>
            <a:pPr lvl="1"/>
            <a:r>
              <a:rPr lang="en-US" dirty="0"/>
              <a:t>Having </a:t>
            </a:r>
            <a:r>
              <a:rPr lang="en-US" sz="1600" dirty="0">
                <a:latin typeface="Consolas"/>
                <a:cs typeface="Consolas"/>
              </a:rPr>
              <a:t>::setup()</a:t>
            </a:r>
            <a:r>
              <a:rPr lang="en-US" dirty="0"/>
              <a:t> called implies that the </a:t>
            </a:r>
            <a:r>
              <a:rPr lang="en-US" sz="1600" dirty="0">
                <a:latin typeface="Consolas"/>
                <a:cs typeface="Consolas"/>
              </a:rPr>
              <a:t>::</a:t>
            </a:r>
            <a:r>
              <a:rPr lang="en-US" sz="1600" dirty="0" err="1">
                <a:latin typeface="Consolas"/>
                <a:cs typeface="Consolas"/>
              </a:rPr>
              <a:t>init</a:t>
            </a:r>
            <a:r>
              <a:rPr lang="en-US" sz="1600" dirty="0">
                <a:latin typeface="Consolas"/>
                <a:cs typeface="Consolas"/>
              </a:rPr>
              <a:t>()</a:t>
            </a:r>
            <a:r>
              <a:rPr lang="en-US" dirty="0"/>
              <a:t> phase is complete</a:t>
            </a:r>
          </a:p>
          <a:p>
            <a:endParaRPr lang="en-US" sz="1600" dirty="0"/>
          </a:p>
          <a:p>
            <a:r>
              <a:rPr lang="en-US" dirty="0"/>
              <a:t>Marks the official “beginning” of the simulation</a:t>
            </a:r>
          </a:p>
          <a:p>
            <a:pPr lvl="1"/>
            <a:r>
              <a:rPr lang="en-US" dirty="0"/>
              <a:t>Time “Zero” – clocks start counting after this.</a:t>
            </a:r>
          </a:p>
          <a:p>
            <a:pPr lvl="1"/>
            <a:r>
              <a:rPr lang="en-US" dirty="0"/>
              <a:t>Components may send data across links normally</a:t>
            </a:r>
          </a:p>
          <a:p>
            <a:pPr lvl="1"/>
            <a:endParaRPr lang="en-US" dirty="0"/>
          </a:p>
        </p:txBody>
      </p:sp>
    </p:spTree>
    <p:extLst>
      <p:ext uri="{BB962C8B-B14F-4D97-AF65-F5344CB8AC3E}">
        <p14:creationId xmlns:p14="http://schemas.microsoft.com/office/powerpoint/2010/main" val="371279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Run</a:t>
            </a:r>
          </a:p>
        </p:txBody>
      </p:sp>
      <p:sp>
        <p:nvSpPr>
          <p:cNvPr id="5" name="Slide Number Placeholder 4"/>
          <p:cNvSpPr>
            <a:spLocks noGrp="1"/>
          </p:cNvSpPr>
          <p:nvPr>
            <p:ph type="sldNum" sz="quarter" idx="4"/>
          </p:nvPr>
        </p:nvSpPr>
        <p:spPr/>
        <p:txBody>
          <a:bodyPr/>
          <a:lstStyle/>
          <a:p>
            <a:fld id="{A5E55A7B-7854-E145-92D9-B491DF4BAE2D}" type="slidenum">
              <a:rPr lang="en-US" smtClean="0"/>
              <a:pPr/>
              <a:t>17</a:t>
            </a:fld>
            <a:endParaRPr lang="en-US" dirty="0"/>
          </a:p>
        </p:txBody>
      </p:sp>
      <p:sp>
        <p:nvSpPr>
          <p:cNvPr id="3" name="Content Placeholder 2"/>
          <p:cNvSpPr>
            <a:spLocks noGrp="1"/>
          </p:cNvSpPr>
          <p:nvPr>
            <p:ph idx="1"/>
          </p:nvPr>
        </p:nvSpPr>
        <p:spPr/>
        <p:txBody>
          <a:bodyPr/>
          <a:lstStyle/>
          <a:p>
            <a:r>
              <a:rPr lang="en-US" dirty="0"/>
              <a:t>Standard simulation time</a:t>
            </a:r>
          </a:p>
          <a:p>
            <a:endParaRPr lang="en-US" sz="1600" dirty="0"/>
          </a:p>
          <a:p>
            <a:r>
              <a:rPr lang="en-US" dirty="0"/>
              <a:t>Events cause processing</a:t>
            </a:r>
          </a:p>
          <a:p>
            <a:pPr lvl="1"/>
            <a:r>
              <a:rPr lang="en-US" dirty="0"/>
              <a:t>Clock Handlers</a:t>
            </a:r>
          </a:p>
          <a:p>
            <a:pPr lvl="1"/>
            <a:r>
              <a:rPr lang="en-US" dirty="0"/>
              <a:t>Messages sent over Links</a:t>
            </a:r>
          </a:p>
          <a:p>
            <a:pPr lvl="1"/>
            <a:endParaRPr lang="en-US" sz="1600" dirty="0"/>
          </a:p>
          <a:p>
            <a:r>
              <a:rPr lang="en-US" dirty="0"/>
              <a:t>Continues until a stop event or until all Primary Components claim that they are OK to exit</a:t>
            </a:r>
          </a:p>
          <a:p>
            <a:pPr lvl="1"/>
            <a:r>
              <a:rPr lang="en-US" dirty="0"/>
              <a:t>Stop Events come from --stop-at &lt;time&gt;</a:t>
            </a:r>
          </a:p>
          <a:p>
            <a:pPr lvl="1"/>
            <a:r>
              <a:rPr lang="en-US" dirty="0"/>
              <a:t>Can also exit if no events remain in the queue</a:t>
            </a:r>
          </a:p>
        </p:txBody>
      </p:sp>
    </p:spTree>
    <p:extLst>
      <p:ext uri="{BB962C8B-B14F-4D97-AF65-F5344CB8AC3E}">
        <p14:creationId xmlns:p14="http://schemas.microsoft.com/office/powerpoint/2010/main" val="49786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Complete</a:t>
            </a:r>
          </a:p>
        </p:txBody>
      </p:sp>
      <p:sp>
        <p:nvSpPr>
          <p:cNvPr id="5" name="Slide Number Placeholder 4"/>
          <p:cNvSpPr>
            <a:spLocks noGrp="1"/>
          </p:cNvSpPr>
          <p:nvPr>
            <p:ph type="sldNum" sz="quarter" idx="4"/>
          </p:nvPr>
        </p:nvSpPr>
        <p:spPr/>
        <p:txBody>
          <a:bodyPr/>
          <a:lstStyle/>
          <a:p>
            <a:fld id="{A5E55A7B-7854-E145-92D9-B491DF4BAE2D}" type="slidenum">
              <a:rPr lang="en-US" smtClean="0"/>
              <a:pPr/>
              <a:t>18</a:t>
            </a:fld>
            <a:endParaRPr lang="en-US" dirty="0"/>
          </a:p>
        </p:txBody>
      </p:sp>
      <p:sp>
        <p:nvSpPr>
          <p:cNvPr id="3" name="Content Placeholder 2"/>
          <p:cNvSpPr>
            <a:spLocks noGrp="1"/>
          </p:cNvSpPr>
          <p:nvPr>
            <p:ph idx="1"/>
          </p:nvPr>
        </p:nvSpPr>
        <p:spPr/>
        <p:txBody>
          <a:bodyPr>
            <a:normAutofit fontScale="92500" lnSpcReduction="20000"/>
          </a:bodyPr>
          <a:lstStyle/>
          <a:p>
            <a:r>
              <a:rPr lang="en-US" dirty="0"/>
              <a:t>Optional for a component to participate</a:t>
            </a:r>
          </a:p>
          <a:p>
            <a:pPr lvl="1"/>
            <a:r>
              <a:rPr lang="en-US" dirty="0"/>
              <a:t>Analogous to </a:t>
            </a:r>
            <a:r>
              <a:rPr lang="en-US" dirty="0" err="1"/>
              <a:t>init</a:t>
            </a:r>
            <a:r>
              <a:rPr lang="en-US" dirty="0"/>
              <a:t>() phase</a:t>
            </a:r>
          </a:p>
          <a:p>
            <a:pPr lvl="1"/>
            <a:r>
              <a:rPr lang="en-US" dirty="0"/>
              <a:t>Example use case: Quiesce component state</a:t>
            </a:r>
          </a:p>
          <a:p>
            <a:endParaRPr lang="en-US" sz="1600" dirty="0"/>
          </a:p>
          <a:p>
            <a:r>
              <a:rPr lang="en-US" dirty="0"/>
              <a:t>Override </a:t>
            </a:r>
            <a:r>
              <a:rPr lang="en-US" sz="1800" dirty="0">
                <a:latin typeface="Consolas"/>
                <a:cs typeface="Consolas"/>
              </a:rPr>
              <a:t>SST::Component::complete(unsigned </a:t>
            </a:r>
            <a:r>
              <a:rPr lang="en-US" sz="1800" dirty="0" err="1">
                <a:latin typeface="Consolas"/>
                <a:cs typeface="Consolas"/>
              </a:rPr>
              <a:t>int</a:t>
            </a:r>
            <a:r>
              <a:rPr lang="en-US" sz="1800" dirty="0">
                <a:latin typeface="Consolas"/>
                <a:cs typeface="Consolas"/>
              </a:rPr>
              <a:t> phase)</a:t>
            </a:r>
            <a:endParaRPr lang="en-US" sz="1800" dirty="0"/>
          </a:p>
          <a:p>
            <a:endParaRPr lang="en-US" sz="1600" dirty="0"/>
          </a:p>
          <a:p>
            <a:r>
              <a:rPr lang="en-US" dirty="0"/>
              <a:t>Called on each component multiple times (phase argument)</a:t>
            </a:r>
          </a:p>
          <a:p>
            <a:pPr lvl="1"/>
            <a:r>
              <a:rPr lang="en-US" dirty="0"/>
              <a:t>“Post-time” phase</a:t>
            </a:r>
          </a:p>
          <a:p>
            <a:pPr lvl="2"/>
            <a:r>
              <a:rPr lang="en-US" dirty="0"/>
              <a:t>Clocks don’t progress</a:t>
            </a:r>
          </a:p>
          <a:p>
            <a:pPr lvl="2"/>
            <a:r>
              <a:rPr lang="en-US" dirty="0"/>
              <a:t>Links have zero simulated latency</a:t>
            </a:r>
          </a:p>
          <a:p>
            <a:pPr lvl="1"/>
            <a:r>
              <a:rPr lang="en-US" dirty="0"/>
              <a:t>Send events to other components</a:t>
            </a:r>
          </a:p>
          <a:p>
            <a:pPr lvl="2"/>
            <a:r>
              <a:rPr lang="en-US" sz="1600" dirty="0">
                <a:latin typeface="Consolas" panose="020B0609020204030204" pitchFamily="49" charset="0"/>
                <a:cs typeface="Consolas" panose="020B0609020204030204" pitchFamily="49" charset="0"/>
              </a:rPr>
              <a:t>link-&gt;</a:t>
            </a:r>
            <a:r>
              <a:rPr lang="en-US" sz="1600" dirty="0" err="1">
                <a:latin typeface="Consolas" panose="020B0609020204030204" pitchFamily="49" charset="0"/>
                <a:cs typeface="Consolas" panose="020B0609020204030204" pitchFamily="49" charset="0"/>
              </a:rPr>
              <a:t>sendInitData</a:t>
            </a:r>
            <a:r>
              <a:rPr lang="en-US" sz="1600" dirty="0">
                <a:latin typeface="Consolas" panose="020B0609020204030204" pitchFamily="49" charset="0"/>
                <a:cs typeface="Consolas" panose="020B0609020204030204" pitchFamily="49" charset="0"/>
              </a:rPr>
              <a:t>()</a:t>
            </a:r>
          </a:p>
          <a:p>
            <a:pPr lvl="2"/>
            <a:r>
              <a:rPr lang="en-US" sz="1600" dirty="0">
                <a:latin typeface="Consolas" panose="020B0609020204030204" pitchFamily="49" charset="0"/>
                <a:cs typeface="Consolas" panose="020B0609020204030204" pitchFamily="49" charset="0"/>
              </a:rPr>
              <a:t>link-&gt;</a:t>
            </a:r>
            <a:r>
              <a:rPr lang="en-US" sz="1600" dirty="0" err="1">
                <a:latin typeface="Consolas" panose="020B0609020204030204" pitchFamily="49" charset="0"/>
                <a:cs typeface="Consolas" panose="020B0609020204030204" pitchFamily="49" charset="0"/>
              </a:rPr>
              <a:t>recvInitData</a:t>
            </a:r>
            <a:r>
              <a:rPr lang="en-US" sz="1600" dirty="0">
                <a:latin typeface="Consolas" panose="020B0609020204030204" pitchFamily="49" charset="0"/>
                <a:cs typeface="Consolas" panose="020B0609020204030204" pitchFamily="49" charset="0"/>
              </a:rPr>
              <a:t>()</a:t>
            </a:r>
          </a:p>
          <a:p>
            <a:pPr lvl="1"/>
            <a:r>
              <a:rPr lang="en-US" dirty="0"/>
              <a:t>Continues until no more events are sent </a:t>
            </a:r>
          </a:p>
        </p:txBody>
      </p:sp>
    </p:spTree>
    <p:extLst>
      <p:ext uri="{BB962C8B-B14F-4D97-AF65-F5344CB8AC3E}">
        <p14:creationId xmlns:p14="http://schemas.microsoft.com/office/powerpoint/2010/main" val="262411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Finish</a:t>
            </a:r>
          </a:p>
        </p:txBody>
      </p:sp>
      <p:sp>
        <p:nvSpPr>
          <p:cNvPr id="5" name="Slide Number Placeholder 4"/>
          <p:cNvSpPr>
            <a:spLocks noGrp="1"/>
          </p:cNvSpPr>
          <p:nvPr>
            <p:ph type="sldNum" sz="quarter" idx="4"/>
          </p:nvPr>
        </p:nvSpPr>
        <p:spPr/>
        <p:txBody>
          <a:bodyPr/>
          <a:lstStyle/>
          <a:p>
            <a:fld id="{A5E55A7B-7854-E145-92D9-B491DF4BAE2D}" type="slidenum">
              <a:rPr lang="en-US" smtClean="0"/>
              <a:pPr/>
              <a:t>19</a:t>
            </a:fld>
            <a:endParaRPr lang="en-US" dirty="0"/>
          </a:p>
        </p:txBody>
      </p:sp>
      <p:sp>
        <p:nvSpPr>
          <p:cNvPr id="3" name="Content Placeholder 2"/>
          <p:cNvSpPr>
            <a:spLocks noGrp="1"/>
          </p:cNvSpPr>
          <p:nvPr>
            <p:ph idx="1"/>
          </p:nvPr>
        </p:nvSpPr>
        <p:spPr/>
        <p:txBody>
          <a:bodyPr/>
          <a:lstStyle/>
          <a:p>
            <a:r>
              <a:rPr lang="en-US" dirty="0"/>
              <a:t>Optional for a component to participate</a:t>
            </a:r>
          </a:p>
          <a:p>
            <a:pPr lvl="1"/>
            <a:r>
              <a:rPr lang="en-US" dirty="0"/>
              <a:t>Example use case: Update statistics one last time</a:t>
            </a:r>
          </a:p>
          <a:p>
            <a:pPr lvl="1"/>
            <a:endParaRPr lang="en-US" sz="1600" dirty="0"/>
          </a:p>
          <a:p>
            <a:r>
              <a:rPr lang="en-US" dirty="0"/>
              <a:t>Override </a:t>
            </a:r>
            <a:r>
              <a:rPr lang="en-US" sz="1800" dirty="0">
                <a:latin typeface="Consolas"/>
                <a:cs typeface="Consolas"/>
              </a:rPr>
              <a:t>SST::Component::finish(void)</a:t>
            </a:r>
            <a:endParaRPr lang="en-US" sz="1800" dirty="0"/>
          </a:p>
          <a:p>
            <a:endParaRPr lang="en-US" sz="1600" dirty="0"/>
          </a:p>
          <a:p>
            <a:r>
              <a:rPr lang="en-US" dirty="0"/>
              <a:t>Called on every component</a:t>
            </a:r>
          </a:p>
          <a:p>
            <a:pPr lvl="1"/>
            <a:r>
              <a:rPr lang="en-US" dirty="0"/>
              <a:t>Marks the end of simulation</a:t>
            </a:r>
          </a:p>
          <a:p>
            <a:pPr lvl="1"/>
            <a:r>
              <a:rPr lang="en-US" dirty="0"/>
              <a:t>Components should do any cleanup, update statistics, etc.</a:t>
            </a:r>
          </a:p>
          <a:p>
            <a:pPr lvl="1"/>
            <a:r>
              <a:rPr lang="en-US" dirty="0"/>
              <a:t>No more communication between components at this point.</a:t>
            </a:r>
          </a:p>
        </p:txBody>
      </p:sp>
    </p:spTree>
    <p:extLst>
      <p:ext uri="{BB962C8B-B14F-4D97-AF65-F5344CB8AC3E}">
        <p14:creationId xmlns:p14="http://schemas.microsoft.com/office/powerpoint/2010/main" val="61389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Library Overview</a:t>
            </a:r>
          </a:p>
        </p:txBody>
      </p:sp>
      <p:sp>
        <p:nvSpPr>
          <p:cNvPr id="5" name="Slide Number Placeholder 4"/>
          <p:cNvSpPr>
            <a:spLocks noGrp="1"/>
          </p:cNvSpPr>
          <p:nvPr>
            <p:ph type="sldNum" sz="quarter" idx="4"/>
          </p:nvPr>
        </p:nvSpPr>
        <p:spPr/>
        <p:txBody>
          <a:bodyPr/>
          <a:lstStyle/>
          <a:p>
            <a:fld id="{A5E55A7B-7854-E145-92D9-B491DF4BAE2D}" type="slidenum">
              <a:rPr lang="en-US" smtClean="0"/>
              <a:pPr/>
              <a:t>2</a:t>
            </a:fld>
            <a:endParaRPr lang="en-US" dirty="0"/>
          </a:p>
        </p:txBody>
      </p:sp>
      <p:sp>
        <p:nvSpPr>
          <p:cNvPr id="3" name="Content Placeholder 2"/>
          <p:cNvSpPr>
            <a:spLocks noGrp="1"/>
          </p:cNvSpPr>
          <p:nvPr>
            <p:ph idx="1"/>
          </p:nvPr>
        </p:nvSpPr>
        <p:spPr/>
        <p:txBody>
          <a:bodyPr/>
          <a:lstStyle/>
          <a:p>
            <a:r>
              <a:rPr lang="en-US" dirty="0"/>
              <a:t>Dynamically-loaded library containing related components, subcomponents, and modules (“elements”)</a:t>
            </a:r>
          </a:p>
          <a:p>
            <a:endParaRPr lang="en-US" dirty="0"/>
          </a:p>
          <a:p>
            <a:r>
              <a:rPr lang="en-US" dirty="0"/>
              <a:t>Statically created element database</a:t>
            </a:r>
          </a:p>
          <a:p>
            <a:pPr lvl="1"/>
            <a:r>
              <a:rPr lang="en-US" dirty="0"/>
              <a:t>On library load, SST’s </a:t>
            </a:r>
            <a:r>
              <a:rPr lang="en-US" dirty="0" err="1"/>
              <a:t>ElementInfoDatabase</a:t>
            </a:r>
            <a:r>
              <a:rPr lang="en-US" dirty="0"/>
              <a:t> is populated with the contents of the library</a:t>
            </a:r>
          </a:p>
          <a:p>
            <a:pPr lvl="1"/>
            <a:r>
              <a:rPr lang="en-US" dirty="0"/>
              <a:t>Documentation for users / other </a:t>
            </a:r>
            <a:r>
              <a:rPr lang="en-US" dirty="0" err="1"/>
              <a:t>devs</a:t>
            </a:r>
            <a:r>
              <a:rPr lang="en-US" dirty="0"/>
              <a:t> / Workbench / </a:t>
            </a:r>
            <a:r>
              <a:rPr lang="en-US" dirty="0" err="1"/>
              <a:t>sst</a:t>
            </a:r>
            <a:r>
              <a:rPr lang="en-US" dirty="0"/>
              <a:t>-info:</a:t>
            </a:r>
          </a:p>
          <a:p>
            <a:pPr lvl="2"/>
            <a:r>
              <a:rPr lang="en-US" dirty="0"/>
              <a:t>Components, </a:t>
            </a:r>
            <a:r>
              <a:rPr lang="en-US" dirty="0" err="1"/>
              <a:t>SubComponents</a:t>
            </a:r>
            <a:r>
              <a:rPr lang="en-US" dirty="0"/>
              <a:t>, Modules, Statistics, Partitioners, etc.</a:t>
            </a:r>
          </a:p>
          <a:p>
            <a:pPr lvl="2"/>
            <a:r>
              <a:rPr lang="en-US" dirty="0"/>
              <a:t>Associated parameters, port names, statistics</a:t>
            </a:r>
          </a:p>
        </p:txBody>
      </p:sp>
    </p:spTree>
    <p:extLst>
      <p:ext uri="{BB962C8B-B14F-4D97-AF65-F5344CB8AC3E}">
        <p14:creationId xmlns:p14="http://schemas.microsoft.com/office/powerpoint/2010/main" val="265422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4"/>
          </p:nvPr>
        </p:nvSpPr>
        <p:spPr/>
        <p:txBody>
          <a:bodyPr/>
          <a:lstStyle/>
          <a:p>
            <a:fld id="{A5E55A7B-7854-E145-92D9-B491DF4BAE2D}" type="slidenum">
              <a:rPr lang="en-US" smtClean="0"/>
              <a:pPr/>
              <a:t>20</a:t>
            </a:fld>
            <a:endParaRPr lang="en-US" dirty="0"/>
          </a:p>
        </p:txBody>
      </p:sp>
      <p:sp>
        <p:nvSpPr>
          <p:cNvPr id="3" name="Content Placeholder 2"/>
          <p:cNvSpPr>
            <a:spLocks noGrp="1"/>
          </p:cNvSpPr>
          <p:nvPr>
            <p:ph idx="1"/>
          </p:nvPr>
        </p:nvSpPr>
        <p:spPr/>
        <p:txBody>
          <a:bodyPr/>
          <a:lstStyle/>
          <a:p>
            <a:r>
              <a:rPr lang="en-US" dirty="0">
                <a:solidFill>
                  <a:schemeClr val="tx1">
                    <a:lumMod val="50000"/>
                    <a:lumOff val="50000"/>
                  </a:schemeClr>
                </a:solidFill>
              </a:rPr>
              <a:t>Element Library Info</a:t>
            </a:r>
          </a:p>
          <a:p>
            <a:r>
              <a:rPr lang="en-US" dirty="0">
                <a:solidFill>
                  <a:schemeClr val="tx1">
                    <a:lumMod val="50000"/>
                    <a:lumOff val="50000"/>
                  </a:schemeClr>
                </a:solidFill>
              </a:rPr>
              <a:t>Component Lifecycle </a:t>
            </a:r>
          </a:p>
          <a:p>
            <a:r>
              <a:rPr lang="en-US" dirty="0"/>
              <a:t>Parallel Considerations</a:t>
            </a:r>
          </a:p>
          <a:p>
            <a:r>
              <a:rPr lang="en-US" dirty="0"/>
              <a:t>Common Core APIs</a:t>
            </a:r>
          </a:p>
          <a:p>
            <a:r>
              <a:rPr lang="en-US" dirty="0"/>
              <a:t>Create an Element Library</a:t>
            </a:r>
          </a:p>
          <a:p>
            <a:endParaRPr lang="en-US" dirty="0"/>
          </a:p>
        </p:txBody>
      </p:sp>
    </p:spTree>
    <p:extLst>
      <p:ext uri="{BB962C8B-B14F-4D97-AF65-F5344CB8AC3E}">
        <p14:creationId xmlns:p14="http://schemas.microsoft.com/office/powerpoint/2010/main" val="393123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SST’s Parallel Algorithm</a:t>
            </a:r>
          </a:p>
        </p:txBody>
      </p:sp>
      <p:sp>
        <p:nvSpPr>
          <p:cNvPr id="5" name="Slide Number Placeholder 4"/>
          <p:cNvSpPr>
            <a:spLocks noGrp="1"/>
          </p:cNvSpPr>
          <p:nvPr>
            <p:ph type="sldNum" sz="quarter" idx="4"/>
          </p:nvPr>
        </p:nvSpPr>
        <p:spPr/>
        <p:txBody>
          <a:bodyPr/>
          <a:lstStyle/>
          <a:p>
            <a:fld id="{A5E55A7B-7854-E145-92D9-B491DF4BAE2D}" type="slidenum">
              <a:rPr lang="en-US" smtClean="0"/>
              <a:pPr/>
              <a:t>21</a:t>
            </a:fld>
            <a:endParaRPr lang="en-US" dirty="0"/>
          </a:p>
        </p:txBody>
      </p:sp>
      <p:sp>
        <p:nvSpPr>
          <p:cNvPr id="3" name="Content Placeholder 2"/>
          <p:cNvSpPr>
            <a:spLocks noGrp="1"/>
          </p:cNvSpPr>
          <p:nvPr>
            <p:ph idx="1"/>
          </p:nvPr>
        </p:nvSpPr>
        <p:spPr/>
        <p:txBody>
          <a:bodyPr/>
          <a:lstStyle/>
          <a:p>
            <a:r>
              <a:rPr lang="en-US" dirty="0"/>
              <a:t>SST Simulations are comprised of components connected by links</a:t>
            </a:r>
          </a:p>
          <a:p>
            <a:r>
              <a:rPr lang="en-US" dirty="0"/>
              <a:t>Each link has a minimum latency (specified in SI time units)</a:t>
            </a:r>
          </a:p>
          <a:p>
            <a:r>
              <a:rPr lang="en-US" dirty="0"/>
              <a:t>SST tries to partition to load balance and cut long-latency links</a:t>
            </a:r>
          </a:p>
          <a:p>
            <a:r>
              <a:rPr lang="en-US" dirty="0"/>
              <a:t>Allows conservative distance-based </a:t>
            </a:r>
            <a:r>
              <a:rPr lang="en-US" dirty="0" err="1"/>
              <a:t>lookahead</a:t>
            </a:r>
            <a:r>
              <a:rPr lang="en-US" dirty="0"/>
              <a:t> optimization</a:t>
            </a:r>
          </a:p>
        </p:txBody>
      </p:sp>
      <p:pic>
        <p:nvPicPr>
          <p:cNvPr id="6" name="Picture 5"/>
          <p:cNvPicPr>
            <a:picLocks noChangeAspect="1"/>
          </p:cNvPicPr>
          <p:nvPr/>
        </p:nvPicPr>
        <p:blipFill>
          <a:blip r:embed="rId2"/>
          <a:stretch>
            <a:fillRect/>
          </a:stretch>
        </p:blipFill>
        <p:spPr>
          <a:xfrm>
            <a:off x="856486" y="3957652"/>
            <a:ext cx="4645168" cy="2395621"/>
          </a:xfrm>
          <a:prstGeom prst="rect">
            <a:avLst/>
          </a:prstGeom>
        </p:spPr>
      </p:pic>
      <p:pic>
        <p:nvPicPr>
          <p:cNvPr id="7" name="Picture 6"/>
          <p:cNvPicPr>
            <a:picLocks noChangeAspect="1"/>
          </p:cNvPicPr>
          <p:nvPr/>
        </p:nvPicPr>
        <p:blipFill>
          <a:blip r:embed="rId3"/>
          <a:stretch>
            <a:fillRect/>
          </a:stretch>
        </p:blipFill>
        <p:spPr>
          <a:xfrm>
            <a:off x="6865400" y="3566903"/>
            <a:ext cx="4645168" cy="3177120"/>
          </a:xfrm>
          <a:prstGeom prst="rect">
            <a:avLst/>
          </a:prstGeom>
        </p:spPr>
      </p:pic>
    </p:spTree>
    <p:extLst>
      <p:ext uri="{BB962C8B-B14F-4D97-AF65-F5344CB8AC3E}">
        <p14:creationId xmlns:p14="http://schemas.microsoft.com/office/powerpoint/2010/main" val="5425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SST’s Parallel Algorithm</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22</a:t>
            </a:fld>
            <a:endParaRPr lang="en-US" dirty="0"/>
          </a:p>
        </p:txBody>
      </p:sp>
      <p:sp>
        <p:nvSpPr>
          <p:cNvPr id="3" name="Content Placeholder 2"/>
          <p:cNvSpPr>
            <a:spLocks noGrp="1"/>
          </p:cNvSpPr>
          <p:nvPr>
            <p:ph idx="1"/>
          </p:nvPr>
        </p:nvSpPr>
        <p:spPr/>
        <p:txBody>
          <a:bodyPr/>
          <a:lstStyle/>
          <a:p>
            <a:r>
              <a:rPr lang="en-US" dirty="0"/>
              <a:t>When a component sends an event over a link, the event is either entered into the local queue or buffered for the next MPI exchange.</a:t>
            </a:r>
          </a:p>
          <a:p>
            <a:r>
              <a:rPr lang="en-US" dirty="0"/>
              <a:t>At every Global Lookahead interval, we exchange queued events between ranks</a:t>
            </a:r>
          </a:p>
          <a:p>
            <a:pPr lvl="1"/>
            <a:r>
              <a:rPr lang="en-US" dirty="0"/>
              <a:t>Because lookahead &lt; minimum latency, </a:t>
            </a:r>
            <a:r>
              <a:rPr lang="en-US" b="1" dirty="0">
                <a:solidFill>
                  <a:schemeClr val="accent1"/>
                </a:solidFill>
              </a:rPr>
              <a:t>events never arrive in the “past”</a:t>
            </a:r>
          </a:p>
        </p:txBody>
      </p:sp>
      <p:pic>
        <p:nvPicPr>
          <p:cNvPr id="6" name="Picture 5"/>
          <p:cNvPicPr>
            <a:picLocks noChangeAspect="1"/>
          </p:cNvPicPr>
          <p:nvPr/>
        </p:nvPicPr>
        <p:blipFill>
          <a:blip r:embed="rId2"/>
          <a:stretch>
            <a:fillRect/>
          </a:stretch>
        </p:blipFill>
        <p:spPr>
          <a:xfrm>
            <a:off x="1027805" y="3655741"/>
            <a:ext cx="4163905" cy="2847954"/>
          </a:xfrm>
          <a:prstGeom prst="rect">
            <a:avLst/>
          </a:prstGeom>
        </p:spPr>
      </p:pic>
      <p:sp>
        <p:nvSpPr>
          <p:cNvPr id="7" name="Rectangle 6"/>
          <p:cNvSpPr/>
          <p:nvPr/>
        </p:nvSpPr>
        <p:spPr>
          <a:xfrm>
            <a:off x="5665954" y="3247573"/>
            <a:ext cx="2719138" cy="1569660"/>
          </a:xfrm>
          <a:prstGeom prst="rect">
            <a:avLst/>
          </a:prstGeom>
          <a:solidFill>
            <a:schemeClr val="accent1">
              <a:lumMod val="20000"/>
              <a:lumOff val="80000"/>
            </a:schemeClr>
          </a:solidFill>
        </p:spPr>
        <p:txBody>
          <a:bodyPr wrap="square">
            <a:spAutoFit/>
          </a:bodyPr>
          <a:lstStyle/>
          <a:p>
            <a:pPr algn="ctr"/>
            <a:r>
              <a:rPr lang="en-US" sz="1200" b="1" dirty="0"/>
              <a:t>link::send()</a:t>
            </a:r>
          </a:p>
          <a:p>
            <a:r>
              <a:rPr lang="en-US" sz="1200" dirty="0">
                <a:latin typeface="Andale Mono" charset="0"/>
                <a:ea typeface="Andale Mono" charset="0"/>
                <a:cs typeface="Andale Mono" charset="0"/>
              </a:rPr>
              <a:t>send(event *e) { </a:t>
            </a:r>
          </a:p>
          <a:p>
            <a:r>
              <a:rPr lang="en-US" sz="1200" dirty="0">
                <a:latin typeface="Andale Mono" charset="0"/>
                <a:ea typeface="Andale Mono" charset="0"/>
                <a:cs typeface="Andale Mono" charset="0"/>
              </a:rPr>
              <a:t>  if (</a:t>
            </a:r>
            <a:r>
              <a:rPr lang="en-US" sz="1200" dirty="0" err="1">
                <a:latin typeface="Andale Mono" charset="0"/>
                <a:ea typeface="Andale Mono" charset="0"/>
                <a:cs typeface="Andale Mono" charset="0"/>
              </a:rPr>
              <a:t>isLocal</a:t>
            </a:r>
            <a:r>
              <a:rPr lang="en-US" sz="1200" dirty="0">
                <a:latin typeface="Andale Mono" charset="0"/>
                <a:ea typeface="Andale Mono" charset="0"/>
                <a:cs typeface="Andale Mono" charset="0"/>
              </a:rPr>
              <a:t>(e-&gt;</a:t>
            </a:r>
            <a:r>
              <a:rPr lang="en-US" sz="1200" dirty="0" err="1">
                <a:latin typeface="Andale Mono" charset="0"/>
                <a:ea typeface="Andale Mono" charset="0"/>
                <a:cs typeface="Andale Mono" charset="0"/>
              </a:rPr>
              <a:t>dest</a:t>
            </a:r>
            <a:r>
              <a:rPr lang="en-US" sz="1200" dirty="0">
                <a:latin typeface="Andale Mono" charset="0"/>
                <a:ea typeface="Andale Mono" charset="0"/>
                <a:cs typeface="Andale Mono" charset="0"/>
              </a:rPr>
              <a:t>())) {</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local_queue.insert</a:t>
            </a:r>
            <a:r>
              <a:rPr lang="en-US" sz="1200" dirty="0">
                <a:latin typeface="Andale Mono" charset="0"/>
                <a:ea typeface="Andale Mono" charset="0"/>
                <a:cs typeface="Andale Mono" charset="0"/>
              </a:rPr>
              <a:t>(e);</a:t>
            </a:r>
          </a:p>
          <a:p>
            <a:r>
              <a:rPr lang="en-US" sz="1200" dirty="0">
                <a:latin typeface="Andale Mono" charset="0"/>
                <a:ea typeface="Andale Mono" charset="0"/>
                <a:cs typeface="Andale Mono" charset="0"/>
              </a:rPr>
              <a:t>  } else {  </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mpiBuffer.insert</a:t>
            </a:r>
            <a:r>
              <a:rPr lang="en-US" sz="1200" dirty="0">
                <a:latin typeface="Andale Mono" charset="0"/>
                <a:ea typeface="Andale Mono" charset="0"/>
                <a:cs typeface="Andale Mono" charset="0"/>
              </a:rPr>
              <a:t>(e);</a:t>
            </a:r>
          </a:p>
          <a:p>
            <a:r>
              <a:rPr lang="en-US" sz="1200" dirty="0">
                <a:latin typeface="Andale Mono" charset="0"/>
                <a:ea typeface="Andale Mono" charset="0"/>
                <a:cs typeface="Andale Mono" charset="0"/>
              </a:rPr>
              <a:t>  }</a:t>
            </a:r>
          </a:p>
          <a:p>
            <a:r>
              <a:rPr lang="en-US" sz="1200" dirty="0">
                <a:latin typeface="Andale Mono" charset="0"/>
                <a:ea typeface="Andale Mono" charset="0"/>
                <a:cs typeface="Andale Mono" charset="0"/>
              </a:rPr>
              <a:t>}</a:t>
            </a:r>
          </a:p>
        </p:txBody>
      </p:sp>
      <p:sp>
        <p:nvSpPr>
          <p:cNvPr id="8" name="Rectangle 7"/>
          <p:cNvSpPr/>
          <p:nvPr/>
        </p:nvSpPr>
        <p:spPr>
          <a:xfrm>
            <a:off x="7845327" y="4383358"/>
            <a:ext cx="2976675" cy="1754326"/>
          </a:xfrm>
          <a:prstGeom prst="rect">
            <a:avLst/>
          </a:prstGeom>
          <a:solidFill>
            <a:schemeClr val="accent1">
              <a:lumMod val="20000"/>
              <a:lumOff val="80000"/>
            </a:schemeClr>
          </a:solidFill>
        </p:spPr>
        <p:txBody>
          <a:bodyPr wrap="square">
            <a:spAutoFit/>
          </a:bodyPr>
          <a:lstStyle/>
          <a:p>
            <a:pPr algn="ctr"/>
            <a:r>
              <a:rPr lang="en-US" sz="1200" b="1" dirty="0"/>
              <a:t>MPI Exchange</a:t>
            </a:r>
          </a:p>
          <a:p>
            <a:r>
              <a:rPr lang="en-US" sz="1200" dirty="0">
                <a:latin typeface="Andale Mono" charset="0"/>
                <a:ea typeface="Andale Mono" charset="0"/>
                <a:cs typeface="Andale Mono" charset="0"/>
              </a:rPr>
              <a:t>exchange() {</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startSend</a:t>
            </a:r>
            <a:r>
              <a:rPr lang="en-US" sz="1200" dirty="0">
                <a:latin typeface="Andale Mono" charset="0"/>
                <a:ea typeface="Andale Mono" charset="0"/>
                <a:cs typeface="Andale Mono" charset="0"/>
              </a:rPr>
              <a:t>(</a:t>
            </a:r>
            <a:r>
              <a:rPr lang="en-US" sz="1200" dirty="0" err="1">
                <a:latin typeface="Andale Mono" charset="0"/>
                <a:ea typeface="Andale Mono" charset="0"/>
                <a:cs typeface="Andale Mono" charset="0"/>
              </a:rPr>
              <a:t>mpiBuffer</a:t>
            </a:r>
            <a:r>
              <a:rPr lang="en-US" sz="1200" dirty="0">
                <a:latin typeface="Andale Mono" charset="0"/>
                <a:ea typeface="Andale Mono" charset="0"/>
                <a:cs typeface="Andale Mono" charset="0"/>
              </a:rPr>
              <a:t>); </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recv</a:t>
            </a:r>
            <a:r>
              <a:rPr lang="en-US" sz="1200" dirty="0">
                <a:latin typeface="Andale Mono" charset="0"/>
                <a:ea typeface="Andale Mono" charset="0"/>
                <a:cs typeface="Andale Mono" charset="0"/>
              </a:rPr>
              <a:t>(incoming);</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finishSends</a:t>
            </a:r>
            <a:r>
              <a:rPr lang="en-US" sz="1200" dirty="0">
                <a:latin typeface="Andale Mono" charset="0"/>
                <a:ea typeface="Andale Mono" charset="0"/>
                <a:cs typeface="Andale Mono" charset="0"/>
              </a:rPr>
              <a:t>();</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foreach</a:t>
            </a:r>
            <a:r>
              <a:rPr lang="en-US" sz="1200" dirty="0">
                <a:latin typeface="Andale Mono" charset="0"/>
                <a:ea typeface="Andale Mono" charset="0"/>
                <a:cs typeface="Andale Mono" charset="0"/>
              </a:rPr>
              <a:t> event in incoming {</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local_queue.insert</a:t>
            </a:r>
            <a:r>
              <a:rPr lang="en-US" sz="1200" dirty="0">
                <a:latin typeface="Andale Mono" charset="0"/>
                <a:ea typeface="Andale Mono" charset="0"/>
                <a:cs typeface="Andale Mono" charset="0"/>
              </a:rPr>
              <a:t>(event);</a:t>
            </a:r>
          </a:p>
          <a:p>
            <a:r>
              <a:rPr lang="en-US" sz="1200" dirty="0">
                <a:latin typeface="Andale Mono" charset="0"/>
                <a:ea typeface="Andale Mono" charset="0"/>
                <a:cs typeface="Andale Mono" charset="0"/>
              </a:rPr>
              <a:t>  }</a:t>
            </a:r>
          </a:p>
          <a:p>
            <a:r>
              <a:rPr lang="en-US" sz="1200" dirty="0">
                <a:latin typeface="Andale Mono" charset="0"/>
                <a:ea typeface="Andale Mono" charset="0"/>
                <a:cs typeface="Andale Mono" charset="0"/>
              </a:rPr>
              <a:t>}</a:t>
            </a:r>
          </a:p>
        </p:txBody>
      </p:sp>
    </p:spTree>
    <p:extLst>
      <p:ext uri="{BB962C8B-B14F-4D97-AF65-F5344CB8AC3E}">
        <p14:creationId xmlns:p14="http://schemas.microsoft.com/office/powerpoint/2010/main" val="144743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Parallel Considerations</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23</a:t>
            </a:fld>
            <a:endParaRPr lang="en-US" dirty="0"/>
          </a:p>
        </p:txBody>
      </p:sp>
      <p:sp>
        <p:nvSpPr>
          <p:cNvPr id="3" name="Content Placeholder 2"/>
          <p:cNvSpPr>
            <a:spLocks noGrp="1"/>
          </p:cNvSpPr>
          <p:nvPr>
            <p:ph idx="1"/>
          </p:nvPr>
        </p:nvSpPr>
        <p:spPr/>
        <p:txBody>
          <a:bodyPr>
            <a:normAutofit fontScale="92500" lnSpcReduction="20000"/>
          </a:bodyPr>
          <a:lstStyle/>
          <a:p>
            <a:r>
              <a:rPr lang="en-US" dirty="0"/>
              <a:t>By design, SST is a </a:t>
            </a:r>
            <a:r>
              <a:rPr lang="en-US" b="1" i="1" dirty="0">
                <a:solidFill>
                  <a:schemeClr val="accent4"/>
                </a:solidFill>
              </a:rPr>
              <a:t>parallel</a:t>
            </a:r>
            <a:r>
              <a:rPr lang="en-US" dirty="0"/>
              <a:t> discrete event simulator</a:t>
            </a:r>
          </a:p>
          <a:p>
            <a:r>
              <a:rPr lang="en-US" dirty="0"/>
              <a:t>Components are supposed to communicate only via links</a:t>
            </a:r>
          </a:p>
          <a:p>
            <a:r>
              <a:rPr lang="en-US" dirty="0"/>
              <a:t>It is possible to write components that break this paradigm</a:t>
            </a:r>
          </a:p>
          <a:p>
            <a:pPr lvl="1"/>
            <a:r>
              <a:rPr lang="en-US" dirty="0"/>
              <a:t>Use shared memory for communication</a:t>
            </a:r>
          </a:p>
          <a:p>
            <a:pPr lvl="1"/>
            <a:r>
              <a:rPr lang="en-US" dirty="0"/>
              <a:t>Pass pointers to shared structures</a:t>
            </a:r>
          </a:p>
          <a:p>
            <a:pPr lvl="1"/>
            <a:r>
              <a:rPr lang="en-US" dirty="0"/>
              <a:t>Make their own calls to MPI</a:t>
            </a:r>
          </a:p>
          <a:p>
            <a:pPr lvl="1"/>
            <a:r>
              <a:rPr lang="en-US" dirty="0"/>
              <a:t>Read/write shared files</a:t>
            </a:r>
          </a:p>
          <a:p>
            <a:pPr lvl="1"/>
            <a:r>
              <a:rPr lang="en-US" dirty="0" err="1"/>
              <a:t>etc</a:t>
            </a:r>
            <a:r>
              <a:rPr lang="en-US" dirty="0"/>
              <a:t>…</a:t>
            </a:r>
          </a:p>
          <a:p>
            <a:pPr lvl="1"/>
            <a:endParaRPr lang="en-US" dirty="0"/>
          </a:p>
          <a:p>
            <a:r>
              <a:rPr lang="en-US" dirty="0"/>
              <a:t>Don’t do this!</a:t>
            </a:r>
          </a:p>
          <a:p>
            <a:pPr lvl="1"/>
            <a:r>
              <a:rPr lang="en-US" dirty="0"/>
              <a:t>Current partitioning strategies cannot take this into consideration</a:t>
            </a:r>
          </a:p>
          <a:p>
            <a:pPr lvl="1"/>
            <a:r>
              <a:rPr lang="en-US" dirty="0"/>
              <a:t>Calling MPI directly can (and likely will) lead to deadlock</a:t>
            </a:r>
          </a:p>
          <a:p>
            <a:pPr lvl="1"/>
            <a:endParaRPr lang="en-US" dirty="0"/>
          </a:p>
          <a:p>
            <a:r>
              <a:rPr lang="en-US" dirty="0"/>
              <a:t>Events must be serialized (more later)</a:t>
            </a:r>
          </a:p>
        </p:txBody>
      </p:sp>
    </p:spTree>
    <p:extLst>
      <p:ext uri="{BB962C8B-B14F-4D97-AF65-F5344CB8AC3E}">
        <p14:creationId xmlns:p14="http://schemas.microsoft.com/office/powerpoint/2010/main" val="265871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4"/>
          </p:nvPr>
        </p:nvSpPr>
        <p:spPr/>
        <p:txBody>
          <a:bodyPr/>
          <a:lstStyle/>
          <a:p>
            <a:fld id="{A5E55A7B-7854-E145-92D9-B491DF4BAE2D}" type="slidenum">
              <a:rPr lang="en-US" smtClean="0"/>
              <a:pPr/>
              <a:t>24</a:t>
            </a:fld>
            <a:endParaRPr lang="en-US" dirty="0"/>
          </a:p>
        </p:txBody>
      </p:sp>
      <p:sp>
        <p:nvSpPr>
          <p:cNvPr id="3" name="Content Placeholder 2"/>
          <p:cNvSpPr>
            <a:spLocks noGrp="1"/>
          </p:cNvSpPr>
          <p:nvPr>
            <p:ph idx="1"/>
          </p:nvPr>
        </p:nvSpPr>
        <p:spPr/>
        <p:txBody>
          <a:bodyPr>
            <a:normAutofit/>
          </a:bodyPr>
          <a:lstStyle/>
          <a:p>
            <a:r>
              <a:rPr lang="en-US" dirty="0">
                <a:solidFill>
                  <a:schemeClr val="tx1">
                    <a:lumMod val="50000"/>
                    <a:lumOff val="50000"/>
                  </a:schemeClr>
                </a:solidFill>
              </a:rPr>
              <a:t>Element Library Overview</a:t>
            </a:r>
          </a:p>
          <a:p>
            <a:r>
              <a:rPr lang="en-US" dirty="0">
                <a:solidFill>
                  <a:schemeClr val="tx1">
                    <a:lumMod val="50000"/>
                    <a:lumOff val="50000"/>
                  </a:schemeClr>
                </a:solidFill>
              </a:rPr>
              <a:t>Component Lifecycle </a:t>
            </a:r>
          </a:p>
          <a:p>
            <a:r>
              <a:rPr lang="en-US" dirty="0">
                <a:solidFill>
                  <a:schemeClr val="tx1">
                    <a:lumMod val="50000"/>
                    <a:lumOff val="50000"/>
                  </a:schemeClr>
                </a:solidFill>
              </a:rPr>
              <a:t>Parallel considerations</a:t>
            </a:r>
          </a:p>
          <a:p>
            <a:r>
              <a:rPr lang="en-US" dirty="0"/>
              <a:t>Common Core APIs</a:t>
            </a:r>
          </a:p>
          <a:p>
            <a:pPr lvl="1"/>
            <a:r>
              <a:rPr lang="en-US" dirty="0"/>
              <a:t>General</a:t>
            </a:r>
          </a:p>
          <a:p>
            <a:pPr lvl="1"/>
            <a:r>
              <a:rPr lang="en-US" dirty="0"/>
              <a:t>Statistics</a:t>
            </a:r>
          </a:p>
          <a:p>
            <a:pPr lvl="1"/>
            <a:r>
              <a:rPr lang="en-US" dirty="0" err="1"/>
              <a:t>SubComponents</a:t>
            </a:r>
            <a:endParaRPr lang="en-US" dirty="0"/>
          </a:p>
          <a:p>
            <a:r>
              <a:rPr lang="en-US" dirty="0"/>
              <a:t>Create an Element Library</a:t>
            </a:r>
          </a:p>
          <a:p>
            <a:endParaRPr lang="en-US" dirty="0"/>
          </a:p>
        </p:txBody>
      </p:sp>
    </p:spTree>
    <p:extLst>
      <p:ext uri="{BB962C8B-B14F-4D97-AF65-F5344CB8AC3E}">
        <p14:creationId xmlns:p14="http://schemas.microsoft.com/office/powerpoint/2010/main" val="166775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Core APIs</a:t>
            </a:r>
          </a:p>
        </p:txBody>
      </p:sp>
      <p:sp>
        <p:nvSpPr>
          <p:cNvPr id="5" name="Slide Number Placeholder 4"/>
          <p:cNvSpPr>
            <a:spLocks noGrp="1"/>
          </p:cNvSpPr>
          <p:nvPr>
            <p:ph type="sldNum" sz="quarter" idx="4"/>
          </p:nvPr>
        </p:nvSpPr>
        <p:spPr/>
        <p:txBody>
          <a:bodyPr/>
          <a:lstStyle/>
          <a:p>
            <a:fld id="{A5E55A7B-7854-E145-92D9-B491DF4BAE2D}" type="slidenum">
              <a:rPr lang="en-US" smtClean="0"/>
              <a:pPr/>
              <a:t>25</a:t>
            </a:fld>
            <a:endParaRPr lang="en-US" dirty="0"/>
          </a:p>
        </p:txBody>
      </p:sp>
      <p:sp>
        <p:nvSpPr>
          <p:cNvPr id="3" name="Content Placeholder 2"/>
          <p:cNvSpPr>
            <a:spLocks noGrp="1"/>
          </p:cNvSpPr>
          <p:nvPr>
            <p:ph idx="1"/>
          </p:nvPr>
        </p:nvSpPr>
        <p:spPr/>
        <p:txBody>
          <a:bodyPr>
            <a:normAutofit fontScale="92500" lnSpcReduction="20000"/>
          </a:bodyPr>
          <a:lstStyle/>
          <a:p>
            <a:r>
              <a:rPr lang="en-US" dirty="0">
                <a:latin typeface="Consolas"/>
                <a:cs typeface="Consolas"/>
              </a:rPr>
              <a:t>SST::Simulation</a:t>
            </a:r>
          </a:p>
          <a:p>
            <a:r>
              <a:rPr lang="en-US" dirty="0">
                <a:latin typeface="Consolas"/>
                <a:cs typeface="Consolas"/>
              </a:rPr>
              <a:t>SST::Event</a:t>
            </a:r>
          </a:p>
          <a:p>
            <a:r>
              <a:rPr lang="en-US" dirty="0">
                <a:latin typeface="Consolas"/>
                <a:cs typeface="Consolas"/>
              </a:rPr>
              <a:t>SST::Component</a:t>
            </a:r>
          </a:p>
          <a:p>
            <a:r>
              <a:rPr lang="en-US" dirty="0">
                <a:latin typeface="Consolas"/>
                <a:cs typeface="Consolas"/>
              </a:rPr>
              <a:t>SST::Link</a:t>
            </a:r>
          </a:p>
          <a:p>
            <a:r>
              <a:rPr lang="en-US" dirty="0">
                <a:latin typeface="Consolas"/>
                <a:cs typeface="Consolas"/>
              </a:rPr>
              <a:t>SST::</a:t>
            </a:r>
            <a:r>
              <a:rPr lang="en-US" dirty="0" err="1">
                <a:latin typeface="Consolas"/>
                <a:cs typeface="Consolas"/>
              </a:rPr>
              <a:t>Param</a:t>
            </a:r>
            <a:endParaRPr lang="en-US" dirty="0">
              <a:latin typeface="Consolas"/>
              <a:cs typeface="Consolas"/>
            </a:endParaRPr>
          </a:p>
          <a:p>
            <a:r>
              <a:rPr lang="en-US" dirty="0">
                <a:latin typeface="Consolas"/>
                <a:cs typeface="Consolas"/>
              </a:rPr>
              <a:t>SST::Output</a:t>
            </a:r>
          </a:p>
          <a:p>
            <a:r>
              <a:rPr lang="en-US" dirty="0">
                <a:latin typeface="Consolas"/>
                <a:cs typeface="Consolas"/>
              </a:rPr>
              <a:t>SST::</a:t>
            </a:r>
            <a:r>
              <a:rPr lang="en-US" dirty="0" err="1">
                <a:latin typeface="Consolas"/>
                <a:cs typeface="Consolas"/>
              </a:rPr>
              <a:t>UnitAlgebra</a:t>
            </a:r>
            <a:endParaRPr lang="en-US" dirty="0">
              <a:latin typeface="Consolas"/>
              <a:cs typeface="Consolas"/>
            </a:endParaRPr>
          </a:p>
          <a:p>
            <a:r>
              <a:rPr lang="en-US" dirty="0">
                <a:latin typeface="Consolas"/>
                <a:cs typeface="Consolas"/>
              </a:rPr>
              <a:t>SST::RNG::</a:t>
            </a:r>
            <a:r>
              <a:rPr lang="en-US" dirty="0" err="1">
                <a:latin typeface="Consolas"/>
                <a:cs typeface="Consolas"/>
              </a:rPr>
              <a:t>SSTRandom</a:t>
            </a:r>
            <a:endParaRPr lang="en-US" dirty="0">
              <a:latin typeface="Consolas"/>
              <a:cs typeface="Consolas"/>
            </a:endParaRPr>
          </a:p>
          <a:p>
            <a:endParaRPr lang="en-US" dirty="0">
              <a:latin typeface="Consolas"/>
              <a:cs typeface="Consolas"/>
            </a:endParaRPr>
          </a:p>
          <a:p>
            <a:r>
              <a:rPr lang="en-US" dirty="0" err="1">
                <a:latin typeface="Consolas"/>
                <a:cs typeface="Consolas"/>
              </a:rPr>
              <a:t>SubComponent</a:t>
            </a:r>
            <a:endParaRPr lang="en-US" dirty="0">
              <a:latin typeface="Consolas"/>
              <a:cs typeface="Consolas"/>
            </a:endParaRPr>
          </a:p>
          <a:p>
            <a:r>
              <a:rPr lang="en-US" dirty="0">
                <a:latin typeface="Consolas"/>
                <a:cs typeface="Consolas"/>
              </a:rPr>
              <a:t>Statistics</a:t>
            </a:r>
          </a:p>
        </p:txBody>
      </p:sp>
    </p:spTree>
    <p:extLst>
      <p:ext uri="{BB962C8B-B14F-4D97-AF65-F5344CB8AC3E}">
        <p14:creationId xmlns:p14="http://schemas.microsoft.com/office/powerpoint/2010/main" val="214790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SST::Simulation</a:t>
            </a:r>
          </a:p>
        </p:txBody>
      </p:sp>
      <p:sp>
        <p:nvSpPr>
          <p:cNvPr id="5" name="Slide Number Placeholder 4"/>
          <p:cNvSpPr>
            <a:spLocks noGrp="1"/>
          </p:cNvSpPr>
          <p:nvPr>
            <p:ph type="sldNum" sz="quarter" idx="4"/>
          </p:nvPr>
        </p:nvSpPr>
        <p:spPr/>
        <p:txBody>
          <a:bodyPr/>
          <a:lstStyle/>
          <a:p>
            <a:fld id="{A5E55A7B-7854-E145-92D9-B491DF4BAE2D}" type="slidenum">
              <a:rPr lang="en-US" smtClean="0"/>
              <a:pPr/>
              <a:t>26</a:t>
            </a:fld>
            <a:endParaRPr lang="en-US" dirty="0"/>
          </a:p>
        </p:txBody>
      </p:sp>
      <p:sp>
        <p:nvSpPr>
          <p:cNvPr id="3" name="Content Placeholder 2"/>
          <p:cNvSpPr>
            <a:spLocks noGrp="1"/>
          </p:cNvSpPr>
          <p:nvPr>
            <p:ph idx="1"/>
          </p:nvPr>
        </p:nvSpPr>
        <p:spPr/>
        <p:txBody>
          <a:bodyPr>
            <a:normAutofit/>
          </a:bodyPr>
          <a:lstStyle/>
          <a:p>
            <a:r>
              <a:rPr lang="en-US" dirty="0" err="1">
                <a:latin typeface="Consolas"/>
                <a:cs typeface="Consolas"/>
              </a:rPr>
              <a:t>sst</a:t>
            </a:r>
            <a:r>
              <a:rPr lang="en-US" dirty="0">
                <a:latin typeface="Consolas"/>
                <a:cs typeface="Consolas"/>
              </a:rPr>
              <a:t>/core/</a:t>
            </a:r>
            <a:r>
              <a:rPr lang="en-US" dirty="0" err="1">
                <a:latin typeface="Consolas"/>
                <a:cs typeface="Consolas"/>
              </a:rPr>
              <a:t>simulation.h</a:t>
            </a:r>
            <a:endParaRPr lang="en-US" dirty="0">
              <a:latin typeface="Consolas"/>
              <a:cs typeface="Consolas"/>
            </a:endParaRPr>
          </a:p>
          <a:p>
            <a:endParaRPr lang="en-US" dirty="0"/>
          </a:p>
          <a:p>
            <a:r>
              <a:rPr lang="en-US" dirty="0"/>
              <a:t>Base of the simulation</a:t>
            </a:r>
          </a:p>
          <a:p>
            <a:endParaRPr lang="en-US" dirty="0"/>
          </a:p>
          <a:p>
            <a:r>
              <a:rPr lang="en-US" dirty="0"/>
              <a:t>Holds advanced functions</a:t>
            </a:r>
          </a:p>
          <a:p>
            <a:pPr lvl="1"/>
            <a:r>
              <a:rPr lang="en-US" dirty="0"/>
              <a:t>Most “normal” functions are wrapped in </a:t>
            </a:r>
            <a:r>
              <a:rPr lang="en-US" sz="2000" dirty="0">
                <a:latin typeface="Consolas"/>
                <a:cs typeface="Consolas"/>
              </a:rPr>
              <a:t>SST::Component</a:t>
            </a:r>
          </a:p>
          <a:p>
            <a:pPr lvl="1"/>
            <a:r>
              <a:rPr lang="en-US" sz="2000" dirty="0">
                <a:latin typeface="Consolas"/>
                <a:cs typeface="Consolas"/>
              </a:rPr>
              <a:t>Output&amp; </a:t>
            </a:r>
            <a:r>
              <a:rPr lang="en-US" sz="2000" dirty="0" err="1">
                <a:latin typeface="Consolas"/>
                <a:cs typeface="Consolas"/>
              </a:rPr>
              <a:t>getSimulationOutput</a:t>
            </a:r>
            <a:r>
              <a:rPr lang="en-US" sz="2000" dirty="0">
                <a:latin typeface="Consolas"/>
                <a:cs typeface="Consolas"/>
              </a:rPr>
              <a:t>();</a:t>
            </a:r>
          </a:p>
          <a:p>
            <a:pPr lvl="1"/>
            <a:endParaRPr lang="en-US" dirty="0"/>
          </a:p>
          <a:p>
            <a:r>
              <a:rPr lang="en-US" dirty="0"/>
              <a:t>Singleton pattern:   </a:t>
            </a:r>
            <a:r>
              <a:rPr lang="en-US" sz="2000" dirty="0">
                <a:latin typeface="Consolas"/>
                <a:cs typeface="Consolas"/>
              </a:rPr>
              <a:t>Simulation::</a:t>
            </a:r>
            <a:r>
              <a:rPr lang="en-US" sz="2000" dirty="0" err="1">
                <a:latin typeface="Consolas"/>
                <a:cs typeface="Consolas"/>
              </a:rPr>
              <a:t>getSimulation</a:t>
            </a:r>
            <a:r>
              <a:rPr lang="en-US" sz="2000" dirty="0">
                <a:latin typeface="Consolas"/>
                <a:cs typeface="Consolas"/>
              </a:rPr>
              <a:t>()</a:t>
            </a:r>
          </a:p>
          <a:p>
            <a:endParaRPr lang="en-US" dirty="0"/>
          </a:p>
        </p:txBody>
      </p:sp>
    </p:spTree>
    <p:extLst>
      <p:ext uri="{BB962C8B-B14F-4D97-AF65-F5344CB8AC3E}">
        <p14:creationId xmlns:p14="http://schemas.microsoft.com/office/powerpoint/2010/main" val="337937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SST::Event</a:t>
            </a:r>
          </a:p>
        </p:txBody>
      </p:sp>
      <p:sp>
        <p:nvSpPr>
          <p:cNvPr id="5" name="Slide Number Placeholder 4"/>
          <p:cNvSpPr>
            <a:spLocks noGrp="1"/>
          </p:cNvSpPr>
          <p:nvPr>
            <p:ph type="sldNum" sz="quarter" idx="4"/>
          </p:nvPr>
        </p:nvSpPr>
        <p:spPr/>
        <p:txBody>
          <a:bodyPr/>
          <a:lstStyle/>
          <a:p>
            <a:fld id="{A5E55A7B-7854-E145-92D9-B491DF4BAE2D}" type="slidenum">
              <a:rPr lang="en-US" smtClean="0"/>
              <a:pPr/>
              <a:t>27</a:t>
            </a:fld>
            <a:endParaRPr lang="en-US" dirty="0"/>
          </a:p>
        </p:txBody>
      </p:sp>
      <p:sp>
        <p:nvSpPr>
          <p:cNvPr id="3" name="Content Placeholder 2"/>
          <p:cNvSpPr>
            <a:spLocks noGrp="1"/>
          </p:cNvSpPr>
          <p:nvPr>
            <p:ph idx="1"/>
          </p:nvPr>
        </p:nvSpPr>
        <p:spPr/>
        <p:txBody>
          <a:bodyPr>
            <a:normAutofit lnSpcReduction="10000"/>
          </a:bodyPr>
          <a:lstStyle/>
          <a:p>
            <a:r>
              <a:rPr lang="en-US" dirty="0" err="1">
                <a:latin typeface="Consolas"/>
                <a:cs typeface="Consolas"/>
              </a:rPr>
              <a:t>sst</a:t>
            </a:r>
            <a:r>
              <a:rPr lang="en-US" dirty="0">
                <a:latin typeface="Consolas"/>
                <a:cs typeface="Consolas"/>
              </a:rPr>
              <a:t>/core/</a:t>
            </a:r>
            <a:r>
              <a:rPr lang="en-US" dirty="0" err="1">
                <a:latin typeface="Consolas"/>
                <a:cs typeface="Consolas"/>
              </a:rPr>
              <a:t>event.h</a:t>
            </a:r>
            <a:endParaRPr lang="en-US" dirty="0">
              <a:latin typeface="Consolas"/>
              <a:cs typeface="Consolas"/>
            </a:endParaRPr>
          </a:p>
          <a:p>
            <a:endParaRPr lang="en-US" dirty="0"/>
          </a:p>
          <a:p>
            <a:r>
              <a:rPr lang="en-US" dirty="0"/>
              <a:t>Base class for data to send over a SST::Link</a:t>
            </a:r>
          </a:p>
          <a:p>
            <a:r>
              <a:rPr lang="en-US" dirty="0"/>
              <a:t>Inherit from this to create your own Event</a:t>
            </a:r>
          </a:p>
          <a:p>
            <a:r>
              <a:rPr lang="en-US" dirty="0"/>
              <a:t>Provides base class for </a:t>
            </a:r>
            <a:r>
              <a:rPr lang="en-US" dirty="0">
                <a:latin typeface="Consolas"/>
                <a:cs typeface="Consolas"/>
              </a:rPr>
              <a:t>Event::Handler</a:t>
            </a:r>
          </a:p>
          <a:p>
            <a:endParaRPr lang="en-US" dirty="0"/>
          </a:p>
          <a:p>
            <a:r>
              <a:rPr lang="en-US" dirty="0"/>
              <a:t>Not much interesting in base class</a:t>
            </a:r>
          </a:p>
          <a:p>
            <a:pPr lvl="1"/>
            <a:r>
              <a:rPr lang="en-US" dirty="0">
                <a:latin typeface="Consolas"/>
                <a:cs typeface="Consolas"/>
              </a:rPr>
              <a:t>SST::Event::</a:t>
            </a:r>
            <a:r>
              <a:rPr lang="en-US" dirty="0" err="1">
                <a:latin typeface="Consolas"/>
                <a:cs typeface="Consolas"/>
              </a:rPr>
              <a:t>id_type</a:t>
            </a:r>
            <a:r>
              <a:rPr lang="en-US" dirty="0">
                <a:latin typeface="Consolas"/>
                <a:cs typeface="Consolas"/>
              </a:rPr>
              <a:t> </a:t>
            </a:r>
            <a:r>
              <a:rPr lang="en-US" dirty="0" err="1">
                <a:latin typeface="Consolas"/>
                <a:cs typeface="Consolas"/>
              </a:rPr>
              <a:t>generateUniqueId</a:t>
            </a:r>
            <a:r>
              <a:rPr lang="en-US" dirty="0">
                <a:latin typeface="Consolas"/>
                <a:cs typeface="Consolas"/>
              </a:rPr>
              <a:t>()</a:t>
            </a:r>
          </a:p>
          <a:p>
            <a:endParaRPr lang="en-US" dirty="0"/>
          </a:p>
          <a:p>
            <a:r>
              <a:rPr lang="en-US" dirty="0"/>
              <a:t>Be sure your subclass serializes properly!</a:t>
            </a:r>
          </a:p>
        </p:txBody>
      </p:sp>
    </p:spTree>
    <p:extLst>
      <p:ext uri="{BB962C8B-B14F-4D97-AF65-F5344CB8AC3E}">
        <p14:creationId xmlns:p14="http://schemas.microsoft.com/office/powerpoint/2010/main" val="9130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Serialization</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28</a:t>
            </a:fld>
            <a:endParaRPr lang="en-US" dirty="0"/>
          </a:p>
        </p:txBody>
      </p:sp>
      <p:sp>
        <p:nvSpPr>
          <p:cNvPr id="3" name="Content Placeholder 2"/>
          <p:cNvSpPr>
            <a:spLocks noGrp="1"/>
          </p:cNvSpPr>
          <p:nvPr>
            <p:ph idx="1"/>
          </p:nvPr>
        </p:nvSpPr>
        <p:spPr/>
        <p:txBody>
          <a:bodyPr>
            <a:normAutofit fontScale="85000" lnSpcReduction="20000"/>
          </a:bodyPr>
          <a:lstStyle/>
          <a:p>
            <a:r>
              <a:rPr lang="en-US" dirty="0"/>
              <a:t>Uses custom serialization library to serialize events that are transferred between MPI ranks</a:t>
            </a:r>
          </a:p>
          <a:p>
            <a:r>
              <a:rPr lang="en-US" dirty="0"/>
              <a:t>Must include serialize function in event class definition &amp; </a:t>
            </a:r>
            <a:r>
              <a:rPr lang="en-US" dirty="0" err="1"/>
              <a:t>ImplementSerializable</a:t>
            </a:r>
            <a:r>
              <a:rPr lang="en-US" dirty="0"/>
              <a:t>() macro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Or</a:t>
            </a:r>
            <a:r>
              <a:rPr lang="mr-IN" dirty="0"/>
              <a:t>…</a:t>
            </a:r>
            <a:r>
              <a:rPr lang="en-US" dirty="0"/>
              <a:t>..</a:t>
            </a:r>
          </a:p>
          <a:p>
            <a:pPr marL="0" indent="0">
              <a:buNone/>
            </a:pPr>
            <a:r>
              <a:rPr lang="en-US" dirty="0"/>
              <a:t>		</a:t>
            </a:r>
          </a:p>
        </p:txBody>
      </p:sp>
      <p:sp>
        <p:nvSpPr>
          <p:cNvPr id="6" name="TextBox 5"/>
          <p:cNvSpPr txBox="1"/>
          <p:nvPr/>
        </p:nvSpPr>
        <p:spPr>
          <a:xfrm>
            <a:off x="1832238" y="2157618"/>
            <a:ext cx="8525933" cy="310854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class </a:t>
            </a:r>
            <a:r>
              <a:rPr lang="en-US" sz="1400" dirty="0" err="1">
                <a:latin typeface="Consolas"/>
                <a:cs typeface="Consolas"/>
              </a:rPr>
              <a:t>MemReqEvent</a:t>
            </a:r>
            <a:r>
              <a:rPr lang="en-US" sz="1400" dirty="0">
                <a:latin typeface="Consolas"/>
                <a:cs typeface="Consolas"/>
              </a:rPr>
              <a:t> : Public SST::Event {</a:t>
            </a:r>
          </a:p>
          <a:p>
            <a:r>
              <a:rPr lang="en-US" sz="1400" dirty="0">
                <a:latin typeface="Consolas"/>
                <a:cs typeface="Consolas"/>
              </a:rPr>
              <a:t>  // ... rest of class ...</a:t>
            </a:r>
          </a:p>
          <a:p>
            <a:r>
              <a:rPr lang="en-US" sz="1400" dirty="0">
                <a:latin typeface="Consolas"/>
                <a:cs typeface="Consolas"/>
              </a:rPr>
              <a:t> public:</a:t>
            </a:r>
          </a:p>
          <a:p>
            <a:r>
              <a:rPr lang="en-US" sz="1400" dirty="0">
                <a:latin typeface="Consolas"/>
                <a:cs typeface="Consolas"/>
              </a:rPr>
              <a:t>  void </a:t>
            </a:r>
            <a:r>
              <a:rPr lang="en-US" sz="1400" dirty="0" err="1">
                <a:latin typeface="Consolas"/>
                <a:cs typeface="Consolas"/>
              </a:rPr>
              <a:t>serialize_order</a:t>
            </a:r>
            <a:r>
              <a:rPr lang="en-US" sz="1400" dirty="0">
                <a:latin typeface="Consolas"/>
                <a:cs typeface="Consolas"/>
              </a:rPr>
              <a:t>(SST::Core::Serialization::</a:t>
            </a:r>
            <a:r>
              <a:rPr lang="en-US" sz="1400" dirty="0" err="1">
                <a:latin typeface="Consolas"/>
                <a:cs typeface="Consolas"/>
              </a:rPr>
              <a:t>serializer</a:t>
            </a:r>
            <a:r>
              <a:rPr lang="en-US" sz="1400" dirty="0">
                <a:latin typeface="Consolas"/>
                <a:cs typeface="Consolas"/>
              </a:rPr>
              <a:t> &amp;</a:t>
            </a:r>
            <a:r>
              <a:rPr lang="en-US" sz="1400" dirty="0" err="1">
                <a:latin typeface="Consolas"/>
                <a:cs typeface="Consolas"/>
              </a:rPr>
              <a:t>ser</a:t>
            </a:r>
            <a:r>
              <a:rPr lang="en-US" sz="1400" dirty="0">
                <a:latin typeface="Consolas"/>
                <a:cs typeface="Consolas"/>
              </a:rPr>
              <a:t>)  override {</a:t>
            </a:r>
          </a:p>
          <a:p>
            <a:r>
              <a:rPr lang="en-US" sz="1400" dirty="0">
                <a:latin typeface="Consolas"/>
                <a:cs typeface="Consolas"/>
              </a:rPr>
              <a:t>    Event::</a:t>
            </a:r>
            <a:r>
              <a:rPr lang="en-US" sz="1400" dirty="0" err="1">
                <a:latin typeface="Consolas"/>
                <a:cs typeface="Consolas"/>
              </a:rPr>
              <a:t>serialize_order</a:t>
            </a:r>
            <a:r>
              <a:rPr lang="en-US" sz="1400" dirty="0">
                <a:latin typeface="Consolas"/>
                <a:cs typeface="Consolas"/>
              </a:rPr>
              <a:t>(</a:t>
            </a:r>
            <a:r>
              <a:rPr lang="en-US" sz="1400" dirty="0" err="1">
                <a:latin typeface="Consolas"/>
                <a:cs typeface="Consolas"/>
              </a:rPr>
              <a:t>ser</a:t>
            </a:r>
            <a:r>
              <a:rPr lang="en-US" sz="1400" dirty="0">
                <a:latin typeface="Consolas"/>
                <a:cs typeface="Consolas"/>
              </a:rPr>
              <a:t>);</a:t>
            </a:r>
          </a:p>
          <a:p>
            <a:r>
              <a:rPr lang="en-US" sz="1400" dirty="0">
                <a:latin typeface="Consolas"/>
                <a:cs typeface="Consolas"/>
              </a:rPr>
              <a:t>    </a:t>
            </a:r>
            <a:r>
              <a:rPr lang="en-US" sz="1400" dirty="0" err="1">
                <a:latin typeface="Consolas"/>
                <a:cs typeface="Consolas"/>
              </a:rPr>
              <a:t>ser</a:t>
            </a:r>
            <a:r>
              <a:rPr lang="en-US" sz="1400" dirty="0">
                <a:latin typeface="Consolas"/>
                <a:cs typeface="Consolas"/>
              </a:rPr>
              <a:t> &amp; </a:t>
            </a:r>
            <a:r>
              <a:rPr lang="en-US" sz="1400" dirty="0" err="1">
                <a:latin typeface="Consolas"/>
                <a:cs typeface="Consolas"/>
              </a:rPr>
              <a:t>reqId</a:t>
            </a:r>
            <a:r>
              <a:rPr lang="en-US" sz="1400" dirty="0">
                <a:latin typeface="Consolas"/>
                <a:cs typeface="Consolas"/>
              </a:rPr>
              <a:t>;</a:t>
            </a:r>
          </a:p>
          <a:p>
            <a:r>
              <a:rPr lang="en-US" sz="1400" dirty="0">
                <a:latin typeface="Consolas"/>
                <a:cs typeface="Consolas"/>
              </a:rPr>
              <a:t>    </a:t>
            </a:r>
            <a:r>
              <a:rPr lang="en-US" sz="1400" dirty="0" err="1">
                <a:latin typeface="Consolas"/>
                <a:cs typeface="Consolas"/>
              </a:rPr>
              <a:t>ser</a:t>
            </a:r>
            <a:r>
              <a:rPr lang="en-US" sz="1400" dirty="0">
                <a:latin typeface="Consolas"/>
                <a:cs typeface="Consolas"/>
              </a:rPr>
              <a:t> &amp; </a:t>
            </a:r>
            <a:r>
              <a:rPr lang="en-US" sz="1400" dirty="0" err="1">
                <a:latin typeface="Consolas"/>
                <a:cs typeface="Consolas"/>
              </a:rPr>
              <a:t>addr</a:t>
            </a:r>
            <a:r>
              <a:rPr lang="en-US" sz="1400" dirty="0">
                <a:latin typeface="Consolas"/>
                <a:cs typeface="Consolas"/>
              </a:rPr>
              <a:t>;</a:t>
            </a:r>
          </a:p>
          <a:p>
            <a:r>
              <a:rPr lang="en-US" sz="1400" dirty="0">
                <a:latin typeface="Consolas"/>
                <a:cs typeface="Consolas"/>
              </a:rPr>
              <a:t>    </a:t>
            </a:r>
            <a:r>
              <a:rPr lang="en-US" sz="1400" dirty="0" err="1">
                <a:latin typeface="Consolas"/>
                <a:cs typeface="Consolas"/>
              </a:rPr>
              <a:t>ser</a:t>
            </a:r>
            <a:r>
              <a:rPr lang="en-US" sz="1400" dirty="0">
                <a:latin typeface="Consolas"/>
                <a:cs typeface="Consolas"/>
              </a:rPr>
              <a:t> &amp; </a:t>
            </a:r>
            <a:r>
              <a:rPr lang="en-US" sz="1400" dirty="0" err="1">
                <a:latin typeface="Consolas"/>
                <a:cs typeface="Consolas"/>
              </a:rPr>
              <a:t>isWrite</a:t>
            </a:r>
            <a:r>
              <a:rPr lang="en-US" sz="1400" dirty="0">
                <a:latin typeface="Consolas"/>
                <a:cs typeface="Consolas"/>
              </a:rPr>
              <a:t>;</a:t>
            </a:r>
          </a:p>
          <a:p>
            <a:r>
              <a:rPr lang="en-US" sz="1400" dirty="0">
                <a:latin typeface="Consolas"/>
                <a:cs typeface="Consolas"/>
              </a:rPr>
              <a:t>    </a:t>
            </a:r>
            <a:r>
              <a:rPr lang="en-US" sz="1400" dirty="0" err="1">
                <a:latin typeface="Consolas"/>
                <a:cs typeface="Consolas"/>
              </a:rPr>
              <a:t>ser</a:t>
            </a:r>
            <a:r>
              <a:rPr lang="en-US" sz="1400" dirty="0">
                <a:latin typeface="Consolas"/>
                <a:cs typeface="Consolas"/>
              </a:rPr>
              <a:t> &amp; </a:t>
            </a:r>
            <a:r>
              <a:rPr lang="en-US" sz="1400" dirty="0" err="1">
                <a:latin typeface="Consolas"/>
                <a:cs typeface="Consolas"/>
              </a:rPr>
              <a:t>numBytes</a:t>
            </a:r>
            <a:r>
              <a:rPr lang="en-US" sz="1400" dirty="0">
                <a:latin typeface="Consolas"/>
                <a:cs typeface="Consolas"/>
              </a:rPr>
              <a:t>;</a:t>
            </a:r>
          </a:p>
          <a:p>
            <a:r>
              <a:rPr lang="en-US" sz="1400" dirty="0">
                <a:latin typeface="Consolas"/>
                <a:cs typeface="Consolas"/>
              </a:rPr>
              <a:t>    </a:t>
            </a:r>
            <a:r>
              <a:rPr lang="en-US" sz="1400" dirty="0" err="1">
                <a:latin typeface="Consolas"/>
                <a:cs typeface="Consolas"/>
              </a:rPr>
              <a:t>ser</a:t>
            </a:r>
            <a:r>
              <a:rPr lang="en-US" sz="1400" dirty="0">
                <a:latin typeface="Consolas"/>
                <a:cs typeface="Consolas"/>
              </a:rPr>
              <a:t> &amp; </a:t>
            </a:r>
            <a:r>
              <a:rPr lang="en-US" sz="1400" dirty="0" err="1">
                <a:latin typeface="Consolas"/>
                <a:cs typeface="Consolas"/>
              </a:rPr>
              <a:t>eventID</a:t>
            </a:r>
            <a:r>
              <a:rPr lang="en-US" sz="1400" dirty="0">
                <a:latin typeface="Consolas"/>
                <a:cs typeface="Consolas"/>
              </a:rPr>
              <a:t>;</a:t>
            </a:r>
          </a:p>
          <a:p>
            <a:r>
              <a:rPr lang="en-US" sz="1400" dirty="0">
                <a:latin typeface="Consolas"/>
                <a:cs typeface="Consolas"/>
              </a:rPr>
              <a:t>  }</a:t>
            </a:r>
          </a:p>
          <a:p>
            <a:endParaRPr lang="en-US" sz="1400" dirty="0">
              <a:latin typeface="Consolas"/>
              <a:cs typeface="Consolas"/>
            </a:endParaRPr>
          </a:p>
          <a:p>
            <a:r>
              <a:rPr lang="en-US" sz="1400" dirty="0">
                <a:latin typeface="Consolas"/>
                <a:cs typeface="Consolas"/>
              </a:rPr>
              <a:t>  </a:t>
            </a:r>
            <a:r>
              <a:rPr lang="en-US" sz="1400" dirty="0" err="1">
                <a:latin typeface="Consolas"/>
                <a:cs typeface="Consolas"/>
              </a:rPr>
              <a:t>ImplementSerializable</a:t>
            </a:r>
            <a:r>
              <a:rPr lang="en-US" sz="1400" dirty="0">
                <a:latin typeface="Consolas"/>
                <a:cs typeface="Consolas"/>
              </a:rPr>
              <a:t>(</a:t>
            </a:r>
            <a:r>
              <a:rPr lang="en-US" sz="1400" dirty="0" err="1">
                <a:latin typeface="Consolas"/>
                <a:cs typeface="Consolas"/>
              </a:rPr>
              <a:t>MemReqEvent</a:t>
            </a:r>
            <a:r>
              <a:rPr lang="en-US" sz="1400" dirty="0">
                <a:latin typeface="Consolas"/>
                <a:cs typeface="Consolas"/>
              </a:rPr>
              <a:t>);</a:t>
            </a:r>
          </a:p>
          <a:p>
            <a:r>
              <a:rPr lang="en-US" sz="1400" dirty="0">
                <a:latin typeface="Consolas"/>
                <a:cs typeface="Consolas"/>
              </a:rPr>
              <a:t>}</a:t>
            </a:r>
          </a:p>
        </p:txBody>
      </p:sp>
      <p:sp>
        <p:nvSpPr>
          <p:cNvPr id="9" name="TextBox 8"/>
          <p:cNvSpPr txBox="1"/>
          <p:nvPr/>
        </p:nvSpPr>
        <p:spPr>
          <a:xfrm>
            <a:off x="1832237" y="5576888"/>
            <a:ext cx="8525933"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err="1">
                <a:latin typeface="Consolas"/>
                <a:cs typeface="Consolas"/>
              </a:rPr>
              <a:t>NotSerializable</a:t>
            </a:r>
            <a:r>
              <a:rPr lang="en-US" sz="1400" dirty="0">
                <a:latin typeface="Consolas"/>
                <a:cs typeface="Consolas"/>
              </a:rPr>
              <a:t>(</a:t>
            </a:r>
            <a:r>
              <a:rPr lang="en-US" sz="1400" dirty="0" err="1">
                <a:latin typeface="Consolas"/>
                <a:cs typeface="Consolas"/>
              </a:rPr>
              <a:t>EmberEvent</a:t>
            </a:r>
            <a:r>
              <a:rPr lang="en-US" sz="1400" dirty="0">
                <a:latin typeface="Consolas"/>
                <a:cs typeface="Consolas"/>
              </a:rPr>
              <a:t>);</a:t>
            </a:r>
          </a:p>
        </p:txBody>
      </p:sp>
    </p:spTree>
    <p:extLst>
      <p:ext uri="{BB962C8B-B14F-4D97-AF65-F5344CB8AC3E}">
        <p14:creationId xmlns:p14="http://schemas.microsoft.com/office/powerpoint/2010/main" val="338503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SST::Component</a:t>
            </a:r>
          </a:p>
        </p:txBody>
      </p:sp>
      <p:sp>
        <p:nvSpPr>
          <p:cNvPr id="5" name="Slide Number Placeholder 4"/>
          <p:cNvSpPr>
            <a:spLocks noGrp="1"/>
          </p:cNvSpPr>
          <p:nvPr>
            <p:ph type="sldNum" sz="quarter" idx="4"/>
          </p:nvPr>
        </p:nvSpPr>
        <p:spPr/>
        <p:txBody>
          <a:bodyPr/>
          <a:lstStyle/>
          <a:p>
            <a:fld id="{A5E55A7B-7854-E145-92D9-B491DF4BAE2D}" type="slidenum">
              <a:rPr lang="en-US" smtClean="0"/>
              <a:pPr/>
              <a:t>29</a:t>
            </a:fld>
            <a:endParaRPr lang="en-US" dirty="0"/>
          </a:p>
        </p:txBody>
      </p:sp>
      <p:sp>
        <p:nvSpPr>
          <p:cNvPr id="3" name="Content Placeholder 2"/>
          <p:cNvSpPr>
            <a:spLocks noGrp="1"/>
          </p:cNvSpPr>
          <p:nvPr>
            <p:ph idx="1"/>
          </p:nvPr>
        </p:nvSpPr>
        <p:spPr/>
        <p:txBody>
          <a:bodyPr>
            <a:normAutofit fontScale="62500" lnSpcReduction="20000"/>
          </a:bodyPr>
          <a:lstStyle/>
          <a:p>
            <a:r>
              <a:rPr lang="en-US" dirty="0" err="1">
                <a:latin typeface="Consolas"/>
                <a:cs typeface="Consolas"/>
              </a:rPr>
              <a:t>sst</a:t>
            </a:r>
            <a:r>
              <a:rPr lang="en-US" dirty="0">
                <a:latin typeface="Consolas"/>
                <a:cs typeface="Consolas"/>
              </a:rPr>
              <a:t>/core/</a:t>
            </a:r>
            <a:r>
              <a:rPr lang="en-US" dirty="0" err="1">
                <a:latin typeface="Consolas"/>
                <a:cs typeface="Consolas"/>
              </a:rPr>
              <a:t>component.h</a:t>
            </a:r>
            <a:endParaRPr lang="en-US" sz="1600" dirty="0"/>
          </a:p>
          <a:p>
            <a:r>
              <a:rPr lang="en-US" dirty="0"/>
              <a:t>Base component class virtual functions</a:t>
            </a:r>
          </a:p>
          <a:p>
            <a:pPr lvl="1"/>
            <a:r>
              <a:rPr lang="en-US" dirty="0"/>
              <a:t>Constructor</a:t>
            </a:r>
          </a:p>
          <a:p>
            <a:pPr lvl="1"/>
            <a:r>
              <a:rPr lang="en-US" dirty="0" err="1"/>
              <a:t>init</a:t>
            </a:r>
            <a:r>
              <a:rPr lang="en-US" dirty="0"/>
              <a:t>(phase)</a:t>
            </a:r>
          </a:p>
          <a:p>
            <a:pPr lvl="1"/>
            <a:r>
              <a:rPr lang="en-US" dirty="0"/>
              <a:t>setup()</a:t>
            </a:r>
          </a:p>
          <a:p>
            <a:pPr lvl="1"/>
            <a:r>
              <a:rPr lang="en-US" dirty="0"/>
              <a:t>finish()</a:t>
            </a:r>
          </a:p>
          <a:p>
            <a:pPr lvl="1"/>
            <a:r>
              <a:rPr lang="en-US" dirty="0" err="1"/>
              <a:t>printStatus</a:t>
            </a:r>
            <a:r>
              <a:rPr lang="en-US" dirty="0"/>
              <a:t>(out)</a:t>
            </a:r>
          </a:p>
          <a:p>
            <a:pPr lvl="2"/>
            <a:r>
              <a:rPr lang="en-US" dirty="0"/>
              <a:t>This function is called on every component when SST receives a SIGUSR2</a:t>
            </a:r>
          </a:p>
          <a:p>
            <a:r>
              <a:rPr lang="en-US" dirty="0"/>
              <a:t>Useful functions:</a:t>
            </a:r>
          </a:p>
          <a:p>
            <a:pPr lvl="1"/>
            <a:r>
              <a:rPr lang="en-US" dirty="0" err="1"/>
              <a:t>getName</a:t>
            </a:r>
            <a:r>
              <a:rPr lang="en-US" dirty="0"/>
              <a:t>() – Returns the name of the instance</a:t>
            </a:r>
          </a:p>
          <a:p>
            <a:pPr lvl="1"/>
            <a:r>
              <a:rPr lang="en-US" dirty="0" err="1"/>
              <a:t>configureLink</a:t>
            </a:r>
            <a:r>
              <a:rPr lang="en-US" dirty="0"/>
              <a:t>() – Configure and set up a link</a:t>
            </a:r>
          </a:p>
          <a:p>
            <a:pPr lvl="1"/>
            <a:r>
              <a:rPr lang="en-US" dirty="0" err="1"/>
              <a:t>configureSelfLink</a:t>
            </a:r>
            <a:r>
              <a:rPr lang="en-US" dirty="0"/>
              <a:t>() – Configure and set up a self-link</a:t>
            </a:r>
          </a:p>
          <a:p>
            <a:pPr lvl="1"/>
            <a:r>
              <a:rPr lang="en-US" dirty="0" err="1"/>
              <a:t>registerClock</a:t>
            </a:r>
            <a:r>
              <a:rPr lang="en-US" dirty="0"/>
              <a:t>() – Register a clock handler</a:t>
            </a:r>
          </a:p>
          <a:p>
            <a:pPr lvl="1"/>
            <a:r>
              <a:rPr lang="en-US" dirty="0" err="1"/>
              <a:t>getTimeConverter</a:t>
            </a:r>
            <a:r>
              <a:rPr lang="en-US" dirty="0"/>
              <a:t>() – get a </a:t>
            </a:r>
            <a:r>
              <a:rPr lang="en-US" dirty="0" err="1"/>
              <a:t>TimeConverter</a:t>
            </a:r>
            <a:r>
              <a:rPr lang="en-US" dirty="0"/>
              <a:t> for a specified rate/period</a:t>
            </a:r>
          </a:p>
          <a:p>
            <a:pPr lvl="1"/>
            <a:r>
              <a:rPr lang="en-US" dirty="0" err="1"/>
              <a:t>getCurrentSimTime</a:t>
            </a:r>
            <a:r>
              <a:rPr lang="en-US" dirty="0"/>
              <a:t>() – find out what time it is</a:t>
            </a:r>
          </a:p>
          <a:p>
            <a:pPr lvl="1"/>
            <a:r>
              <a:rPr lang="en-US" dirty="0" err="1"/>
              <a:t>registerAsPrimaryComponent</a:t>
            </a:r>
            <a:r>
              <a:rPr lang="en-US" dirty="0"/>
              <a:t>() / </a:t>
            </a:r>
            <a:r>
              <a:rPr lang="en-US" dirty="0" err="1"/>
              <a:t>primaryComponentDoNotEndSim</a:t>
            </a:r>
            <a:r>
              <a:rPr lang="en-US" dirty="0"/>
              <a:t>() / </a:t>
            </a:r>
            <a:r>
              <a:rPr lang="en-US" dirty="0" err="1"/>
              <a:t>primaryComponentOKToEndSim</a:t>
            </a:r>
            <a:r>
              <a:rPr lang="en-US" dirty="0"/>
              <a:t>() – Primary Component status</a:t>
            </a:r>
          </a:p>
          <a:p>
            <a:pPr lvl="1"/>
            <a:r>
              <a:rPr lang="en-US" dirty="0" err="1"/>
              <a:t>loadModule</a:t>
            </a:r>
            <a:r>
              <a:rPr lang="en-US" dirty="0"/>
              <a:t>()  – Load a module</a:t>
            </a:r>
          </a:p>
          <a:p>
            <a:pPr lvl="1"/>
            <a:r>
              <a:rPr lang="en-US" dirty="0" err="1"/>
              <a:t>loadAnonymousSubComponent</a:t>
            </a:r>
            <a:r>
              <a:rPr lang="en-US" dirty="0"/>
              <a:t>() / </a:t>
            </a:r>
            <a:r>
              <a:rPr lang="en-US" dirty="0" err="1"/>
              <a:t>loadUserSubComponent</a:t>
            </a:r>
            <a:r>
              <a:rPr lang="en-US" dirty="0"/>
              <a:t>() – Load a subcomponent</a:t>
            </a:r>
          </a:p>
          <a:p>
            <a:pPr marL="0" indent="0">
              <a:buNone/>
            </a:pPr>
            <a:endParaRPr lang="en-US" dirty="0"/>
          </a:p>
        </p:txBody>
      </p:sp>
      <p:sp>
        <p:nvSpPr>
          <p:cNvPr id="4" name="Explosion 2 3">
            <a:extLst>
              <a:ext uri="{FF2B5EF4-FFF2-40B4-BE49-F238E27FC236}">
                <a16:creationId xmlns:a16="http://schemas.microsoft.com/office/drawing/2014/main" id="{9F207A9B-6973-AB47-A9E3-034A839DCB70}"/>
              </a:ext>
            </a:extLst>
          </p:cNvPr>
          <p:cNvSpPr/>
          <p:nvPr/>
        </p:nvSpPr>
        <p:spPr>
          <a:xfrm>
            <a:off x="7101444" y="780245"/>
            <a:ext cx="4607626" cy="298070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a:t>
            </a:r>
            <a:r>
              <a:rPr lang="en-US" b="1" i="1" dirty="0"/>
              <a:t>Primary Component </a:t>
            </a:r>
            <a:r>
              <a:rPr lang="en-US" dirty="0"/>
              <a:t>can control when simulation ends</a:t>
            </a:r>
          </a:p>
        </p:txBody>
      </p:sp>
    </p:spTree>
    <p:extLst>
      <p:ext uri="{BB962C8B-B14F-4D97-AF65-F5344CB8AC3E}">
        <p14:creationId xmlns:p14="http://schemas.microsoft.com/office/powerpoint/2010/main" val="9632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ElementInfo</a:t>
            </a:r>
            <a:r>
              <a:rPr lang="en-US" dirty="0"/>
              <a:t> (ELI) Basics</a:t>
            </a:r>
          </a:p>
        </p:txBody>
      </p:sp>
      <p:sp>
        <p:nvSpPr>
          <p:cNvPr id="5" name="Slide Number Placeholder 4"/>
          <p:cNvSpPr>
            <a:spLocks noGrp="1"/>
          </p:cNvSpPr>
          <p:nvPr>
            <p:ph type="sldNum" sz="quarter" idx="4"/>
          </p:nvPr>
        </p:nvSpPr>
        <p:spPr/>
        <p:txBody>
          <a:bodyPr/>
          <a:lstStyle/>
          <a:p>
            <a:fld id="{A5E55A7B-7854-E145-92D9-B491DF4BAE2D}" type="slidenum">
              <a:rPr lang="en-US" smtClean="0"/>
              <a:pPr/>
              <a:t>3</a:t>
            </a:fld>
            <a:endParaRPr lang="en-US" dirty="0"/>
          </a:p>
        </p:txBody>
      </p:sp>
      <p:sp>
        <p:nvSpPr>
          <p:cNvPr id="3" name="Content Placeholder 2"/>
          <p:cNvSpPr>
            <a:spLocks noGrp="1"/>
          </p:cNvSpPr>
          <p:nvPr>
            <p:ph idx="1"/>
          </p:nvPr>
        </p:nvSpPr>
        <p:spPr/>
        <p:txBody>
          <a:bodyPr>
            <a:normAutofit/>
          </a:bodyPr>
          <a:lstStyle/>
          <a:p>
            <a:r>
              <a:rPr lang="en-US" dirty="0" err="1"/>
              <a:t>ElementInfo</a:t>
            </a:r>
            <a:r>
              <a:rPr lang="en-US" dirty="0"/>
              <a:t> is defined in the class declaration for the element using macros</a:t>
            </a:r>
          </a:p>
          <a:p>
            <a:pPr lvl="1"/>
            <a:r>
              <a:rPr lang="en-US" dirty="0"/>
              <a:t>Macros and </a:t>
            </a:r>
            <a:r>
              <a:rPr lang="en-US" dirty="0" err="1"/>
              <a:t>ElementInfo</a:t>
            </a:r>
            <a:r>
              <a:rPr lang="en-US" dirty="0"/>
              <a:t> data structures found in </a:t>
            </a:r>
            <a:r>
              <a:rPr lang="en-US" dirty="0" err="1"/>
              <a:t>sst</a:t>
            </a:r>
            <a:r>
              <a:rPr lang="en-US" dirty="0"/>
              <a:t>/core/</a:t>
            </a:r>
            <a:r>
              <a:rPr lang="en-US" dirty="0" err="1"/>
              <a:t>elementinfo.h</a:t>
            </a:r>
            <a:endParaRPr lang="en-US" sz="1000" dirty="0"/>
          </a:p>
          <a:p>
            <a:r>
              <a:rPr lang="en-US" dirty="0"/>
              <a:t>ELI macros must be called in a public section of the class declaration</a:t>
            </a:r>
          </a:p>
          <a:p>
            <a:pPr lvl="1"/>
            <a:r>
              <a:rPr lang="en-US" dirty="0"/>
              <a:t>For uniformity, ELI macros should be called first in the class definition</a:t>
            </a:r>
          </a:p>
          <a:p>
            <a:r>
              <a:rPr lang="en-US" dirty="0"/>
              <a:t>Example:</a:t>
            </a:r>
          </a:p>
        </p:txBody>
      </p:sp>
      <p:sp>
        <p:nvSpPr>
          <p:cNvPr id="6" name="TextBox 5"/>
          <p:cNvSpPr txBox="1"/>
          <p:nvPr/>
        </p:nvSpPr>
        <p:spPr>
          <a:xfrm>
            <a:off x="1933700" y="3760952"/>
            <a:ext cx="8568267" cy="122341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50" dirty="0">
                <a:latin typeface="Consolas"/>
                <a:cs typeface="Consolas"/>
              </a:rPr>
              <a:t>class </a:t>
            </a:r>
            <a:r>
              <a:rPr lang="en-US" sz="1050" dirty="0" err="1">
                <a:latin typeface="Consolas"/>
                <a:cs typeface="Consolas"/>
              </a:rPr>
              <a:t>MyComponent</a:t>
            </a:r>
            <a:r>
              <a:rPr lang="en-US" sz="1050" dirty="0">
                <a:latin typeface="Consolas"/>
                <a:cs typeface="Consolas"/>
              </a:rPr>
              <a:t> : public Component {</a:t>
            </a:r>
          </a:p>
          <a:p>
            <a:r>
              <a:rPr lang="en-US" sz="1050" dirty="0">
                <a:latin typeface="Consolas"/>
                <a:cs typeface="Consolas"/>
              </a:rPr>
              <a:t>public:</a:t>
            </a:r>
          </a:p>
          <a:p>
            <a:r>
              <a:rPr lang="en-US" sz="1050" dirty="0">
                <a:latin typeface="Consolas"/>
                <a:cs typeface="Consolas"/>
              </a:rPr>
              <a:t>// ELI macros here:</a:t>
            </a:r>
          </a:p>
          <a:p>
            <a:endParaRPr lang="en-US" sz="1050" dirty="0">
              <a:latin typeface="Consolas"/>
              <a:cs typeface="Consolas"/>
            </a:endParaRPr>
          </a:p>
          <a:p>
            <a:r>
              <a:rPr lang="en-US" sz="1050" dirty="0">
                <a:latin typeface="Consolas"/>
                <a:cs typeface="Consolas"/>
              </a:rPr>
              <a:t>// Rest of class definition here:</a:t>
            </a:r>
          </a:p>
          <a:p>
            <a:r>
              <a:rPr lang="en-US" sz="1050" dirty="0">
                <a:latin typeface="Consolas"/>
                <a:cs typeface="Consolas"/>
              </a:rPr>
              <a:t>};</a:t>
            </a:r>
          </a:p>
          <a:p>
            <a:endParaRPr lang="en-US" sz="1050" dirty="0"/>
          </a:p>
        </p:txBody>
      </p:sp>
    </p:spTree>
    <p:extLst>
      <p:ext uri="{BB962C8B-B14F-4D97-AF65-F5344CB8AC3E}">
        <p14:creationId xmlns:p14="http://schemas.microsoft.com/office/powerpoint/2010/main" val="362550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in SST</a:t>
            </a:r>
          </a:p>
        </p:txBody>
      </p:sp>
      <p:sp>
        <p:nvSpPr>
          <p:cNvPr id="5" name="Slide Number Placeholder 4"/>
          <p:cNvSpPr>
            <a:spLocks noGrp="1"/>
          </p:cNvSpPr>
          <p:nvPr>
            <p:ph type="sldNum" sz="quarter" idx="4"/>
          </p:nvPr>
        </p:nvSpPr>
        <p:spPr/>
        <p:txBody>
          <a:bodyPr/>
          <a:lstStyle/>
          <a:p>
            <a:fld id="{A5E55A7B-7854-E145-92D9-B491DF4BAE2D}" type="slidenum">
              <a:rPr lang="en-US" smtClean="0"/>
              <a:pPr/>
              <a:t>30</a:t>
            </a:fld>
            <a:endParaRPr lang="en-US" dirty="0"/>
          </a:p>
        </p:txBody>
      </p:sp>
      <p:sp>
        <p:nvSpPr>
          <p:cNvPr id="3" name="Content Placeholder 2"/>
          <p:cNvSpPr>
            <a:spLocks noGrp="1"/>
          </p:cNvSpPr>
          <p:nvPr>
            <p:ph idx="1"/>
          </p:nvPr>
        </p:nvSpPr>
        <p:spPr/>
        <p:txBody>
          <a:bodyPr>
            <a:normAutofit/>
          </a:bodyPr>
          <a:lstStyle/>
          <a:p>
            <a:r>
              <a:rPr lang="en-US" dirty="0"/>
              <a:t>Time in the core is represented by a uint64_t, which counts the number of atomic ticks since simulation start</a:t>
            </a:r>
          </a:p>
          <a:p>
            <a:pPr lvl="1"/>
            <a:r>
              <a:rPr lang="en-US" dirty="0"/>
              <a:t>Tick unit can be specified, default is 1ps (allows nearly 2/3 year of simulated time)</a:t>
            </a:r>
          </a:p>
          <a:p>
            <a:r>
              <a:rPr lang="en-US" dirty="0"/>
              <a:t>Each component has its own local (relative) view of time</a:t>
            </a:r>
          </a:p>
          <a:p>
            <a:pPr lvl="1"/>
            <a:r>
              <a:rPr lang="en-US" dirty="0" err="1"/>
              <a:t>TimeConverter</a:t>
            </a:r>
            <a:r>
              <a:rPr lang="en-US" dirty="0"/>
              <a:t> objects are used to specify this relative time</a:t>
            </a:r>
          </a:p>
          <a:p>
            <a:pPr lvl="2"/>
            <a:r>
              <a:rPr lang="en-US" dirty="0"/>
              <a:t>Initialized with either a frequency (Hz) or period (s)</a:t>
            </a:r>
          </a:p>
          <a:p>
            <a:pPr lvl="2"/>
            <a:r>
              <a:rPr lang="en-US" dirty="0"/>
              <a:t>Can convert between local view of time and global view of time</a:t>
            </a:r>
          </a:p>
          <a:p>
            <a:r>
              <a:rPr lang="en-US" dirty="0" err="1"/>
              <a:t>TimeConverter</a:t>
            </a:r>
            <a:r>
              <a:rPr lang="en-US" dirty="0"/>
              <a:t> objects are created using:</a:t>
            </a:r>
          </a:p>
          <a:p>
            <a:pPr lvl="1"/>
            <a:r>
              <a:rPr lang="en-US" sz="1600" dirty="0" err="1">
                <a:latin typeface="Consolas"/>
                <a:cs typeface="Consolas"/>
              </a:rPr>
              <a:t>registerClock</a:t>
            </a:r>
            <a:r>
              <a:rPr lang="en-US" sz="1600" dirty="0">
                <a:latin typeface="Consolas"/>
                <a:cs typeface="Consolas"/>
              </a:rPr>
              <a:t>()</a:t>
            </a:r>
          </a:p>
          <a:p>
            <a:pPr lvl="1"/>
            <a:r>
              <a:rPr lang="en-US" sz="1600" dirty="0" err="1">
                <a:latin typeface="Consolas"/>
                <a:cs typeface="Consolas"/>
              </a:rPr>
              <a:t>registerTimeBase</a:t>
            </a:r>
            <a:r>
              <a:rPr lang="en-US" sz="1600" dirty="0">
                <a:latin typeface="Consolas"/>
                <a:cs typeface="Consolas"/>
              </a:rPr>
              <a:t>()</a:t>
            </a:r>
          </a:p>
          <a:p>
            <a:pPr lvl="1"/>
            <a:r>
              <a:rPr lang="en-US" sz="1600" dirty="0" err="1">
                <a:latin typeface="Consolas"/>
                <a:cs typeface="Consolas"/>
              </a:rPr>
              <a:t>getTimeConverter</a:t>
            </a:r>
            <a:r>
              <a:rPr lang="en-US" sz="1600" dirty="0">
                <a:latin typeface="Consolas"/>
                <a:cs typeface="Consolas"/>
              </a:rPr>
              <a:t>()</a:t>
            </a:r>
          </a:p>
        </p:txBody>
      </p:sp>
    </p:spTree>
    <p:extLst>
      <p:ext uri="{BB962C8B-B14F-4D97-AF65-F5344CB8AC3E}">
        <p14:creationId xmlns:p14="http://schemas.microsoft.com/office/powerpoint/2010/main" val="236153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Clocking</a:t>
            </a:r>
          </a:p>
        </p:txBody>
      </p:sp>
      <p:sp>
        <p:nvSpPr>
          <p:cNvPr id="5" name="Slide Number Placeholder 4"/>
          <p:cNvSpPr>
            <a:spLocks noGrp="1"/>
          </p:cNvSpPr>
          <p:nvPr>
            <p:ph type="sldNum" sz="quarter" idx="4"/>
          </p:nvPr>
        </p:nvSpPr>
        <p:spPr/>
        <p:txBody>
          <a:bodyPr/>
          <a:lstStyle/>
          <a:p>
            <a:fld id="{A5E55A7B-7854-E145-92D9-B491DF4BAE2D}" type="slidenum">
              <a:rPr lang="en-US" smtClean="0"/>
              <a:pPr/>
              <a:t>31</a:t>
            </a:fld>
            <a:endParaRPr lang="en-US" dirty="0"/>
          </a:p>
        </p:txBody>
      </p:sp>
      <p:sp>
        <p:nvSpPr>
          <p:cNvPr id="3" name="Content Placeholder 2"/>
          <p:cNvSpPr>
            <a:spLocks noGrp="1"/>
          </p:cNvSpPr>
          <p:nvPr>
            <p:ph idx="1"/>
          </p:nvPr>
        </p:nvSpPr>
        <p:spPr/>
        <p:txBody>
          <a:bodyPr>
            <a:normAutofit/>
          </a:bodyPr>
          <a:lstStyle/>
          <a:p>
            <a:r>
              <a:rPr lang="en-US" dirty="0"/>
              <a:t>Clocks are registered using </a:t>
            </a:r>
            <a:r>
              <a:rPr lang="en-US" dirty="0" err="1"/>
              <a:t>registerClock</a:t>
            </a:r>
            <a:r>
              <a:rPr lang="en-US" dirty="0"/>
              <a:t>()</a:t>
            </a:r>
          </a:p>
          <a:p>
            <a:pPr lvl="1"/>
            <a:r>
              <a:rPr lang="en-US" dirty="0"/>
              <a:t>Call returns a </a:t>
            </a:r>
            <a:r>
              <a:rPr lang="en-US" dirty="0" err="1"/>
              <a:t>TimeConverter</a:t>
            </a:r>
            <a:r>
              <a:rPr lang="en-US" dirty="0"/>
              <a:t> object that represents the clock period</a:t>
            </a:r>
          </a:p>
          <a:p>
            <a:r>
              <a:rPr lang="en-US" dirty="0"/>
              <a:t>Primary purpose of </a:t>
            </a:r>
            <a:r>
              <a:rPr lang="en-US" dirty="0" err="1"/>
              <a:t>registerClock</a:t>
            </a:r>
            <a:r>
              <a:rPr lang="en-US" dirty="0"/>
              <a:t>() is to add a Clock::Handler to the clock list with the specified frequency</a:t>
            </a:r>
          </a:p>
          <a:p>
            <a:pPr lvl="1"/>
            <a:r>
              <a:rPr lang="en-US" dirty="0"/>
              <a:t>Frequency may be specified as a string or as a </a:t>
            </a:r>
            <a:r>
              <a:rPr lang="en-US" dirty="0" err="1"/>
              <a:t>UnitAlgebra</a:t>
            </a:r>
            <a:endParaRPr lang="en-US" dirty="0"/>
          </a:p>
          <a:p>
            <a:pPr lvl="1"/>
            <a:r>
              <a:rPr lang="en-US" dirty="0"/>
              <a:t>Clock::Handler will be called once every clock period</a:t>
            </a:r>
          </a:p>
          <a:p>
            <a:r>
              <a:rPr lang="en-US" dirty="0"/>
              <a:t>Side effects:</a:t>
            </a:r>
          </a:p>
          <a:p>
            <a:pPr lvl="1"/>
            <a:r>
              <a:rPr lang="en-US" dirty="0"/>
              <a:t>Component’s </a:t>
            </a:r>
            <a:r>
              <a:rPr lang="en-US" dirty="0" err="1"/>
              <a:t>defaultTimeBase</a:t>
            </a:r>
            <a:r>
              <a:rPr lang="en-US" dirty="0"/>
              <a:t> will be set to match clock frequency</a:t>
            </a:r>
          </a:p>
          <a:p>
            <a:pPr lvl="1"/>
            <a:r>
              <a:rPr lang="en-US" dirty="0"/>
              <a:t>If </a:t>
            </a:r>
            <a:r>
              <a:rPr lang="en-US" dirty="0" err="1"/>
              <a:t>regAll</a:t>
            </a:r>
            <a:r>
              <a:rPr lang="en-US" dirty="0"/>
              <a:t> == true, call will set </a:t>
            </a:r>
            <a:r>
              <a:rPr lang="en-US" dirty="0" err="1"/>
              <a:t>defaultTimeBase</a:t>
            </a:r>
            <a:r>
              <a:rPr lang="en-US" dirty="0"/>
              <a:t> to the clock frequency for all links which don’t already have a </a:t>
            </a:r>
            <a:r>
              <a:rPr lang="en-US" dirty="0" err="1"/>
              <a:t>defaultTimeBase</a:t>
            </a:r>
            <a:r>
              <a:rPr lang="en-US" dirty="0"/>
              <a:t> set</a:t>
            </a:r>
          </a:p>
          <a:p>
            <a:endParaRPr lang="en-US" dirty="0"/>
          </a:p>
        </p:txBody>
      </p:sp>
      <p:sp>
        <p:nvSpPr>
          <p:cNvPr id="6" name="TextBox 5"/>
          <p:cNvSpPr txBox="1"/>
          <p:nvPr/>
        </p:nvSpPr>
        <p:spPr>
          <a:xfrm>
            <a:off x="805465" y="5569452"/>
            <a:ext cx="10620286"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err="1">
                <a:latin typeface="Consolas"/>
                <a:cs typeface="Consolas"/>
              </a:rPr>
              <a:t>TimeConverter</a:t>
            </a:r>
            <a:r>
              <a:rPr lang="en-US" sz="1400" dirty="0">
                <a:latin typeface="Consolas"/>
                <a:cs typeface="Consolas"/>
              </a:rPr>
              <a:t>* </a:t>
            </a:r>
            <a:r>
              <a:rPr lang="en-US" sz="1400" dirty="0" err="1">
                <a:latin typeface="Consolas"/>
                <a:cs typeface="Consolas"/>
              </a:rPr>
              <a:t>registerClock</a:t>
            </a:r>
            <a:r>
              <a:rPr lang="en-US" sz="1400" dirty="0">
                <a:latin typeface="Consolas"/>
                <a:cs typeface="Consolas"/>
              </a:rPr>
              <a:t>( </a:t>
            </a:r>
            <a:r>
              <a:rPr lang="en-US" sz="1400" dirty="0" err="1">
                <a:latin typeface="Consolas"/>
                <a:cs typeface="Consolas"/>
              </a:rPr>
              <a:t>std</a:t>
            </a:r>
            <a:r>
              <a:rPr lang="en-US" sz="1400" dirty="0">
                <a:latin typeface="Consolas"/>
                <a:cs typeface="Consolas"/>
              </a:rPr>
              <a:t>::string </a:t>
            </a:r>
            <a:r>
              <a:rPr lang="en-US" sz="1400" dirty="0" err="1">
                <a:latin typeface="Consolas"/>
                <a:cs typeface="Consolas"/>
              </a:rPr>
              <a:t>freq</a:t>
            </a:r>
            <a:r>
              <a:rPr lang="en-US" sz="1400" dirty="0">
                <a:latin typeface="Consolas"/>
                <a:cs typeface="Consolas"/>
              </a:rPr>
              <a:t>, Clock::</a:t>
            </a:r>
            <a:r>
              <a:rPr lang="en-US" sz="1400" dirty="0" err="1">
                <a:latin typeface="Consolas"/>
                <a:cs typeface="Consolas"/>
              </a:rPr>
              <a:t>HandlerBase</a:t>
            </a:r>
            <a:r>
              <a:rPr lang="en-US" sz="1400" dirty="0">
                <a:latin typeface="Consolas"/>
                <a:cs typeface="Consolas"/>
              </a:rPr>
              <a:t>* handler, </a:t>
            </a:r>
            <a:r>
              <a:rPr lang="en-US" sz="1400" dirty="0" err="1">
                <a:latin typeface="Consolas"/>
                <a:cs typeface="Consolas"/>
              </a:rPr>
              <a:t>bool</a:t>
            </a:r>
            <a:r>
              <a:rPr lang="en-US" sz="1400" dirty="0">
                <a:latin typeface="Consolas"/>
                <a:cs typeface="Consolas"/>
              </a:rPr>
              <a:t> </a:t>
            </a:r>
            <a:r>
              <a:rPr lang="en-US" sz="1400" dirty="0" err="1">
                <a:latin typeface="Consolas"/>
                <a:cs typeface="Consolas"/>
              </a:rPr>
              <a:t>regAll</a:t>
            </a:r>
            <a:r>
              <a:rPr lang="en-US" sz="1400" dirty="0">
                <a:latin typeface="Consolas"/>
                <a:cs typeface="Consolas"/>
              </a:rPr>
              <a:t> = true)</a:t>
            </a:r>
          </a:p>
          <a:p>
            <a:r>
              <a:rPr lang="en-US" sz="1400" dirty="0" err="1">
                <a:latin typeface="Consolas"/>
                <a:cs typeface="Consolas"/>
              </a:rPr>
              <a:t>TimeConverter</a:t>
            </a:r>
            <a:r>
              <a:rPr lang="en-US" sz="1400" dirty="0">
                <a:latin typeface="Consolas"/>
                <a:cs typeface="Consolas"/>
              </a:rPr>
              <a:t>* </a:t>
            </a:r>
            <a:r>
              <a:rPr lang="en-US" sz="1400" dirty="0" err="1">
                <a:latin typeface="Consolas"/>
                <a:cs typeface="Consolas"/>
              </a:rPr>
              <a:t>registerClock</a:t>
            </a:r>
            <a:r>
              <a:rPr lang="en-US" sz="1400" dirty="0">
                <a:latin typeface="Consolas"/>
                <a:cs typeface="Consolas"/>
              </a:rPr>
              <a:t>( </a:t>
            </a:r>
            <a:r>
              <a:rPr lang="en-US" sz="1400" dirty="0" err="1">
                <a:latin typeface="Consolas"/>
                <a:cs typeface="Consolas"/>
              </a:rPr>
              <a:t>const</a:t>
            </a:r>
            <a:r>
              <a:rPr lang="en-US" sz="1400" dirty="0">
                <a:latin typeface="Consolas"/>
                <a:cs typeface="Consolas"/>
              </a:rPr>
              <a:t> </a:t>
            </a:r>
            <a:r>
              <a:rPr lang="en-US" sz="1400" dirty="0" err="1">
                <a:latin typeface="Consolas"/>
                <a:cs typeface="Consolas"/>
              </a:rPr>
              <a:t>UnitAlgebra</a:t>
            </a:r>
            <a:r>
              <a:rPr lang="en-US" sz="1400" dirty="0">
                <a:latin typeface="Consolas"/>
                <a:cs typeface="Consolas"/>
              </a:rPr>
              <a:t>&amp; </a:t>
            </a:r>
            <a:r>
              <a:rPr lang="en-US" sz="1400" dirty="0" err="1">
                <a:latin typeface="Consolas"/>
                <a:cs typeface="Consolas"/>
              </a:rPr>
              <a:t>freq</a:t>
            </a:r>
            <a:r>
              <a:rPr lang="en-US" sz="1400" dirty="0">
                <a:latin typeface="Consolas"/>
                <a:cs typeface="Consolas"/>
              </a:rPr>
              <a:t>, Clock::</a:t>
            </a:r>
            <a:r>
              <a:rPr lang="en-US" sz="1400" dirty="0" err="1">
                <a:latin typeface="Consolas"/>
                <a:cs typeface="Consolas"/>
              </a:rPr>
              <a:t>HandlerBase</a:t>
            </a:r>
            <a:r>
              <a:rPr lang="en-US" sz="1400" dirty="0">
                <a:latin typeface="Consolas"/>
                <a:cs typeface="Consolas"/>
              </a:rPr>
              <a:t>* handler, bool </a:t>
            </a:r>
            <a:r>
              <a:rPr lang="en-US" sz="1400" dirty="0" err="1">
                <a:latin typeface="Consolas"/>
                <a:cs typeface="Consolas"/>
              </a:rPr>
              <a:t>regAll</a:t>
            </a:r>
            <a:r>
              <a:rPr lang="en-US" sz="1400" dirty="0">
                <a:latin typeface="Consolas"/>
                <a:cs typeface="Consolas"/>
              </a:rPr>
              <a:t> = true) </a:t>
            </a:r>
          </a:p>
        </p:txBody>
      </p:sp>
    </p:spTree>
    <p:extLst>
      <p:ext uri="{BB962C8B-B14F-4D97-AF65-F5344CB8AC3E}">
        <p14:creationId xmlns:p14="http://schemas.microsoft.com/office/powerpoint/2010/main" val="413652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Clocking</a:t>
            </a:r>
          </a:p>
        </p:txBody>
      </p:sp>
      <p:sp>
        <p:nvSpPr>
          <p:cNvPr id="5" name="Slide Number Placeholder 4"/>
          <p:cNvSpPr>
            <a:spLocks noGrp="1"/>
          </p:cNvSpPr>
          <p:nvPr>
            <p:ph type="sldNum" sz="quarter" idx="4"/>
          </p:nvPr>
        </p:nvSpPr>
        <p:spPr/>
        <p:txBody>
          <a:bodyPr/>
          <a:lstStyle/>
          <a:p>
            <a:fld id="{A5E55A7B-7854-E145-92D9-B491DF4BAE2D}" type="slidenum">
              <a:rPr lang="en-US" smtClean="0"/>
              <a:pPr/>
              <a:t>32</a:t>
            </a:fld>
            <a:endParaRPr lang="en-US" dirty="0"/>
          </a:p>
        </p:txBody>
      </p:sp>
      <p:sp>
        <p:nvSpPr>
          <p:cNvPr id="3" name="Content Placeholder 2"/>
          <p:cNvSpPr>
            <a:spLocks noGrp="1"/>
          </p:cNvSpPr>
          <p:nvPr>
            <p:ph idx="1"/>
          </p:nvPr>
        </p:nvSpPr>
        <p:spPr/>
        <p:txBody>
          <a:bodyPr/>
          <a:lstStyle/>
          <a:p>
            <a:r>
              <a:rPr lang="en-US" dirty="0"/>
              <a:t>It is possible to remove a clock from a clock list and then reregister at a later time. Two methods</a:t>
            </a:r>
          </a:p>
          <a:p>
            <a:pPr lvl="1"/>
            <a:r>
              <a:rPr lang="en-US" dirty="0" err="1"/>
              <a:t>unregisterClock</a:t>
            </a:r>
            <a:r>
              <a:rPr lang="en-US" dirty="0"/>
              <a:t>() – this method is slow as it must search the complete clock list</a:t>
            </a:r>
          </a:p>
          <a:p>
            <a:pPr lvl="1"/>
            <a:r>
              <a:rPr lang="en-US" dirty="0"/>
              <a:t>Return true from Clock::Handler function – this method is much faster as it simply removes the clock as it iterates through the list</a:t>
            </a:r>
          </a:p>
          <a:p>
            <a:pPr lvl="1"/>
            <a:endParaRPr lang="en-US" dirty="0"/>
          </a:p>
          <a:p>
            <a:r>
              <a:rPr lang="en-US" dirty="0" err="1"/>
              <a:t>reregisterClock</a:t>
            </a:r>
            <a:r>
              <a:rPr lang="en-US" dirty="0"/>
              <a:t> – puts Clock::Handler back on clock list and returns the cycle count for the next time that clock will be called</a:t>
            </a:r>
          </a:p>
          <a:p>
            <a:pPr lvl="1"/>
            <a:endParaRPr lang="en-US" dirty="0"/>
          </a:p>
          <a:p>
            <a:pPr lvl="1"/>
            <a:endParaRPr lang="en-US" dirty="0"/>
          </a:p>
        </p:txBody>
      </p:sp>
      <p:sp>
        <p:nvSpPr>
          <p:cNvPr id="6" name="TextBox 5"/>
          <p:cNvSpPr txBox="1"/>
          <p:nvPr/>
        </p:nvSpPr>
        <p:spPr>
          <a:xfrm>
            <a:off x="1871135" y="5387473"/>
            <a:ext cx="8525933" cy="41549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50" dirty="0">
                <a:latin typeface="Consolas"/>
                <a:cs typeface="Consolas"/>
              </a:rPr>
              <a:t>void Component::</a:t>
            </a:r>
            <a:r>
              <a:rPr lang="en-US" sz="1050" dirty="0" err="1">
                <a:latin typeface="Consolas"/>
                <a:cs typeface="Consolas"/>
              </a:rPr>
              <a:t>unregisterClock</a:t>
            </a:r>
            <a:r>
              <a:rPr lang="en-US" sz="1050" dirty="0">
                <a:latin typeface="Consolas"/>
                <a:cs typeface="Consolas"/>
              </a:rPr>
              <a:t>(</a:t>
            </a:r>
            <a:r>
              <a:rPr lang="en-US" sz="1050" dirty="0" err="1">
                <a:latin typeface="Consolas"/>
                <a:cs typeface="Consolas"/>
              </a:rPr>
              <a:t>TimeConverter</a:t>
            </a:r>
            <a:r>
              <a:rPr lang="en-US" sz="1050" dirty="0">
                <a:latin typeface="Consolas"/>
                <a:cs typeface="Consolas"/>
              </a:rPr>
              <a:t> *</a:t>
            </a:r>
            <a:r>
              <a:rPr lang="en-US" sz="1050" dirty="0" err="1">
                <a:latin typeface="Consolas"/>
                <a:cs typeface="Consolas"/>
              </a:rPr>
              <a:t>tc</a:t>
            </a:r>
            <a:r>
              <a:rPr lang="en-US" sz="1050" dirty="0">
                <a:latin typeface="Consolas"/>
                <a:cs typeface="Consolas"/>
              </a:rPr>
              <a:t>, Clock::</a:t>
            </a:r>
            <a:r>
              <a:rPr lang="en-US" sz="1050" dirty="0" err="1">
                <a:latin typeface="Consolas"/>
                <a:cs typeface="Consolas"/>
              </a:rPr>
              <a:t>HandlerBase</a:t>
            </a:r>
            <a:r>
              <a:rPr lang="en-US" sz="1050" dirty="0">
                <a:latin typeface="Consolas"/>
                <a:cs typeface="Consolas"/>
              </a:rPr>
              <a:t>* handler)</a:t>
            </a:r>
          </a:p>
          <a:p>
            <a:r>
              <a:rPr lang="en-US" sz="1050" dirty="0" err="1">
                <a:latin typeface="Consolas"/>
                <a:cs typeface="Consolas"/>
              </a:rPr>
              <a:t>Cycle_t</a:t>
            </a:r>
            <a:r>
              <a:rPr lang="en-US" sz="1050" dirty="0">
                <a:latin typeface="Consolas"/>
                <a:cs typeface="Consolas"/>
              </a:rPr>
              <a:t> Component::</a:t>
            </a:r>
            <a:r>
              <a:rPr lang="en-US" sz="1050" dirty="0" err="1">
                <a:latin typeface="Consolas"/>
                <a:cs typeface="Consolas"/>
              </a:rPr>
              <a:t>reregisterClock</a:t>
            </a:r>
            <a:r>
              <a:rPr lang="en-US" sz="1050" dirty="0">
                <a:latin typeface="Consolas"/>
                <a:cs typeface="Consolas"/>
              </a:rPr>
              <a:t>( </a:t>
            </a:r>
            <a:r>
              <a:rPr lang="en-US" sz="1050" dirty="0" err="1">
                <a:latin typeface="Consolas"/>
                <a:cs typeface="Consolas"/>
              </a:rPr>
              <a:t>TimeConverter</a:t>
            </a:r>
            <a:r>
              <a:rPr lang="en-US" sz="1050" dirty="0">
                <a:latin typeface="Consolas"/>
                <a:cs typeface="Consolas"/>
              </a:rPr>
              <a:t>* </a:t>
            </a:r>
            <a:r>
              <a:rPr lang="en-US" sz="1050" dirty="0" err="1">
                <a:latin typeface="Consolas"/>
                <a:cs typeface="Consolas"/>
              </a:rPr>
              <a:t>freq</a:t>
            </a:r>
            <a:r>
              <a:rPr lang="en-US" sz="1050" dirty="0">
                <a:latin typeface="Consolas"/>
                <a:cs typeface="Consolas"/>
              </a:rPr>
              <a:t>, Clock::</a:t>
            </a:r>
            <a:r>
              <a:rPr lang="en-US" sz="1050" dirty="0" err="1">
                <a:latin typeface="Consolas"/>
                <a:cs typeface="Consolas"/>
              </a:rPr>
              <a:t>HandlerBase</a:t>
            </a:r>
            <a:r>
              <a:rPr lang="en-US" sz="1050" dirty="0">
                <a:latin typeface="Consolas"/>
                <a:cs typeface="Consolas"/>
              </a:rPr>
              <a:t>* handler)</a:t>
            </a:r>
          </a:p>
        </p:txBody>
      </p:sp>
    </p:spTree>
    <p:extLst>
      <p:ext uri="{BB962C8B-B14F-4D97-AF65-F5344CB8AC3E}">
        <p14:creationId xmlns:p14="http://schemas.microsoft.com/office/powerpoint/2010/main" val="143898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Non-clock TimeConverters</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33</a:t>
            </a:fld>
            <a:endParaRPr lang="en-US" dirty="0"/>
          </a:p>
        </p:txBody>
      </p:sp>
      <p:sp>
        <p:nvSpPr>
          <p:cNvPr id="3" name="Content Placeholder 2"/>
          <p:cNvSpPr>
            <a:spLocks noGrp="1"/>
          </p:cNvSpPr>
          <p:nvPr>
            <p:ph idx="1"/>
          </p:nvPr>
        </p:nvSpPr>
        <p:spPr/>
        <p:txBody>
          <a:bodyPr/>
          <a:lstStyle/>
          <a:p>
            <a:r>
              <a:rPr lang="en-US" dirty="0"/>
              <a:t>Two methods to get non-clock based </a:t>
            </a:r>
            <a:r>
              <a:rPr lang="en-US" dirty="0" err="1"/>
              <a:t>TimeConverters</a:t>
            </a:r>
            <a:endParaRPr lang="en-US" dirty="0"/>
          </a:p>
          <a:p>
            <a:pPr lvl="1"/>
            <a:r>
              <a:rPr lang="en-US" dirty="0" err="1"/>
              <a:t>registerTimeBase</a:t>
            </a:r>
            <a:r>
              <a:rPr lang="en-US" dirty="0"/>
              <a:t> will return a </a:t>
            </a:r>
            <a:r>
              <a:rPr lang="en-US" dirty="0" err="1"/>
              <a:t>TimeConverter</a:t>
            </a:r>
            <a:r>
              <a:rPr lang="en-US" dirty="0"/>
              <a:t> object as well as set the </a:t>
            </a:r>
            <a:r>
              <a:rPr lang="en-US" dirty="0" err="1"/>
              <a:t>defaultTimeBase</a:t>
            </a:r>
            <a:r>
              <a:rPr lang="en-US" dirty="0"/>
              <a:t> for the Component to that </a:t>
            </a:r>
            <a:r>
              <a:rPr lang="en-US" dirty="0" err="1"/>
              <a:t>TimeConverter</a:t>
            </a:r>
            <a:endParaRPr lang="en-US" dirty="0"/>
          </a:p>
          <a:p>
            <a:pPr lvl="3"/>
            <a:r>
              <a:rPr lang="en-US" dirty="0"/>
              <a:t>If </a:t>
            </a:r>
            <a:r>
              <a:rPr lang="en-US" dirty="0" err="1"/>
              <a:t>regAll</a:t>
            </a:r>
            <a:r>
              <a:rPr lang="en-US" dirty="0"/>
              <a:t> == true, call will set </a:t>
            </a:r>
            <a:r>
              <a:rPr lang="en-US" dirty="0" err="1"/>
              <a:t>defaultTimeBase</a:t>
            </a:r>
            <a:r>
              <a:rPr lang="en-US" dirty="0"/>
              <a:t> to the clock frequency for all links which don’t already have a </a:t>
            </a:r>
            <a:r>
              <a:rPr lang="en-US" dirty="0" err="1"/>
              <a:t>defaultTimeBase</a:t>
            </a:r>
            <a:r>
              <a:rPr lang="en-US" dirty="0"/>
              <a:t> set</a:t>
            </a:r>
          </a:p>
          <a:p>
            <a:pPr lvl="2"/>
            <a:r>
              <a:rPr lang="en-US" dirty="0" err="1"/>
              <a:t>getTimeConverter</a:t>
            </a:r>
            <a:r>
              <a:rPr lang="en-US" dirty="0"/>
              <a:t> will return a </a:t>
            </a:r>
            <a:r>
              <a:rPr lang="en-US" dirty="0" err="1"/>
              <a:t>TimeConverter</a:t>
            </a:r>
            <a:r>
              <a:rPr lang="en-US" dirty="0"/>
              <a:t> object with no side effects</a:t>
            </a:r>
          </a:p>
          <a:p>
            <a:pPr lvl="2"/>
            <a:endParaRPr lang="en-US" dirty="0"/>
          </a:p>
          <a:p>
            <a:pPr lvl="1"/>
            <a:r>
              <a:rPr lang="en-US" dirty="0"/>
              <a:t>Non-clock </a:t>
            </a:r>
            <a:r>
              <a:rPr lang="en-US" dirty="0" err="1"/>
              <a:t>TimeConverters</a:t>
            </a:r>
            <a:r>
              <a:rPr lang="en-US" dirty="0"/>
              <a:t> are generally used to set the time base for links</a:t>
            </a:r>
          </a:p>
          <a:p>
            <a:pPr lvl="2"/>
            <a:r>
              <a:rPr lang="en-US" dirty="0"/>
              <a:t>Add latency to that specified in the python or self-link latency</a:t>
            </a:r>
          </a:p>
        </p:txBody>
      </p:sp>
      <p:sp>
        <p:nvSpPr>
          <p:cNvPr id="6" name="TextBox 5"/>
          <p:cNvSpPr txBox="1"/>
          <p:nvPr/>
        </p:nvSpPr>
        <p:spPr>
          <a:xfrm>
            <a:off x="1486881" y="5354008"/>
            <a:ext cx="8525933" cy="73866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err="1">
                <a:latin typeface="Consolas"/>
                <a:cs typeface="Consolas"/>
              </a:rPr>
              <a:t>TimeConverter</a:t>
            </a:r>
            <a:r>
              <a:rPr lang="en-US" sz="1400" dirty="0">
                <a:latin typeface="Consolas"/>
                <a:cs typeface="Consolas"/>
              </a:rPr>
              <a:t>* Component::</a:t>
            </a:r>
            <a:r>
              <a:rPr lang="en-US" sz="1400" dirty="0" err="1">
                <a:latin typeface="Consolas"/>
                <a:cs typeface="Consolas"/>
              </a:rPr>
              <a:t>registerTimeBase</a:t>
            </a:r>
            <a:r>
              <a:rPr lang="en-US" sz="1400" dirty="0">
                <a:latin typeface="Consolas"/>
                <a:cs typeface="Consolas"/>
              </a:rPr>
              <a:t>( </a:t>
            </a:r>
            <a:r>
              <a:rPr lang="en-US" sz="1400" dirty="0" err="1">
                <a:latin typeface="Consolas"/>
                <a:cs typeface="Consolas"/>
              </a:rPr>
              <a:t>std</a:t>
            </a:r>
            <a:r>
              <a:rPr lang="en-US" sz="1400" dirty="0">
                <a:latin typeface="Consolas"/>
                <a:cs typeface="Consolas"/>
              </a:rPr>
              <a:t>::string base, </a:t>
            </a:r>
            <a:r>
              <a:rPr lang="en-US" sz="1400" dirty="0" err="1">
                <a:latin typeface="Consolas"/>
                <a:cs typeface="Consolas"/>
              </a:rPr>
              <a:t>bool</a:t>
            </a:r>
            <a:r>
              <a:rPr lang="en-US" sz="1400" dirty="0">
                <a:latin typeface="Consolas"/>
                <a:cs typeface="Consolas"/>
              </a:rPr>
              <a:t> </a:t>
            </a:r>
            <a:r>
              <a:rPr lang="en-US" sz="1400" dirty="0" err="1">
                <a:latin typeface="Consolas"/>
                <a:cs typeface="Consolas"/>
              </a:rPr>
              <a:t>regAll</a:t>
            </a:r>
            <a:r>
              <a:rPr lang="en-US" sz="1400" dirty="0">
                <a:latin typeface="Consolas"/>
                <a:cs typeface="Consolas"/>
              </a:rPr>
              <a:t> = true )</a:t>
            </a:r>
          </a:p>
          <a:p>
            <a:r>
              <a:rPr lang="en-US" sz="1400" dirty="0" err="1">
                <a:latin typeface="Consolas"/>
                <a:cs typeface="Consolas"/>
              </a:rPr>
              <a:t>TimeConverter</a:t>
            </a:r>
            <a:r>
              <a:rPr lang="en-US" sz="1400" dirty="0">
                <a:latin typeface="Consolas"/>
                <a:cs typeface="Consolas"/>
              </a:rPr>
              <a:t>* Component::</a:t>
            </a:r>
            <a:r>
              <a:rPr lang="en-US" sz="1400" dirty="0" err="1">
                <a:latin typeface="Consolas"/>
                <a:cs typeface="Consolas"/>
              </a:rPr>
              <a:t>getTimeConverter</a:t>
            </a:r>
            <a:r>
              <a:rPr lang="en-US" sz="1400" dirty="0">
                <a:latin typeface="Consolas"/>
                <a:cs typeface="Consolas"/>
              </a:rPr>
              <a:t>( </a:t>
            </a:r>
            <a:r>
              <a:rPr lang="en-US" sz="1400" dirty="0" err="1">
                <a:latin typeface="Consolas"/>
                <a:cs typeface="Consolas"/>
              </a:rPr>
              <a:t>const</a:t>
            </a:r>
            <a:r>
              <a:rPr lang="en-US" sz="1400" dirty="0">
                <a:latin typeface="Consolas"/>
                <a:cs typeface="Consolas"/>
              </a:rPr>
              <a:t> </a:t>
            </a:r>
            <a:r>
              <a:rPr lang="en-US" sz="1400" dirty="0" err="1">
                <a:latin typeface="Consolas"/>
                <a:cs typeface="Consolas"/>
              </a:rPr>
              <a:t>std</a:t>
            </a:r>
            <a:r>
              <a:rPr lang="en-US" sz="1400" dirty="0">
                <a:latin typeface="Consolas"/>
                <a:cs typeface="Consolas"/>
              </a:rPr>
              <a:t>::string&amp; base )</a:t>
            </a:r>
          </a:p>
          <a:p>
            <a:r>
              <a:rPr lang="en-US" sz="1400" dirty="0" err="1">
                <a:latin typeface="Consolas"/>
                <a:cs typeface="Consolas"/>
              </a:rPr>
              <a:t>TimeConverter</a:t>
            </a:r>
            <a:r>
              <a:rPr lang="en-US" sz="1400" dirty="0">
                <a:latin typeface="Consolas"/>
                <a:cs typeface="Consolas"/>
              </a:rPr>
              <a:t>* Component::</a:t>
            </a:r>
            <a:r>
              <a:rPr lang="en-US" sz="1400" dirty="0" err="1">
                <a:latin typeface="Consolas"/>
                <a:cs typeface="Consolas"/>
              </a:rPr>
              <a:t>getTimeConverter</a:t>
            </a:r>
            <a:r>
              <a:rPr lang="en-US" sz="1400" dirty="0">
                <a:latin typeface="Consolas"/>
                <a:cs typeface="Consolas"/>
              </a:rPr>
              <a:t>( </a:t>
            </a:r>
            <a:r>
              <a:rPr lang="en-US" sz="1400" dirty="0" err="1">
                <a:latin typeface="Consolas"/>
                <a:cs typeface="Consolas"/>
              </a:rPr>
              <a:t>const</a:t>
            </a:r>
            <a:r>
              <a:rPr lang="en-US" sz="1400" dirty="0">
                <a:latin typeface="Consolas"/>
                <a:cs typeface="Consolas"/>
              </a:rPr>
              <a:t> </a:t>
            </a:r>
            <a:r>
              <a:rPr lang="en-US" sz="1400" dirty="0" err="1">
                <a:latin typeface="Consolas"/>
                <a:cs typeface="Consolas"/>
              </a:rPr>
              <a:t>UnitAlgebra</a:t>
            </a:r>
            <a:r>
              <a:rPr lang="en-US" sz="1400" dirty="0">
                <a:latin typeface="Consolas"/>
                <a:cs typeface="Consolas"/>
              </a:rPr>
              <a:t>&amp; base )</a:t>
            </a:r>
          </a:p>
        </p:txBody>
      </p:sp>
    </p:spTree>
    <p:extLst>
      <p:ext uri="{BB962C8B-B14F-4D97-AF65-F5344CB8AC3E}">
        <p14:creationId xmlns:p14="http://schemas.microsoft.com/office/powerpoint/2010/main" val="4453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configureLink</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34</a:t>
            </a:fld>
            <a:endParaRPr lang="en-US" dirty="0"/>
          </a:p>
        </p:txBody>
      </p:sp>
      <p:sp>
        <p:nvSpPr>
          <p:cNvPr id="3" name="Content Placeholder 2"/>
          <p:cNvSpPr>
            <a:spLocks noGrp="1"/>
          </p:cNvSpPr>
          <p:nvPr>
            <p:ph idx="1"/>
          </p:nvPr>
        </p:nvSpPr>
        <p:spPr/>
        <p:txBody>
          <a:bodyPr/>
          <a:lstStyle/>
          <a:p>
            <a:r>
              <a:rPr lang="en-US" dirty="0"/>
              <a:t>Two types of links:  Handler &amp; Polling</a:t>
            </a:r>
          </a:p>
          <a:p>
            <a:pPr lvl="1"/>
            <a:r>
              <a:rPr lang="en-US" dirty="0"/>
              <a:t>Handler:  If an Event::Handler is specified, that handler will be called whenever an event is received on the link</a:t>
            </a:r>
          </a:p>
          <a:p>
            <a:pPr lvl="1"/>
            <a:r>
              <a:rPr lang="en-US" dirty="0"/>
              <a:t>Polling (rarely used):  If no Event::Handler is specified, the component must query the link using Link::</a:t>
            </a:r>
            <a:r>
              <a:rPr lang="en-US" dirty="0" err="1"/>
              <a:t>recv</a:t>
            </a:r>
            <a:r>
              <a:rPr lang="en-US" dirty="0"/>
              <a:t>() in order to receive events</a:t>
            </a:r>
          </a:p>
          <a:p>
            <a:pPr lvl="1"/>
            <a:endParaRPr lang="en-US" dirty="0"/>
          </a:p>
          <a:p>
            <a:r>
              <a:rPr lang="en-US" dirty="0"/>
              <a:t>If a </a:t>
            </a:r>
            <a:r>
              <a:rPr lang="en-US" dirty="0" err="1"/>
              <a:t>time_base</a:t>
            </a:r>
            <a:r>
              <a:rPr lang="en-US" dirty="0"/>
              <a:t> is specified, it becomes the </a:t>
            </a:r>
            <a:r>
              <a:rPr lang="en-US" dirty="0" err="1"/>
              <a:t>defaultTimeBase</a:t>
            </a:r>
            <a:r>
              <a:rPr lang="en-US" dirty="0"/>
              <a:t> for the link (see next slide)</a:t>
            </a:r>
          </a:p>
          <a:p>
            <a:endParaRPr lang="en-US" dirty="0"/>
          </a:p>
        </p:txBody>
      </p:sp>
      <p:sp>
        <p:nvSpPr>
          <p:cNvPr id="6" name="TextBox 5"/>
          <p:cNvSpPr txBox="1"/>
          <p:nvPr/>
        </p:nvSpPr>
        <p:spPr>
          <a:xfrm>
            <a:off x="1802944" y="5082596"/>
            <a:ext cx="8636457" cy="10618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50" dirty="0">
                <a:latin typeface="Consolas"/>
                <a:cs typeface="Consolas"/>
              </a:rPr>
              <a:t>Link* Component::</a:t>
            </a:r>
            <a:r>
              <a:rPr lang="en-US" sz="1050" dirty="0" err="1">
                <a:latin typeface="Consolas"/>
                <a:cs typeface="Consolas"/>
              </a:rPr>
              <a:t>configureLink</a:t>
            </a:r>
            <a:r>
              <a:rPr lang="en-US" sz="1050" dirty="0">
                <a:latin typeface="Consolas"/>
                <a:cs typeface="Consolas"/>
              </a:rPr>
              <a:t>(</a:t>
            </a:r>
            <a:r>
              <a:rPr lang="en-US" sz="1050" dirty="0" err="1">
                <a:latin typeface="Consolas"/>
                <a:cs typeface="Consolas"/>
              </a:rPr>
              <a:t>std</a:t>
            </a:r>
            <a:r>
              <a:rPr lang="en-US" sz="1050" dirty="0">
                <a:latin typeface="Consolas"/>
                <a:cs typeface="Consolas"/>
              </a:rPr>
              <a:t>::string name, </a:t>
            </a:r>
            <a:r>
              <a:rPr lang="en-US" sz="1050" dirty="0" err="1">
                <a:latin typeface="Consolas"/>
                <a:cs typeface="Consolas"/>
              </a:rPr>
              <a:t>TimeConverter</a:t>
            </a:r>
            <a:r>
              <a:rPr lang="en-US" sz="1050" dirty="0">
                <a:latin typeface="Consolas"/>
                <a:cs typeface="Consolas"/>
              </a:rPr>
              <a:t>* </a:t>
            </a:r>
            <a:r>
              <a:rPr lang="en-US" sz="1050" dirty="0" err="1">
                <a:latin typeface="Consolas"/>
                <a:cs typeface="Consolas"/>
              </a:rPr>
              <a:t>time_base</a:t>
            </a:r>
            <a:r>
              <a:rPr lang="en-US" sz="1050" dirty="0">
                <a:latin typeface="Consolas"/>
                <a:cs typeface="Consolas"/>
              </a:rPr>
              <a:t>, Event::</a:t>
            </a:r>
            <a:r>
              <a:rPr lang="en-US" sz="1050" dirty="0" err="1">
                <a:latin typeface="Consolas"/>
                <a:cs typeface="Consolas"/>
              </a:rPr>
              <a:t>HandlerBase</a:t>
            </a:r>
            <a:r>
              <a:rPr lang="en-US" sz="1050" dirty="0">
                <a:latin typeface="Consolas"/>
                <a:cs typeface="Consolas"/>
              </a:rPr>
              <a:t>* handler = NULL)</a:t>
            </a:r>
          </a:p>
          <a:p>
            <a:r>
              <a:rPr lang="en-US" sz="1050" dirty="0">
                <a:latin typeface="Consolas"/>
                <a:cs typeface="Consolas"/>
              </a:rPr>
              <a:t>Link* Component::</a:t>
            </a:r>
            <a:r>
              <a:rPr lang="en-US" sz="1050" dirty="0" err="1">
                <a:latin typeface="Consolas"/>
                <a:cs typeface="Consolas"/>
              </a:rPr>
              <a:t>configureLink</a:t>
            </a:r>
            <a:r>
              <a:rPr lang="en-US" sz="1050" dirty="0">
                <a:latin typeface="Consolas"/>
                <a:cs typeface="Consolas"/>
              </a:rPr>
              <a:t>(</a:t>
            </a:r>
            <a:r>
              <a:rPr lang="en-US" sz="1050" dirty="0" err="1">
                <a:latin typeface="Consolas"/>
                <a:cs typeface="Consolas"/>
              </a:rPr>
              <a:t>std</a:t>
            </a:r>
            <a:r>
              <a:rPr lang="en-US" sz="1050" dirty="0">
                <a:latin typeface="Consolas"/>
                <a:cs typeface="Consolas"/>
              </a:rPr>
              <a:t>::string name, </a:t>
            </a:r>
            <a:r>
              <a:rPr lang="en-US" sz="1050" dirty="0" err="1">
                <a:latin typeface="Consolas"/>
                <a:cs typeface="Consolas"/>
              </a:rPr>
              <a:t>std</a:t>
            </a:r>
            <a:r>
              <a:rPr lang="en-US" sz="1050" dirty="0">
                <a:latin typeface="Consolas"/>
                <a:cs typeface="Consolas"/>
              </a:rPr>
              <a:t>::string </a:t>
            </a:r>
            <a:r>
              <a:rPr lang="en-US" sz="1050" dirty="0" err="1">
                <a:latin typeface="Consolas"/>
                <a:cs typeface="Consolas"/>
              </a:rPr>
              <a:t>time_base</a:t>
            </a:r>
            <a:r>
              <a:rPr lang="en-US" sz="1050" dirty="0">
                <a:latin typeface="Consolas"/>
                <a:cs typeface="Consolas"/>
              </a:rPr>
              <a:t>, Event::</a:t>
            </a:r>
            <a:r>
              <a:rPr lang="en-US" sz="1050" dirty="0" err="1">
                <a:latin typeface="Consolas"/>
                <a:cs typeface="Consolas"/>
              </a:rPr>
              <a:t>HandlerBase</a:t>
            </a:r>
            <a:r>
              <a:rPr lang="en-US" sz="1050" dirty="0">
                <a:latin typeface="Consolas"/>
                <a:cs typeface="Consolas"/>
              </a:rPr>
              <a:t>* handler = NULL)</a:t>
            </a:r>
          </a:p>
          <a:p>
            <a:r>
              <a:rPr lang="en-US" sz="1050" dirty="0">
                <a:latin typeface="Consolas"/>
                <a:cs typeface="Consolas"/>
              </a:rPr>
              <a:t>Link* Component::</a:t>
            </a:r>
            <a:r>
              <a:rPr lang="en-US" sz="1050" dirty="0" err="1">
                <a:latin typeface="Consolas"/>
                <a:cs typeface="Consolas"/>
              </a:rPr>
              <a:t>configureLink</a:t>
            </a:r>
            <a:r>
              <a:rPr lang="en-US" sz="1050" dirty="0">
                <a:latin typeface="Consolas"/>
                <a:cs typeface="Consolas"/>
              </a:rPr>
              <a:t>(</a:t>
            </a:r>
            <a:r>
              <a:rPr lang="en-US" sz="1050" dirty="0" err="1">
                <a:latin typeface="Consolas"/>
                <a:cs typeface="Consolas"/>
              </a:rPr>
              <a:t>std</a:t>
            </a:r>
            <a:r>
              <a:rPr lang="en-US" sz="1050" dirty="0">
                <a:latin typeface="Consolas"/>
                <a:cs typeface="Consolas"/>
              </a:rPr>
              <a:t>::string name, Event::</a:t>
            </a:r>
            <a:r>
              <a:rPr lang="en-US" sz="1050" dirty="0" err="1">
                <a:latin typeface="Consolas"/>
                <a:cs typeface="Consolas"/>
              </a:rPr>
              <a:t>HandlerBase</a:t>
            </a:r>
            <a:r>
              <a:rPr lang="en-US" sz="1050" dirty="0">
                <a:latin typeface="Consolas"/>
                <a:cs typeface="Consolas"/>
              </a:rPr>
              <a:t>* handler = NULL)</a:t>
            </a:r>
          </a:p>
          <a:p>
            <a:r>
              <a:rPr lang="en-US" sz="1050" dirty="0">
                <a:latin typeface="Consolas"/>
                <a:cs typeface="Consolas"/>
              </a:rPr>
              <a:t>Link* Component::</a:t>
            </a:r>
            <a:r>
              <a:rPr lang="en-US" sz="1050" dirty="0" err="1">
                <a:latin typeface="Consolas"/>
                <a:cs typeface="Consolas"/>
              </a:rPr>
              <a:t>configureSelfLink</a:t>
            </a:r>
            <a:r>
              <a:rPr lang="en-US" sz="1050" dirty="0">
                <a:latin typeface="Consolas"/>
                <a:cs typeface="Consolas"/>
              </a:rPr>
              <a:t>( </a:t>
            </a:r>
            <a:r>
              <a:rPr lang="en-US" sz="1050" dirty="0" err="1">
                <a:latin typeface="Consolas"/>
                <a:cs typeface="Consolas"/>
              </a:rPr>
              <a:t>std</a:t>
            </a:r>
            <a:r>
              <a:rPr lang="en-US" sz="1050" dirty="0">
                <a:latin typeface="Consolas"/>
                <a:cs typeface="Consolas"/>
              </a:rPr>
              <a:t>::string name, </a:t>
            </a:r>
            <a:r>
              <a:rPr lang="en-US" sz="1050" dirty="0" err="1">
                <a:latin typeface="Consolas"/>
                <a:cs typeface="Consolas"/>
              </a:rPr>
              <a:t>TimeConverter</a:t>
            </a:r>
            <a:r>
              <a:rPr lang="en-US" sz="1050" dirty="0">
                <a:latin typeface="Consolas"/>
                <a:cs typeface="Consolas"/>
              </a:rPr>
              <a:t>* </a:t>
            </a:r>
            <a:r>
              <a:rPr lang="en-US" sz="1050" dirty="0" err="1">
                <a:latin typeface="Consolas"/>
                <a:cs typeface="Consolas"/>
              </a:rPr>
              <a:t>time_base</a:t>
            </a:r>
            <a:r>
              <a:rPr lang="en-US" sz="1050" dirty="0">
                <a:latin typeface="Consolas"/>
                <a:cs typeface="Consolas"/>
              </a:rPr>
              <a:t>, Event::</a:t>
            </a:r>
            <a:r>
              <a:rPr lang="en-US" sz="1050" dirty="0" err="1">
                <a:latin typeface="Consolas"/>
                <a:cs typeface="Consolas"/>
              </a:rPr>
              <a:t>HandlerBase</a:t>
            </a:r>
            <a:r>
              <a:rPr lang="en-US" sz="1050" dirty="0">
                <a:latin typeface="Consolas"/>
                <a:cs typeface="Consolas"/>
              </a:rPr>
              <a:t>* handler = NULL)</a:t>
            </a:r>
          </a:p>
          <a:p>
            <a:r>
              <a:rPr lang="en-US" sz="1050" dirty="0">
                <a:latin typeface="Consolas"/>
                <a:cs typeface="Consolas"/>
              </a:rPr>
              <a:t>Link* Component::</a:t>
            </a:r>
            <a:r>
              <a:rPr lang="en-US" sz="1050" dirty="0" err="1">
                <a:latin typeface="Consolas"/>
                <a:cs typeface="Consolas"/>
              </a:rPr>
              <a:t>configureSelfLink</a:t>
            </a:r>
            <a:r>
              <a:rPr lang="en-US" sz="1050" dirty="0">
                <a:latin typeface="Consolas"/>
                <a:cs typeface="Consolas"/>
              </a:rPr>
              <a:t>( </a:t>
            </a:r>
            <a:r>
              <a:rPr lang="en-US" sz="1050" dirty="0" err="1">
                <a:latin typeface="Consolas"/>
                <a:cs typeface="Consolas"/>
              </a:rPr>
              <a:t>std</a:t>
            </a:r>
            <a:r>
              <a:rPr lang="en-US" sz="1050" dirty="0">
                <a:latin typeface="Consolas"/>
                <a:cs typeface="Consolas"/>
              </a:rPr>
              <a:t>::string name, </a:t>
            </a:r>
            <a:r>
              <a:rPr lang="en-US" sz="1050" dirty="0" err="1">
                <a:latin typeface="Consolas"/>
                <a:cs typeface="Consolas"/>
              </a:rPr>
              <a:t>std</a:t>
            </a:r>
            <a:r>
              <a:rPr lang="en-US" sz="1050" dirty="0">
                <a:latin typeface="Consolas"/>
                <a:cs typeface="Consolas"/>
              </a:rPr>
              <a:t>::string </a:t>
            </a:r>
            <a:r>
              <a:rPr lang="en-US" sz="1050" dirty="0" err="1">
                <a:latin typeface="Consolas"/>
                <a:cs typeface="Consolas"/>
              </a:rPr>
              <a:t>time_base</a:t>
            </a:r>
            <a:r>
              <a:rPr lang="en-US" sz="1050" dirty="0">
                <a:latin typeface="Consolas"/>
                <a:cs typeface="Consolas"/>
              </a:rPr>
              <a:t>, Event::</a:t>
            </a:r>
            <a:r>
              <a:rPr lang="en-US" sz="1050" dirty="0" err="1">
                <a:latin typeface="Consolas"/>
                <a:cs typeface="Consolas"/>
              </a:rPr>
              <a:t>HandlerBase</a:t>
            </a:r>
            <a:r>
              <a:rPr lang="en-US" sz="1050" dirty="0">
                <a:latin typeface="Consolas"/>
                <a:cs typeface="Consolas"/>
              </a:rPr>
              <a:t>* handler = NULL)</a:t>
            </a:r>
          </a:p>
          <a:p>
            <a:r>
              <a:rPr lang="en-US" sz="1050" dirty="0">
                <a:latin typeface="Consolas"/>
                <a:cs typeface="Consolas"/>
              </a:rPr>
              <a:t>Link* Component::</a:t>
            </a:r>
            <a:r>
              <a:rPr lang="en-US" sz="1050" dirty="0" err="1">
                <a:latin typeface="Consolas"/>
                <a:cs typeface="Consolas"/>
              </a:rPr>
              <a:t>configureSelfLink</a:t>
            </a:r>
            <a:r>
              <a:rPr lang="en-US" sz="1050" dirty="0">
                <a:latin typeface="Consolas"/>
                <a:cs typeface="Consolas"/>
              </a:rPr>
              <a:t>( </a:t>
            </a:r>
            <a:r>
              <a:rPr lang="en-US" sz="1050" dirty="0" err="1">
                <a:latin typeface="Consolas"/>
                <a:cs typeface="Consolas"/>
              </a:rPr>
              <a:t>std</a:t>
            </a:r>
            <a:r>
              <a:rPr lang="en-US" sz="1050" dirty="0">
                <a:latin typeface="Consolas"/>
                <a:cs typeface="Consolas"/>
              </a:rPr>
              <a:t>::string name, Event::</a:t>
            </a:r>
            <a:r>
              <a:rPr lang="en-US" sz="1050" dirty="0" err="1">
                <a:latin typeface="Consolas"/>
                <a:cs typeface="Consolas"/>
              </a:rPr>
              <a:t>HandlerBase</a:t>
            </a:r>
            <a:r>
              <a:rPr lang="en-US" sz="1050" dirty="0">
                <a:latin typeface="Consolas"/>
                <a:cs typeface="Consolas"/>
              </a:rPr>
              <a:t>* handler = NULL)</a:t>
            </a:r>
          </a:p>
        </p:txBody>
      </p:sp>
    </p:spTree>
    <p:extLst>
      <p:ext uri="{BB962C8B-B14F-4D97-AF65-F5344CB8AC3E}">
        <p14:creationId xmlns:p14="http://schemas.microsoft.com/office/powerpoint/2010/main" val="263402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SST::Link</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35</a:t>
            </a:fld>
            <a:endParaRPr lang="en-US" dirty="0"/>
          </a:p>
        </p:txBody>
      </p:sp>
      <p:sp>
        <p:nvSpPr>
          <p:cNvPr id="3" name="Content Placeholder 2"/>
          <p:cNvSpPr>
            <a:spLocks noGrp="1"/>
          </p:cNvSpPr>
          <p:nvPr>
            <p:ph idx="1"/>
          </p:nvPr>
        </p:nvSpPr>
        <p:spPr/>
        <p:txBody>
          <a:bodyPr>
            <a:normAutofit lnSpcReduction="10000"/>
          </a:bodyPr>
          <a:lstStyle/>
          <a:p>
            <a:r>
              <a:rPr lang="en-US" dirty="0" err="1"/>
              <a:t>sst</a:t>
            </a:r>
            <a:r>
              <a:rPr lang="en-US" dirty="0"/>
              <a:t>/core/</a:t>
            </a:r>
            <a:r>
              <a:rPr lang="en-US" dirty="0" err="1"/>
              <a:t>link.h</a:t>
            </a:r>
            <a:endParaRPr lang="en-US" dirty="0"/>
          </a:p>
          <a:p>
            <a:pPr marL="0" indent="0">
              <a:buNone/>
            </a:pPr>
            <a:endParaRPr lang="en-US" dirty="0"/>
          </a:p>
          <a:p>
            <a:r>
              <a:rPr lang="en-US" dirty="0"/>
              <a:t>Standard mechanism to send/receive data from another component.</a:t>
            </a:r>
          </a:p>
          <a:p>
            <a:r>
              <a:rPr lang="en-US" dirty="0"/>
              <a:t>Created via SST::Component::</a:t>
            </a:r>
            <a:r>
              <a:rPr lang="en-US" dirty="0" err="1"/>
              <a:t>configureLink</a:t>
            </a:r>
            <a:r>
              <a:rPr lang="en-US" dirty="0"/>
              <a:t>()</a:t>
            </a:r>
          </a:p>
          <a:p>
            <a:r>
              <a:rPr lang="en-US" dirty="0"/>
              <a:t>Useful functions:</a:t>
            </a:r>
          </a:p>
          <a:p>
            <a:pPr lvl="1"/>
            <a:r>
              <a:rPr lang="en-US" dirty="0"/>
              <a:t>void send(delay, </a:t>
            </a:r>
            <a:r>
              <a:rPr lang="en-US" dirty="0" err="1"/>
              <a:t>tc</a:t>
            </a:r>
            <a:r>
              <a:rPr lang="en-US" dirty="0"/>
              <a:t>, event) – Send after an additional delay (delay*</a:t>
            </a:r>
            <a:r>
              <a:rPr lang="en-US" dirty="0" err="1"/>
              <a:t>tc</a:t>
            </a:r>
            <a:r>
              <a:rPr lang="en-US" dirty="0"/>
              <a:t>)</a:t>
            </a:r>
          </a:p>
          <a:p>
            <a:pPr lvl="1"/>
            <a:r>
              <a:rPr lang="en-US" dirty="0"/>
              <a:t>void send(delay, event) – Send after an additional delay (delay*</a:t>
            </a:r>
            <a:r>
              <a:rPr lang="en-US" dirty="0" err="1"/>
              <a:t>defaultTimeBase</a:t>
            </a:r>
            <a:r>
              <a:rPr lang="en-US" dirty="0"/>
              <a:t>)</a:t>
            </a:r>
          </a:p>
          <a:p>
            <a:pPr lvl="1"/>
            <a:r>
              <a:rPr lang="en-US" dirty="0"/>
              <a:t>void send(event) – Send now</a:t>
            </a:r>
          </a:p>
          <a:p>
            <a:pPr lvl="1"/>
            <a:r>
              <a:rPr lang="en-US" dirty="0"/>
              <a:t>Event* </a:t>
            </a:r>
            <a:r>
              <a:rPr lang="en-US" dirty="0" err="1"/>
              <a:t>recv</a:t>
            </a:r>
            <a:r>
              <a:rPr lang="en-US" dirty="0"/>
              <a:t>() – Receive an event (returns NULL if none available)</a:t>
            </a:r>
          </a:p>
          <a:p>
            <a:pPr lvl="1"/>
            <a:r>
              <a:rPr lang="en-US" dirty="0"/>
              <a:t>void </a:t>
            </a:r>
            <a:r>
              <a:rPr lang="en-US" dirty="0" err="1"/>
              <a:t>sendInitData</a:t>
            </a:r>
            <a:r>
              <a:rPr lang="en-US" dirty="0"/>
              <a:t>(event) – Send data during </a:t>
            </a:r>
            <a:r>
              <a:rPr lang="en-US" dirty="0" err="1"/>
              <a:t>init</a:t>
            </a:r>
            <a:r>
              <a:rPr lang="en-US" dirty="0"/>
              <a:t>/complete phase</a:t>
            </a:r>
          </a:p>
          <a:p>
            <a:pPr lvl="1"/>
            <a:r>
              <a:rPr lang="en-US" dirty="0"/>
              <a:t>Event* </a:t>
            </a:r>
            <a:r>
              <a:rPr lang="en-US" dirty="0" err="1"/>
              <a:t>recvInitData</a:t>
            </a:r>
            <a:r>
              <a:rPr lang="en-US" dirty="0"/>
              <a:t>() – Receive data during </a:t>
            </a:r>
            <a:r>
              <a:rPr lang="en-US" dirty="0" err="1"/>
              <a:t>init</a:t>
            </a:r>
            <a:r>
              <a:rPr lang="en-US" dirty="0"/>
              <a:t>/complete phase, returns NULL if none</a:t>
            </a:r>
          </a:p>
        </p:txBody>
      </p:sp>
    </p:spTree>
    <p:extLst>
      <p:ext uri="{BB962C8B-B14F-4D97-AF65-F5344CB8AC3E}">
        <p14:creationId xmlns:p14="http://schemas.microsoft.com/office/powerpoint/2010/main" val="160972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a:t>
            </a:r>
            <a:r>
              <a:rPr lang="en-US" dirty="0" err="1"/>
              <a:t>Param</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36</a:t>
            </a:fld>
            <a:endParaRPr lang="en-US" dirty="0"/>
          </a:p>
        </p:txBody>
      </p:sp>
      <p:sp>
        <p:nvSpPr>
          <p:cNvPr id="3" name="Content Placeholder 2"/>
          <p:cNvSpPr>
            <a:spLocks noGrp="1"/>
          </p:cNvSpPr>
          <p:nvPr>
            <p:ph idx="1"/>
          </p:nvPr>
        </p:nvSpPr>
        <p:spPr/>
        <p:txBody>
          <a:bodyPr>
            <a:normAutofit lnSpcReduction="10000"/>
          </a:bodyPr>
          <a:lstStyle/>
          <a:p>
            <a:r>
              <a:rPr lang="en-US" sz="2200" dirty="0" err="1">
                <a:latin typeface="Consolas"/>
                <a:cs typeface="Consolas"/>
              </a:rPr>
              <a:t>sst</a:t>
            </a:r>
            <a:r>
              <a:rPr lang="en-US" sz="2200" dirty="0">
                <a:latin typeface="Consolas"/>
                <a:cs typeface="Consolas"/>
              </a:rPr>
              <a:t>/core/</a:t>
            </a:r>
            <a:r>
              <a:rPr lang="en-US" sz="2200" dirty="0" err="1">
                <a:latin typeface="Consolas"/>
                <a:cs typeface="Consolas"/>
              </a:rPr>
              <a:t>param.h</a:t>
            </a:r>
            <a:endParaRPr lang="en-US" sz="2200" dirty="0">
              <a:latin typeface="Consolas"/>
              <a:cs typeface="Consolas"/>
            </a:endParaRPr>
          </a:p>
          <a:p>
            <a:endParaRPr lang="en-US" sz="1600" dirty="0"/>
          </a:p>
          <a:p>
            <a:r>
              <a:rPr lang="en-US" dirty="0"/>
              <a:t>Holds parameters from </a:t>
            </a:r>
            <a:r>
              <a:rPr lang="en-US" dirty="0" err="1"/>
              <a:t>ConfigGraph</a:t>
            </a:r>
            <a:endParaRPr lang="en-US" dirty="0"/>
          </a:p>
          <a:p>
            <a:r>
              <a:rPr lang="en-US" dirty="0"/>
              <a:t>Handed to Component in constructor</a:t>
            </a:r>
          </a:p>
          <a:p>
            <a:endParaRPr lang="en-US" sz="1600" dirty="0"/>
          </a:p>
          <a:p>
            <a:r>
              <a:rPr lang="en-US" dirty="0"/>
              <a:t>Accessors are templated on type T:</a:t>
            </a:r>
          </a:p>
          <a:p>
            <a:pPr lvl="1"/>
            <a:r>
              <a:rPr lang="en-US" sz="1400" dirty="0">
                <a:latin typeface="Consolas" panose="020B0609020204030204" pitchFamily="49" charset="0"/>
                <a:cs typeface="Consolas" panose="020B0609020204030204" pitchFamily="49" charset="0"/>
              </a:rPr>
              <a:t>T find&lt;T&gt;(const std::string&amp; key, T </a:t>
            </a:r>
            <a:r>
              <a:rPr lang="en-US" sz="1400" dirty="0" err="1">
                <a:latin typeface="Consolas" panose="020B0609020204030204" pitchFamily="49" charset="0"/>
                <a:cs typeface="Consolas" panose="020B0609020204030204" pitchFamily="49" charset="0"/>
              </a:rPr>
              <a:t>default_value</a:t>
            </a:r>
            <a:r>
              <a:rPr lang="en-US" sz="1400" dirty="0">
                <a:latin typeface="Consolas" panose="020B0609020204030204" pitchFamily="49" charset="0"/>
                <a:cs typeface="Consolas" panose="020B0609020204030204" pitchFamily="49" charset="0"/>
              </a:rPr>
              <a:t>, bool &amp;found);</a:t>
            </a:r>
          </a:p>
          <a:p>
            <a:pPr lvl="1"/>
            <a:r>
              <a:rPr lang="en-US" sz="1400" dirty="0">
                <a:latin typeface="Consolas" panose="020B0609020204030204" pitchFamily="49" charset="0"/>
                <a:cs typeface="Consolas" panose="020B0609020204030204" pitchFamily="49" charset="0"/>
              </a:rPr>
              <a:t>T find&lt;T&gt;(const std::string&amp; key, std::string </a:t>
            </a:r>
            <a:r>
              <a:rPr lang="en-US" sz="1400" dirty="0" err="1">
                <a:latin typeface="Consolas" panose="020B0609020204030204" pitchFamily="49" charset="0"/>
                <a:cs typeface="Consolas" panose="020B0609020204030204" pitchFamily="49" charset="0"/>
              </a:rPr>
              <a:t>default_value</a:t>
            </a:r>
            <a:r>
              <a:rPr lang="en-US" sz="1400" dirty="0">
                <a:latin typeface="Consolas" panose="020B0609020204030204" pitchFamily="49" charset="0"/>
                <a:cs typeface="Consolas" panose="020B0609020204030204" pitchFamily="49" charset="0"/>
              </a:rPr>
              <a:t>, bool &amp;found);</a:t>
            </a:r>
          </a:p>
          <a:p>
            <a:pPr lvl="1"/>
            <a:r>
              <a:rPr lang="en-US" sz="1600" i="1" dirty="0"/>
              <a:t>found</a:t>
            </a:r>
            <a:r>
              <a:rPr lang="en-US" sz="1600" dirty="0"/>
              <a:t> and </a:t>
            </a:r>
            <a:r>
              <a:rPr lang="en-US" sz="1600" i="1" dirty="0" err="1"/>
              <a:t>default_value</a:t>
            </a:r>
            <a:r>
              <a:rPr lang="en-US" sz="1600" dirty="0"/>
              <a:t> are optional</a:t>
            </a:r>
          </a:p>
          <a:p>
            <a:pPr lvl="1"/>
            <a:r>
              <a:rPr lang="en-US" sz="1400" dirty="0">
                <a:latin typeface="Consolas" panose="020B0609020204030204" pitchFamily="49" charset="0"/>
                <a:cs typeface="Consolas" panose="020B0609020204030204" pitchFamily="49" charset="0"/>
              </a:rPr>
              <a:t>void </a:t>
            </a:r>
            <a:r>
              <a:rPr lang="en-US" sz="1400" dirty="0" err="1">
                <a:latin typeface="Consolas" panose="020B0609020204030204" pitchFamily="49" charset="0"/>
                <a:cs typeface="Consolas" panose="020B0609020204030204" pitchFamily="49" charset="0"/>
              </a:rPr>
              <a:t>find_array</a:t>
            </a:r>
            <a:r>
              <a:rPr lang="en-US" sz="1400" dirty="0">
                <a:latin typeface="Consolas" panose="020B0609020204030204" pitchFamily="49" charset="0"/>
                <a:cs typeface="Consolas" panose="020B0609020204030204" pitchFamily="49" charset="0"/>
              </a:rPr>
              <a:t>&lt;T&gt;(const std::string&amp; key, std::vector&lt;T&gt;&amp; </a:t>
            </a:r>
            <a:r>
              <a:rPr lang="en-US" sz="1400" dirty="0" err="1">
                <a:latin typeface="Consolas" panose="020B0609020204030204" pitchFamily="49" charset="0"/>
                <a:cs typeface="Consolas" panose="020B0609020204030204" pitchFamily="49" charset="0"/>
              </a:rPr>
              <a:t>vec</a:t>
            </a:r>
            <a:r>
              <a:rPr lang="en-US" sz="1400"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r>
              <a:rPr lang="en-US" dirty="0"/>
              <a:t>Other useful functions:</a:t>
            </a:r>
          </a:p>
          <a:p>
            <a:pPr lvl="1"/>
            <a:r>
              <a:rPr lang="en-US" sz="1300" dirty="0" err="1">
                <a:latin typeface="Consolas"/>
                <a:cs typeface="Consolas"/>
              </a:rPr>
              <a:t>bool</a:t>
            </a:r>
            <a:r>
              <a:rPr lang="en-US" sz="1300" dirty="0">
                <a:latin typeface="Consolas"/>
                <a:cs typeface="Consolas"/>
              </a:rPr>
              <a:t> contains(</a:t>
            </a:r>
            <a:r>
              <a:rPr lang="en-US" sz="1300" dirty="0" err="1">
                <a:latin typeface="Consolas"/>
                <a:cs typeface="Consolas"/>
              </a:rPr>
              <a:t>const</a:t>
            </a:r>
            <a:r>
              <a:rPr lang="en-US" sz="1300" dirty="0">
                <a:latin typeface="Consolas"/>
                <a:cs typeface="Consolas"/>
              </a:rPr>
              <a:t> </a:t>
            </a:r>
            <a:r>
              <a:rPr lang="en-US" sz="1300" dirty="0" err="1">
                <a:latin typeface="Consolas"/>
                <a:cs typeface="Consolas"/>
              </a:rPr>
              <a:t>std</a:t>
            </a:r>
            <a:r>
              <a:rPr lang="en-US" sz="1300" dirty="0">
                <a:latin typeface="Consolas"/>
                <a:cs typeface="Consolas"/>
              </a:rPr>
              <a:t>::string &amp;key);</a:t>
            </a:r>
          </a:p>
          <a:p>
            <a:pPr lvl="1"/>
            <a:r>
              <a:rPr lang="en-US" sz="1300" dirty="0" err="1">
                <a:latin typeface="Consolas"/>
                <a:cs typeface="Consolas"/>
              </a:rPr>
              <a:t>Params</a:t>
            </a:r>
            <a:r>
              <a:rPr lang="en-US" sz="1300" dirty="0">
                <a:latin typeface="Consolas"/>
                <a:cs typeface="Consolas"/>
              </a:rPr>
              <a:t> </a:t>
            </a:r>
            <a:r>
              <a:rPr lang="en-US" sz="1300" dirty="0" err="1">
                <a:latin typeface="Consolas"/>
                <a:cs typeface="Consolas"/>
              </a:rPr>
              <a:t>find_prefix_params</a:t>
            </a:r>
            <a:r>
              <a:rPr lang="en-US" sz="1300" dirty="0">
                <a:latin typeface="Consolas"/>
                <a:cs typeface="Consolas"/>
              </a:rPr>
              <a:t>(</a:t>
            </a:r>
            <a:r>
              <a:rPr lang="en-US" sz="1300" dirty="0" err="1">
                <a:latin typeface="Consolas"/>
                <a:cs typeface="Consolas"/>
              </a:rPr>
              <a:t>std</a:t>
            </a:r>
            <a:r>
              <a:rPr lang="en-US" sz="1300" dirty="0">
                <a:latin typeface="Consolas"/>
                <a:cs typeface="Consolas"/>
              </a:rPr>
              <a:t>::string prefix);</a:t>
            </a:r>
          </a:p>
          <a:p>
            <a:endParaRPr lang="en-US" sz="1600" dirty="0">
              <a:latin typeface="Consolas"/>
              <a:cs typeface="Consolas"/>
            </a:endParaRPr>
          </a:p>
        </p:txBody>
      </p:sp>
    </p:spTree>
    <p:extLst>
      <p:ext uri="{BB962C8B-B14F-4D97-AF65-F5344CB8AC3E}">
        <p14:creationId xmlns:p14="http://schemas.microsoft.com/office/powerpoint/2010/main" val="51962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SST::Output</a:t>
            </a:r>
          </a:p>
        </p:txBody>
      </p:sp>
      <p:sp>
        <p:nvSpPr>
          <p:cNvPr id="5" name="Slide Number Placeholder 4"/>
          <p:cNvSpPr>
            <a:spLocks noGrp="1"/>
          </p:cNvSpPr>
          <p:nvPr>
            <p:ph type="sldNum" sz="quarter" idx="4"/>
          </p:nvPr>
        </p:nvSpPr>
        <p:spPr/>
        <p:txBody>
          <a:bodyPr/>
          <a:lstStyle/>
          <a:p>
            <a:fld id="{A5E55A7B-7854-E145-92D9-B491DF4BAE2D}" type="slidenum">
              <a:rPr lang="en-US" smtClean="0"/>
              <a:pPr/>
              <a:t>37</a:t>
            </a:fld>
            <a:endParaRPr lang="en-US" dirty="0"/>
          </a:p>
        </p:txBody>
      </p:sp>
      <p:sp>
        <p:nvSpPr>
          <p:cNvPr id="3" name="Content Placeholder 2"/>
          <p:cNvSpPr>
            <a:spLocks noGrp="1"/>
          </p:cNvSpPr>
          <p:nvPr>
            <p:ph idx="1"/>
          </p:nvPr>
        </p:nvSpPr>
        <p:spPr/>
        <p:txBody>
          <a:bodyPr>
            <a:normAutofit fontScale="70000" lnSpcReduction="20000"/>
          </a:bodyPr>
          <a:lstStyle/>
          <a:p>
            <a:r>
              <a:rPr lang="en-US" dirty="0" err="1"/>
              <a:t>sst</a:t>
            </a:r>
            <a:r>
              <a:rPr lang="en-US" dirty="0"/>
              <a:t>/core/</a:t>
            </a:r>
            <a:r>
              <a:rPr lang="en-US" dirty="0" err="1"/>
              <a:t>output.h</a:t>
            </a:r>
            <a:endParaRPr lang="en-US" dirty="0"/>
          </a:p>
          <a:p>
            <a:r>
              <a:rPr lang="en-US" dirty="0"/>
              <a:t>Utility class to bundle output from SST</a:t>
            </a:r>
          </a:p>
          <a:p>
            <a:r>
              <a:rPr lang="en-US" dirty="0"/>
              <a:t>Create your own instance, or borrow from Simulation::</a:t>
            </a:r>
            <a:r>
              <a:rPr lang="en-US" dirty="0" err="1"/>
              <a:t>GetSimulationOutput</a:t>
            </a:r>
            <a:r>
              <a:rPr lang="en-US" dirty="0"/>
              <a:t>()</a:t>
            </a:r>
          </a:p>
          <a:p>
            <a:r>
              <a:rPr lang="en-US" dirty="0"/>
              <a:t>Initialized with:</a:t>
            </a:r>
          </a:p>
          <a:p>
            <a:pPr lvl="1"/>
            <a:r>
              <a:rPr lang="en-US" dirty="0" err="1"/>
              <a:t>const</a:t>
            </a:r>
            <a:r>
              <a:rPr lang="en-US" dirty="0"/>
              <a:t> </a:t>
            </a:r>
            <a:r>
              <a:rPr lang="en-US" dirty="0" err="1"/>
              <a:t>std</a:t>
            </a:r>
            <a:r>
              <a:rPr lang="en-US" dirty="0"/>
              <a:t>::string &amp;prefix – custom prefix string to prepend to all* outputs. Supports replacement tokens:</a:t>
            </a:r>
          </a:p>
          <a:p>
            <a:pPr lvl="2"/>
            <a:endParaRPr lang="en-US" dirty="0"/>
          </a:p>
          <a:p>
            <a:pPr marL="201159" lvl="1" indent="0">
              <a:buNone/>
            </a:pPr>
            <a:endParaRPr lang="en-US" dirty="0"/>
          </a:p>
          <a:p>
            <a:pPr lvl="1"/>
            <a:r>
              <a:rPr lang="en-US" dirty="0"/>
              <a:t>uint32_t </a:t>
            </a:r>
            <a:r>
              <a:rPr lang="en-US" dirty="0" err="1"/>
              <a:t>verbose_level</a:t>
            </a:r>
            <a:r>
              <a:rPr lang="en-US" dirty="0"/>
              <a:t> – Calls to debug() and verbose() are printed only if their </a:t>
            </a:r>
            <a:r>
              <a:rPr lang="en-US" dirty="0" err="1"/>
              <a:t>output_level</a:t>
            </a:r>
            <a:r>
              <a:rPr lang="en-US" dirty="0"/>
              <a:t> parameter is &lt;= this value</a:t>
            </a:r>
          </a:p>
          <a:p>
            <a:pPr lvl="1"/>
            <a:r>
              <a:rPr lang="en-US" dirty="0"/>
              <a:t>uint32_t </a:t>
            </a:r>
            <a:r>
              <a:rPr lang="en-US" dirty="0" err="1"/>
              <a:t>verbose_mask</a:t>
            </a:r>
            <a:r>
              <a:rPr lang="en-US" dirty="0"/>
              <a:t> – Calls to debug() and verbose() are printed only if this matches set bits in the </a:t>
            </a:r>
            <a:r>
              <a:rPr lang="en-US" dirty="0" err="1"/>
              <a:t>output_bits</a:t>
            </a:r>
            <a:r>
              <a:rPr lang="en-US" dirty="0"/>
              <a:t> parameter</a:t>
            </a:r>
          </a:p>
          <a:p>
            <a:pPr lvl="1"/>
            <a:r>
              <a:rPr lang="en-US" dirty="0" err="1"/>
              <a:t>output_location_t</a:t>
            </a:r>
            <a:r>
              <a:rPr lang="en-US" dirty="0"/>
              <a:t> location – NONE, STDOUT, STDERR, FILE</a:t>
            </a:r>
          </a:p>
          <a:p>
            <a:r>
              <a:rPr lang="en-US" dirty="0"/>
              <a:t>Printing calls:</a:t>
            </a:r>
          </a:p>
          <a:p>
            <a:pPr lvl="1"/>
            <a:r>
              <a:rPr lang="en-US" dirty="0"/>
              <a:t>output(…) – Always printed.  Two versions, one with prefix, one without.</a:t>
            </a:r>
          </a:p>
          <a:p>
            <a:pPr lvl="1"/>
            <a:r>
              <a:rPr lang="en-US" dirty="0"/>
              <a:t>verbose(…) – Printed when </a:t>
            </a:r>
            <a:r>
              <a:rPr lang="en-US" dirty="0" err="1"/>
              <a:t>output_level</a:t>
            </a:r>
            <a:r>
              <a:rPr lang="en-US" dirty="0"/>
              <a:t> and </a:t>
            </a:r>
            <a:r>
              <a:rPr lang="en-US" dirty="0" err="1"/>
              <a:t>output_bits</a:t>
            </a:r>
            <a:r>
              <a:rPr lang="en-US" dirty="0"/>
              <a:t> match properly</a:t>
            </a:r>
          </a:p>
          <a:p>
            <a:pPr lvl="1"/>
            <a:r>
              <a:rPr lang="en-US" dirty="0"/>
              <a:t>debug(…) – Like verbose, but compiled out in release builds (./configure --enable-debug)</a:t>
            </a:r>
          </a:p>
          <a:p>
            <a:pPr lvl="1"/>
            <a:r>
              <a:rPr lang="en-US" dirty="0"/>
              <a:t>fatal(…) – Always prints to STDERR as well as the base location.  Causes simulation to halt.</a:t>
            </a:r>
          </a:p>
          <a:p>
            <a:pPr lvl="1"/>
            <a:r>
              <a:rPr lang="en-US" dirty="0"/>
              <a:t>Print functions take ‘CALL_INFO’ macro as first argument to supply data for the prefix.</a:t>
            </a:r>
          </a:p>
        </p:txBody>
      </p:sp>
      <p:sp>
        <p:nvSpPr>
          <p:cNvPr id="12" name="Content Placeholder 2">
            <a:extLst>
              <a:ext uri="{FF2B5EF4-FFF2-40B4-BE49-F238E27FC236}">
                <a16:creationId xmlns:a16="http://schemas.microsoft.com/office/drawing/2014/main" id="{AA68B4EC-7359-2F4F-895F-F724FE2F651D}"/>
              </a:ext>
            </a:extLst>
          </p:cNvPr>
          <p:cNvSpPr txBox="1">
            <a:spLocks/>
          </p:cNvSpPr>
          <p:nvPr/>
        </p:nvSpPr>
        <p:spPr>
          <a:xfrm>
            <a:off x="720648" y="2971046"/>
            <a:ext cx="8449082" cy="508426"/>
          </a:xfrm>
          <a:prstGeom prst="rect">
            <a:avLst/>
          </a:prstGeom>
        </p:spPr>
        <p:txBody>
          <a:bodyPr vert="horz" lIns="0" tIns="45720" rIns="0" bIns="45720" numCol="3" rtlCol="0">
            <a:normAutofit fontScale="62500" lnSpcReduction="20000"/>
          </a:bodyPr>
          <a:lstStyle>
            <a:lvl1pPr marL="91436" indent="-182880" algn="l" defTabSz="914354" rtl="0" eaLnBrk="1" latinLnBrk="0" hangingPunct="1">
              <a:lnSpc>
                <a:spcPct val="90000"/>
              </a:lnSpc>
              <a:spcBef>
                <a:spcPts val="1200"/>
              </a:spcBef>
              <a:spcAft>
                <a:spcPts val="200"/>
              </a:spcAft>
              <a:buClr>
                <a:srgbClr val="00B0F0"/>
              </a:buClr>
              <a:buSzPct val="100000"/>
              <a:buFont typeface="System Font Regular"/>
              <a:buChar char="◦"/>
              <a:defRPr sz="24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6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2"/>
            <a:r>
              <a:rPr lang="en-US" dirty="0"/>
              <a:t>@f – </a:t>
            </a:r>
            <a:r>
              <a:rPr lang="en-US" dirty="0" err="1"/>
              <a:t>sourcecode</a:t>
            </a:r>
            <a:r>
              <a:rPr lang="en-US" dirty="0"/>
              <a:t> file name</a:t>
            </a:r>
          </a:p>
          <a:p>
            <a:pPr lvl="2"/>
            <a:r>
              <a:rPr lang="en-US" dirty="0"/>
              <a:t>@l – </a:t>
            </a:r>
            <a:r>
              <a:rPr lang="en-US" dirty="0" err="1"/>
              <a:t>sourcecode</a:t>
            </a:r>
            <a:r>
              <a:rPr lang="en-US" dirty="0"/>
              <a:t> line number</a:t>
            </a:r>
          </a:p>
          <a:p>
            <a:pPr lvl="2"/>
            <a:r>
              <a:rPr lang="en-US" dirty="0"/>
              <a:t>@p – </a:t>
            </a:r>
            <a:r>
              <a:rPr lang="en-US" dirty="0" err="1"/>
              <a:t>sourcecode</a:t>
            </a:r>
            <a:r>
              <a:rPr lang="en-US" dirty="0"/>
              <a:t> function name</a:t>
            </a:r>
          </a:p>
          <a:p>
            <a:pPr lvl="2"/>
            <a:r>
              <a:rPr lang="en-US" dirty="0"/>
              <a:t>@r – MPI rank (empty if serial)</a:t>
            </a:r>
          </a:p>
          <a:p>
            <a:pPr lvl="2"/>
            <a:r>
              <a:rPr lang="en-US" dirty="0"/>
              <a:t>@R – MPI rank (0 if serial)</a:t>
            </a:r>
          </a:p>
          <a:p>
            <a:pPr lvl="2"/>
            <a:r>
              <a:rPr lang="en-US" dirty="0"/>
              <a:t>@t – Simulation time</a:t>
            </a:r>
          </a:p>
        </p:txBody>
      </p:sp>
    </p:spTree>
    <p:extLst>
      <p:ext uri="{BB962C8B-B14F-4D97-AF65-F5344CB8AC3E}">
        <p14:creationId xmlns:p14="http://schemas.microsoft.com/office/powerpoint/2010/main" val="349395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a:t>
            </a:r>
            <a:r>
              <a:rPr lang="en-US" dirty="0" err="1"/>
              <a:t>UnitAlgebra</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38</a:t>
            </a:fld>
            <a:endParaRPr lang="en-US" dirty="0"/>
          </a:p>
        </p:txBody>
      </p:sp>
      <p:sp>
        <p:nvSpPr>
          <p:cNvPr id="3" name="Content Placeholder 2"/>
          <p:cNvSpPr>
            <a:spLocks noGrp="1"/>
          </p:cNvSpPr>
          <p:nvPr>
            <p:ph idx="1"/>
          </p:nvPr>
        </p:nvSpPr>
        <p:spPr/>
        <p:txBody>
          <a:bodyPr>
            <a:normAutofit/>
          </a:bodyPr>
          <a:lstStyle/>
          <a:p>
            <a:r>
              <a:rPr lang="en-US" dirty="0"/>
              <a:t>Provides the ability to manipulate numbers with units attached</a:t>
            </a:r>
          </a:p>
          <a:p>
            <a:pPr lvl="1"/>
            <a:r>
              <a:rPr lang="en-US" dirty="0"/>
              <a:t>Math will be applied to both the value and the units</a:t>
            </a:r>
          </a:p>
          <a:p>
            <a:pPr lvl="1"/>
            <a:r>
              <a:rPr lang="en-US" dirty="0"/>
              <a:t>Useful for deriving values from parameters</a:t>
            </a:r>
          </a:p>
          <a:p>
            <a:r>
              <a:rPr lang="en-US" dirty="0"/>
              <a:t>Initialized with a string</a:t>
            </a:r>
          </a:p>
          <a:p>
            <a:r>
              <a:rPr lang="en-US" dirty="0"/>
              <a:t>Value implemented using variable precision, decimal floating-point Boost library</a:t>
            </a:r>
          </a:p>
          <a:p>
            <a:r>
              <a:rPr lang="en-US" dirty="0"/>
              <a:t>Units supported are easily extensible</a:t>
            </a:r>
          </a:p>
          <a:p>
            <a:endParaRPr lang="en-US" dirty="0"/>
          </a:p>
          <a:p>
            <a:r>
              <a:rPr lang="en-US" dirty="0"/>
              <a:t>NOTE:  </a:t>
            </a:r>
            <a:r>
              <a:rPr lang="en-US" dirty="0" err="1"/>
              <a:t>UnitAlgebra</a:t>
            </a:r>
            <a:r>
              <a:rPr lang="en-US" dirty="0"/>
              <a:t> optimizes functionality over performance.  Should be heavily used only in Construction, Initialization, Setup and Finish.  If used during Run, use sparingly.</a:t>
            </a:r>
          </a:p>
        </p:txBody>
      </p:sp>
    </p:spTree>
    <p:extLst>
      <p:ext uri="{BB962C8B-B14F-4D97-AF65-F5344CB8AC3E}">
        <p14:creationId xmlns:p14="http://schemas.microsoft.com/office/powerpoint/2010/main" val="53215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a:t>
            </a:r>
            <a:r>
              <a:rPr lang="en-US" dirty="0" err="1"/>
              <a:t>UnitAlgebra</a:t>
            </a:r>
            <a:r>
              <a:rPr lang="en-US" dirty="0"/>
              <a:t> Key Functions</a:t>
            </a:r>
          </a:p>
        </p:txBody>
      </p:sp>
      <p:sp>
        <p:nvSpPr>
          <p:cNvPr id="5" name="Slide Number Placeholder 4"/>
          <p:cNvSpPr>
            <a:spLocks noGrp="1"/>
          </p:cNvSpPr>
          <p:nvPr>
            <p:ph type="sldNum" sz="quarter" idx="4"/>
          </p:nvPr>
        </p:nvSpPr>
        <p:spPr/>
        <p:txBody>
          <a:bodyPr/>
          <a:lstStyle/>
          <a:p>
            <a:fld id="{A5E55A7B-7854-E145-92D9-B491DF4BAE2D}" type="slidenum">
              <a:rPr lang="en-US" smtClean="0"/>
              <a:pPr/>
              <a:t>39</a:t>
            </a:fld>
            <a:endParaRPr lang="en-US" dirty="0"/>
          </a:p>
        </p:txBody>
      </p:sp>
      <p:sp>
        <p:nvSpPr>
          <p:cNvPr id="3" name="Content Placeholder 2"/>
          <p:cNvSpPr>
            <a:spLocks noGrp="1"/>
          </p:cNvSpPr>
          <p:nvPr>
            <p:ph idx="1"/>
          </p:nvPr>
        </p:nvSpPr>
        <p:spPr/>
        <p:txBody>
          <a:bodyPr>
            <a:normAutofit fontScale="70000" lnSpcReduction="20000"/>
          </a:bodyPr>
          <a:lstStyle/>
          <a:p>
            <a:r>
              <a:rPr lang="en-US" dirty="0" err="1"/>
              <a:t>std</a:t>
            </a:r>
            <a:r>
              <a:rPr lang="en-US" dirty="0"/>
              <a:t>::string </a:t>
            </a:r>
            <a:r>
              <a:rPr lang="en-US" dirty="0" err="1"/>
              <a:t>toString</a:t>
            </a:r>
            <a:r>
              <a:rPr lang="en-US" dirty="0"/>
              <a:t>()</a:t>
            </a:r>
          </a:p>
          <a:p>
            <a:pPr lvl="1"/>
            <a:r>
              <a:rPr lang="en-US" dirty="0"/>
              <a:t>Prints value with no SI units</a:t>
            </a:r>
          </a:p>
          <a:p>
            <a:r>
              <a:rPr lang="en-US" dirty="0" err="1"/>
              <a:t>std</a:t>
            </a:r>
            <a:r>
              <a:rPr lang="en-US" dirty="0"/>
              <a:t>::string </a:t>
            </a:r>
            <a:r>
              <a:rPr lang="en-US" dirty="0" err="1"/>
              <a:t>toStringBestSI</a:t>
            </a:r>
            <a:r>
              <a:rPr lang="en-US" dirty="0"/>
              <a:t>()</a:t>
            </a:r>
          </a:p>
          <a:p>
            <a:pPr lvl="1"/>
            <a:r>
              <a:rPr lang="en-US" dirty="0"/>
              <a:t>Prints value picking “best” SI unit (value between 1 and 1000)</a:t>
            </a:r>
          </a:p>
          <a:p>
            <a:r>
              <a:rPr lang="en-US" dirty="0" err="1"/>
              <a:t>UnitAlgebra</a:t>
            </a:r>
            <a:r>
              <a:rPr lang="en-US" dirty="0"/>
              <a:t>&amp; invert()</a:t>
            </a:r>
          </a:p>
          <a:p>
            <a:pPr lvl="1"/>
            <a:r>
              <a:rPr lang="en-US" dirty="0"/>
              <a:t>Inverts the value and the units</a:t>
            </a:r>
          </a:p>
          <a:p>
            <a:r>
              <a:rPr lang="en-US" dirty="0" err="1"/>
              <a:t>bool</a:t>
            </a:r>
            <a:r>
              <a:rPr lang="en-US" dirty="0"/>
              <a:t> </a:t>
            </a:r>
            <a:r>
              <a:rPr lang="en-US" dirty="0" err="1"/>
              <a:t>hasUnits</a:t>
            </a:r>
            <a:r>
              <a:rPr lang="en-US" dirty="0"/>
              <a:t>(</a:t>
            </a:r>
            <a:r>
              <a:rPr lang="en-US" dirty="0" err="1"/>
              <a:t>std</a:t>
            </a:r>
            <a:r>
              <a:rPr lang="en-US" dirty="0"/>
              <a:t>::string)</a:t>
            </a:r>
          </a:p>
          <a:p>
            <a:pPr lvl="1"/>
            <a:r>
              <a:rPr lang="en-US" dirty="0"/>
              <a:t>Check to see if the </a:t>
            </a:r>
            <a:r>
              <a:rPr lang="en-US" dirty="0" err="1"/>
              <a:t>UnitAlgebra</a:t>
            </a:r>
            <a:r>
              <a:rPr lang="en-US" dirty="0"/>
              <a:t> has the specified units</a:t>
            </a:r>
          </a:p>
          <a:p>
            <a:r>
              <a:rPr lang="en-US" dirty="0" err="1"/>
              <a:t>sst_dec_float</a:t>
            </a:r>
            <a:r>
              <a:rPr lang="en-US" dirty="0"/>
              <a:t> </a:t>
            </a:r>
            <a:r>
              <a:rPr lang="en-US" dirty="0" err="1"/>
              <a:t>getValue</a:t>
            </a:r>
            <a:r>
              <a:rPr lang="en-US" dirty="0"/>
              <a:t>()</a:t>
            </a:r>
          </a:p>
          <a:p>
            <a:pPr lvl="1"/>
            <a:r>
              <a:rPr lang="en-US" dirty="0"/>
              <a:t>Gets the value as an </a:t>
            </a:r>
            <a:r>
              <a:rPr lang="en-US" dirty="0" err="1"/>
              <a:t>sst_dec_float</a:t>
            </a:r>
            <a:endParaRPr lang="en-US" dirty="0"/>
          </a:p>
          <a:p>
            <a:r>
              <a:rPr lang="en-US" dirty="0"/>
              <a:t>uint64_t </a:t>
            </a:r>
            <a:r>
              <a:rPr lang="en-US" dirty="0" err="1"/>
              <a:t>getRoundedValue</a:t>
            </a:r>
            <a:r>
              <a:rPr lang="en-US" dirty="0"/>
              <a:t>()</a:t>
            </a:r>
          </a:p>
          <a:p>
            <a:pPr lvl="1"/>
            <a:r>
              <a:rPr lang="en-US" dirty="0"/>
              <a:t>Gets the value rounded to nearest integer as a 64-bit </a:t>
            </a:r>
            <a:r>
              <a:rPr lang="en-US" dirty="0" err="1"/>
              <a:t>int</a:t>
            </a:r>
            <a:endParaRPr lang="en-US" dirty="0"/>
          </a:p>
          <a:p>
            <a:pPr lvl="1"/>
            <a:endParaRPr lang="en-US" dirty="0"/>
          </a:p>
          <a:p>
            <a:r>
              <a:rPr lang="en-US" dirty="0"/>
              <a:t>Basic math: multiplication, division, addition subtraction</a:t>
            </a:r>
            <a:endParaRPr lang="en-US" sz="1600" dirty="0"/>
          </a:p>
          <a:p>
            <a:r>
              <a:rPr lang="en-US" dirty="0"/>
              <a:t>Comparison operators</a:t>
            </a:r>
          </a:p>
        </p:txBody>
      </p:sp>
    </p:spTree>
    <p:extLst>
      <p:ext uri="{BB962C8B-B14F-4D97-AF65-F5344CB8AC3E}">
        <p14:creationId xmlns:p14="http://schemas.microsoft.com/office/powerpoint/2010/main" val="54504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 Registration</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4</a:t>
            </a:fld>
            <a:endParaRPr lang="en-US" dirty="0"/>
          </a:p>
        </p:txBody>
      </p:sp>
      <p:sp>
        <p:nvSpPr>
          <p:cNvPr id="3" name="Content Placeholder 2"/>
          <p:cNvSpPr>
            <a:spLocks noGrp="1"/>
          </p:cNvSpPr>
          <p:nvPr>
            <p:ph idx="1"/>
          </p:nvPr>
        </p:nvSpPr>
        <p:spPr>
          <a:xfrm>
            <a:off x="720648" y="810728"/>
            <a:ext cx="10789920" cy="5902587"/>
          </a:xfrm>
        </p:spPr>
        <p:txBody>
          <a:bodyPr>
            <a:normAutofit fontScale="70000" lnSpcReduction="20000"/>
          </a:bodyPr>
          <a:lstStyle/>
          <a:p>
            <a:r>
              <a:rPr lang="en-US" dirty="0"/>
              <a:t>An element is </a:t>
            </a:r>
            <a:r>
              <a:rPr lang="en-US" b="1" i="1" dirty="0">
                <a:solidFill>
                  <a:schemeClr val="accent6"/>
                </a:solidFill>
              </a:rPr>
              <a:t>registered</a:t>
            </a:r>
            <a:r>
              <a:rPr lang="en-US" dirty="0"/>
              <a:t> with the ELI database using one of the following registration calls:</a:t>
            </a:r>
          </a:p>
          <a:p>
            <a:pPr lvl="1"/>
            <a:r>
              <a:rPr lang="en-US" dirty="0"/>
              <a:t>SST_ELI_REGISTER_COMPONENT(class, “library”, “name”, version, “description”, category)</a:t>
            </a:r>
          </a:p>
          <a:p>
            <a:pPr lvl="1"/>
            <a:r>
              <a:rPr lang="en-US" dirty="0"/>
              <a:t>SST_ELI_REGISTER_SUBCOMPONENT_DERIVED(class, “library”, “name”, version, “description”, interface)</a:t>
            </a:r>
          </a:p>
          <a:p>
            <a:pPr lvl="1"/>
            <a:r>
              <a:rPr lang="en-US" dirty="0"/>
              <a:t>SST_ELI_REGISTER_MODULE(class, “library”, “name”, version, “description”, interface)</a:t>
            </a:r>
          </a:p>
          <a:p>
            <a:pPr lvl="1"/>
            <a:r>
              <a:rPr lang="en-US" dirty="0"/>
              <a:t>SST_ELI_REGISTER_PARTITIONER(class, “library”, “name” , version, “description”)</a:t>
            </a:r>
          </a:p>
          <a:p>
            <a:pPr lvl="1"/>
            <a:r>
              <a:rPr lang="en-US" dirty="0"/>
              <a:t>SST_ELI_REGISTER_PYTHON_MODULE(class, “library”, version)</a:t>
            </a:r>
          </a:p>
          <a:p>
            <a:r>
              <a:rPr lang="en-US" dirty="0" err="1"/>
              <a:t>SubComponent</a:t>
            </a:r>
            <a:r>
              <a:rPr lang="en-US" dirty="0"/>
              <a:t> and Module APIs are registered using one of the following registration calls:</a:t>
            </a:r>
          </a:p>
          <a:p>
            <a:pPr lvl="1"/>
            <a:r>
              <a:rPr lang="en-US" dirty="0"/>
              <a:t>SST_ELI_REIGSTER_SUBCOMPONENT_API(class, </a:t>
            </a:r>
            <a:r>
              <a:rPr lang="en-US" dirty="0" err="1"/>
              <a:t>constructor_args</a:t>
            </a:r>
            <a:r>
              <a:rPr lang="en-US" dirty="0"/>
              <a:t>)</a:t>
            </a:r>
          </a:p>
          <a:p>
            <a:pPr lvl="1"/>
            <a:r>
              <a:rPr lang="en-US" dirty="0"/>
              <a:t>SST_ELI_REGISTER_SUBCOMPONENT_DERIVED_API(class, </a:t>
            </a:r>
            <a:r>
              <a:rPr lang="en-US" dirty="0" err="1"/>
              <a:t>base,constructor_args</a:t>
            </a:r>
            <a:r>
              <a:rPr lang="en-US" dirty="0"/>
              <a:t>)</a:t>
            </a:r>
          </a:p>
          <a:p>
            <a:pPr lvl="1"/>
            <a:r>
              <a:rPr lang="en-US" dirty="0"/>
              <a:t>SST_ELI_REIGSTER_MODULE_API(class, </a:t>
            </a:r>
            <a:r>
              <a:rPr lang="en-US" dirty="0" err="1"/>
              <a:t>constructor_args</a:t>
            </a:r>
            <a:r>
              <a:rPr lang="en-US" dirty="0"/>
              <a:t>)</a:t>
            </a:r>
          </a:p>
          <a:p>
            <a:pPr lvl="1"/>
            <a:r>
              <a:rPr lang="en-US" dirty="0"/>
              <a:t>SST_ELI_REGISTER_MODULE_DERIVED_API(class, base, </a:t>
            </a:r>
            <a:r>
              <a:rPr lang="en-US" dirty="0" err="1"/>
              <a:t>constructor_args</a:t>
            </a:r>
            <a:r>
              <a:rPr lang="en-US" dirty="0"/>
              <a:t>)</a:t>
            </a:r>
          </a:p>
          <a:p>
            <a:r>
              <a:rPr lang="en-US" dirty="0"/>
              <a:t>Definitions of arguments:</a:t>
            </a:r>
          </a:p>
          <a:p>
            <a:pPr lvl="1"/>
            <a:r>
              <a:rPr lang="en-US" b="1" dirty="0">
                <a:solidFill>
                  <a:schemeClr val="accent1"/>
                </a:solidFill>
              </a:rPr>
              <a:t>class: </a:t>
            </a:r>
            <a:r>
              <a:rPr lang="en-US" dirty="0"/>
              <a:t>Name of class to register.  Must not be quoted, as template expansion uses it.</a:t>
            </a:r>
          </a:p>
          <a:p>
            <a:pPr lvl="1"/>
            <a:r>
              <a:rPr lang="en-US" b="1" dirty="0">
                <a:solidFill>
                  <a:schemeClr val="accent1"/>
                </a:solidFill>
              </a:rPr>
              <a:t>base: </a:t>
            </a:r>
            <a:r>
              <a:rPr lang="en-US" dirty="0"/>
              <a:t>Name of base class API is derived from.  Must not be quoted, as template expansion uses it.</a:t>
            </a:r>
          </a:p>
          <a:p>
            <a:pPr lvl="1"/>
            <a:r>
              <a:rPr lang="en-US" b="1" dirty="0">
                <a:solidFill>
                  <a:schemeClr val="accent1"/>
                </a:solidFill>
              </a:rPr>
              <a:t>library: </a:t>
            </a:r>
            <a:r>
              <a:rPr lang="en-US" dirty="0"/>
              <a:t>Library name. String literal. </a:t>
            </a:r>
          </a:p>
          <a:p>
            <a:pPr lvl="1"/>
            <a:r>
              <a:rPr lang="en-US" b="1" dirty="0">
                <a:solidFill>
                  <a:schemeClr val="accent1"/>
                </a:solidFill>
              </a:rPr>
              <a:t>name: </a:t>
            </a:r>
            <a:r>
              <a:rPr lang="en-US" dirty="0"/>
              <a:t>Name used to reference the component, full name is </a:t>
            </a:r>
            <a:r>
              <a:rPr lang="en-US" dirty="0" err="1"/>
              <a:t>library.name</a:t>
            </a:r>
            <a:r>
              <a:rPr lang="en-US" dirty="0"/>
              <a:t>. String literal.</a:t>
            </a:r>
          </a:p>
          <a:p>
            <a:pPr lvl="2"/>
            <a:r>
              <a:rPr lang="en-US" dirty="0"/>
              <a:t>Example: if library = “merlin” and name = ”</a:t>
            </a:r>
            <a:r>
              <a:rPr lang="en-US" dirty="0" err="1"/>
              <a:t>hr_router</a:t>
            </a:r>
            <a:r>
              <a:rPr lang="en-US" dirty="0"/>
              <a:t>”, then full name is “</a:t>
            </a:r>
            <a:r>
              <a:rPr lang="en-US" dirty="0" err="1"/>
              <a:t>merlin.hr_router</a:t>
            </a:r>
            <a:r>
              <a:rPr lang="en-US" dirty="0"/>
              <a:t>”</a:t>
            </a:r>
          </a:p>
          <a:p>
            <a:pPr lvl="1"/>
            <a:r>
              <a:rPr lang="en-US" b="1" dirty="0">
                <a:solidFill>
                  <a:schemeClr val="accent1"/>
                </a:solidFill>
              </a:rPr>
              <a:t>version: </a:t>
            </a:r>
            <a:r>
              <a:rPr lang="en-US" dirty="0"/>
              <a:t>Version number of component defined using SST_ELI_ELEMENT_VERSION macro</a:t>
            </a:r>
          </a:p>
          <a:p>
            <a:pPr lvl="1"/>
            <a:r>
              <a:rPr lang="en-US" b="1" dirty="0">
                <a:solidFill>
                  <a:schemeClr val="accent1"/>
                </a:solidFill>
              </a:rPr>
              <a:t>description:  </a:t>
            </a:r>
            <a:r>
              <a:rPr lang="en-US" dirty="0"/>
              <a:t>Brief description of the component. String literal.</a:t>
            </a:r>
          </a:p>
          <a:p>
            <a:pPr lvl="1"/>
            <a:r>
              <a:rPr lang="en-US" b="1" dirty="0">
                <a:solidFill>
                  <a:schemeClr val="accent1"/>
                </a:solidFill>
              </a:rPr>
              <a:t>category </a:t>
            </a:r>
            <a:r>
              <a:rPr lang="en-US" dirty="0"/>
              <a:t>(Components only): Component category as defined in </a:t>
            </a:r>
            <a:r>
              <a:rPr lang="en-US" dirty="0" err="1"/>
              <a:t>elibase.h</a:t>
            </a:r>
            <a:r>
              <a:rPr lang="en-US" dirty="0"/>
              <a:t>. </a:t>
            </a:r>
          </a:p>
          <a:p>
            <a:pPr lvl="1"/>
            <a:r>
              <a:rPr lang="en-US" b="1" dirty="0">
                <a:solidFill>
                  <a:schemeClr val="accent1"/>
                </a:solidFill>
              </a:rPr>
              <a:t>interface </a:t>
            </a:r>
            <a:r>
              <a:rPr lang="en-US" dirty="0"/>
              <a:t>(</a:t>
            </a:r>
            <a:r>
              <a:rPr lang="en-US" dirty="0" err="1"/>
              <a:t>SubComponents</a:t>
            </a:r>
            <a:r>
              <a:rPr lang="en-US" dirty="0"/>
              <a:t> and Modules only): Fully qualified class name of the SubComponent/Module that this class inherits from. Must not be </a:t>
            </a:r>
            <a:r>
              <a:rPr lang="en-US" dirty="0" err="1"/>
              <a:t>qutoted</a:t>
            </a:r>
            <a:r>
              <a:rPr lang="en-US" dirty="0"/>
              <a:t>.  The interface must be registered as an API using one of the registration commands listed above.</a:t>
            </a:r>
          </a:p>
          <a:p>
            <a:pPr lvl="1"/>
            <a:r>
              <a:rPr lang="en-US" b="1" dirty="0" err="1">
                <a:solidFill>
                  <a:schemeClr val="accent1"/>
                </a:solidFill>
              </a:rPr>
              <a:t>constructor_args</a:t>
            </a:r>
            <a:r>
              <a:rPr lang="en-US" b="1" dirty="0">
                <a:solidFill>
                  <a:schemeClr val="accent1"/>
                </a:solidFill>
              </a:rPr>
              <a:t> </a:t>
            </a:r>
            <a:r>
              <a:rPr lang="en-US" dirty="0"/>
              <a:t>(</a:t>
            </a:r>
            <a:r>
              <a:rPr lang="en-US" dirty="0" err="1"/>
              <a:t>SubComponent</a:t>
            </a:r>
            <a:r>
              <a:rPr lang="en-US" dirty="0"/>
              <a:t> and Module APIs only): types of parameters to be passed to constructor of elements derived from these APIs</a:t>
            </a:r>
          </a:p>
          <a:p>
            <a:pPr lvl="1"/>
            <a:endParaRPr lang="en-US" dirty="0"/>
          </a:p>
        </p:txBody>
      </p:sp>
    </p:spTree>
    <p:extLst>
      <p:ext uri="{BB962C8B-B14F-4D97-AF65-F5344CB8AC3E}">
        <p14:creationId xmlns:p14="http://schemas.microsoft.com/office/powerpoint/2010/main" val="329168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a:t>
            </a:r>
            <a:r>
              <a:rPr lang="en-US" dirty="0" err="1"/>
              <a:t>UnitAlgebra</a:t>
            </a:r>
            <a:r>
              <a:rPr lang="en-US" dirty="0"/>
              <a:t> Example</a:t>
            </a:r>
          </a:p>
        </p:txBody>
      </p:sp>
      <p:sp>
        <p:nvSpPr>
          <p:cNvPr id="5" name="Slide Number Placeholder 4"/>
          <p:cNvSpPr>
            <a:spLocks noGrp="1"/>
          </p:cNvSpPr>
          <p:nvPr>
            <p:ph type="sldNum" sz="quarter" idx="4"/>
          </p:nvPr>
        </p:nvSpPr>
        <p:spPr/>
        <p:txBody>
          <a:bodyPr/>
          <a:lstStyle/>
          <a:p>
            <a:fld id="{A5E55A7B-7854-E145-92D9-B491DF4BAE2D}" type="slidenum">
              <a:rPr lang="en-US" smtClean="0"/>
              <a:pPr/>
              <a:t>40</a:t>
            </a:fld>
            <a:endParaRPr lang="en-US" dirty="0"/>
          </a:p>
        </p:txBody>
      </p:sp>
      <p:sp>
        <p:nvSpPr>
          <p:cNvPr id="3" name="Content Placeholder 2"/>
          <p:cNvSpPr>
            <a:spLocks noGrp="1"/>
          </p:cNvSpPr>
          <p:nvPr>
            <p:ph idx="1"/>
          </p:nvPr>
        </p:nvSpPr>
        <p:spPr/>
        <p:txBody>
          <a:bodyPr>
            <a:normAutofit/>
          </a:bodyPr>
          <a:lstStyle/>
          <a:p>
            <a:r>
              <a:rPr lang="en-US" dirty="0"/>
              <a:t>Compute crossbar frequency given BW and flit size</a:t>
            </a:r>
          </a:p>
          <a:p>
            <a:endParaRPr lang="en-US" dirty="0"/>
          </a:p>
          <a:p>
            <a:endParaRPr lang="en-US" dirty="0"/>
          </a:p>
          <a:p>
            <a:endParaRPr lang="en-US" dirty="0"/>
          </a:p>
          <a:p>
            <a:endParaRPr lang="en-US" dirty="0"/>
          </a:p>
          <a:p>
            <a:endParaRPr lang="en-US" dirty="0"/>
          </a:p>
          <a:p>
            <a:endParaRPr lang="en-US" dirty="0"/>
          </a:p>
          <a:p>
            <a:r>
              <a:rPr lang="en-US" dirty="0"/>
              <a:t>Output:</a:t>
            </a:r>
          </a:p>
        </p:txBody>
      </p:sp>
      <p:sp>
        <p:nvSpPr>
          <p:cNvPr id="6" name="TextBox 5"/>
          <p:cNvSpPr txBox="1"/>
          <p:nvPr/>
        </p:nvSpPr>
        <p:spPr>
          <a:xfrm>
            <a:off x="1800578" y="2056634"/>
            <a:ext cx="8525933" cy="255454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600" dirty="0">
                <a:latin typeface="Consolas"/>
                <a:cs typeface="Consolas"/>
              </a:rPr>
              <a:t>	</a:t>
            </a:r>
            <a:r>
              <a:rPr lang="en-US" sz="1600" dirty="0" err="1">
                <a:latin typeface="Consolas"/>
                <a:cs typeface="Consolas"/>
              </a:rPr>
              <a:t>UnitAlgebra</a:t>
            </a:r>
            <a:r>
              <a:rPr lang="en-US" sz="1600" dirty="0">
                <a:latin typeface="Consolas"/>
                <a:cs typeface="Consolas"/>
              </a:rPr>
              <a:t> </a:t>
            </a:r>
            <a:r>
              <a:rPr lang="en-US" sz="1600" dirty="0" err="1">
                <a:latin typeface="Consolas"/>
                <a:cs typeface="Consolas"/>
              </a:rPr>
              <a:t>xbarBW</a:t>
            </a:r>
            <a:r>
              <a:rPr lang="en-US" sz="1600" dirty="0">
                <a:latin typeface="Consolas"/>
                <a:cs typeface="Consolas"/>
              </a:rPr>
              <a:t>(“8GB/s”);</a:t>
            </a:r>
          </a:p>
          <a:p>
            <a:r>
              <a:rPr lang="en-US" sz="1600" dirty="0">
                <a:latin typeface="Consolas"/>
                <a:cs typeface="Consolas"/>
              </a:rPr>
              <a:t>	</a:t>
            </a:r>
            <a:r>
              <a:rPr lang="en-US" sz="1600" dirty="0" err="1">
                <a:latin typeface="Consolas"/>
                <a:cs typeface="Consolas"/>
              </a:rPr>
              <a:t>UnitAlgebra</a:t>
            </a:r>
            <a:r>
              <a:rPr lang="en-US" sz="1600" dirty="0">
                <a:latin typeface="Consolas"/>
                <a:cs typeface="Consolas"/>
              </a:rPr>
              <a:t> </a:t>
            </a:r>
            <a:r>
              <a:rPr lang="en-US" sz="1600" dirty="0" err="1">
                <a:latin typeface="Consolas"/>
                <a:cs typeface="Consolas"/>
              </a:rPr>
              <a:t>flit_size</a:t>
            </a:r>
            <a:r>
              <a:rPr lang="en-US" sz="1600" dirty="0">
                <a:latin typeface="Consolas"/>
                <a:cs typeface="Consolas"/>
              </a:rPr>
              <a:t>(“4 B”);</a:t>
            </a:r>
          </a:p>
          <a:p>
            <a:r>
              <a:rPr lang="en-US" sz="1600" dirty="0">
                <a:latin typeface="Consolas"/>
                <a:cs typeface="Consolas"/>
              </a:rPr>
              <a:t>	</a:t>
            </a:r>
            <a:r>
              <a:rPr lang="en-US" sz="1600" dirty="0" err="1">
                <a:latin typeface="Consolas"/>
                <a:cs typeface="Consolas"/>
              </a:rPr>
              <a:t>UnitAlgebra</a:t>
            </a:r>
            <a:r>
              <a:rPr lang="en-US" sz="1600" dirty="0">
                <a:latin typeface="Consolas"/>
                <a:cs typeface="Consolas"/>
              </a:rPr>
              <a:t> </a:t>
            </a:r>
            <a:r>
              <a:rPr lang="en-US" sz="1600" dirty="0" err="1">
                <a:latin typeface="Consolas"/>
                <a:cs typeface="Consolas"/>
              </a:rPr>
              <a:t>bytes_to_bits</a:t>
            </a:r>
            <a:r>
              <a:rPr lang="en-US" sz="1600" dirty="0">
                <a:latin typeface="Consolas"/>
                <a:cs typeface="Consolas"/>
              </a:rPr>
              <a:t>(“8 b/B”);</a:t>
            </a:r>
          </a:p>
          <a:p>
            <a:endParaRPr lang="en-US" sz="1600" dirty="0">
              <a:latin typeface="Consolas"/>
              <a:cs typeface="Consolas"/>
            </a:endParaRPr>
          </a:p>
          <a:p>
            <a:r>
              <a:rPr lang="en-US" sz="1600" dirty="0">
                <a:latin typeface="Consolas"/>
                <a:cs typeface="Consolas"/>
              </a:rPr>
              <a:t>	if (</a:t>
            </a:r>
            <a:r>
              <a:rPr lang="en-US" sz="1600" dirty="0" err="1">
                <a:latin typeface="Consolas"/>
                <a:cs typeface="Consolas"/>
              </a:rPr>
              <a:t>xbarBW.hasUnits</a:t>
            </a:r>
            <a:r>
              <a:rPr lang="en-US" sz="1600" dirty="0">
                <a:latin typeface="Consolas"/>
                <a:cs typeface="Consolas"/>
              </a:rPr>
              <a:t>(“B/s”)) </a:t>
            </a:r>
            <a:r>
              <a:rPr lang="en-US" sz="1600" dirty="0" err="1">
                <a:latin typeface="Consolas"/>
                <a:cs typeface="Consolas"/>
              </a:rPr>
              <a:t>xbarBW</a:t>
            </a:r>
            <a:r>
              <a:rPr lang="en-US" sz="1600" dirty="0">
                <a:latin typeface="Consolas"/>
                <a:cs typeface="Consolas"/>
              </a:rPr>
              <a:t> *= </a:t>
            </a:r>
            <a:r>
              <a:rPr lang="en-US" sz="1600" dirty="0" err="1">
                <a:latin typeface="Consolas"/>
                <a:cs typeface="Consolas"/>
              </a:rPr>
              <a:t>bytes_to_bits</a:t>
            </a:r>
            <a:r>
              <a:rPr lang="en-US" sz="1600" dirty="0">
                <a:latin typeface="Consolas"/>
                <a:cs typeface="Consolas"/>
              </a:rPr>
              <a:t>;</a:t>
            </a:r>
          </a:p>
          <a:p>
            <a:r>
              <a:rPr lang="en-US" sz="1600" dirty="0">
                <a:latin typeface="Consolas"/>
                <a:cs typeface="Consolas"/>
              </a:rPr>
              <a:t>	if (</a:t>
            </a:r>
            <a:r>
              <a:rPr lang="en-US" sz="1600" dirty="0" err="1">
                <a:latin typeface="Consolas"/>
                <a:cs typeface="Consolas"/>
              </a:rPr>
              <a:t>flit_size.hasUnits</a:t>
            </a:r>
            <a:r>
              <a:rPr lang="en-US" sz="1600" dirty="0">
                <a:latin typeface="Consolas"/>
                <a:cs typeface="Consolas"/>
              </a:rPr>
              <a:t>(“B”)) </a:t>
            </a:r>
            <a:r>
              <a:rPr lang="en-US" sz="1600" dirty="0" err="1">
                <a:latin typeface="Consolas"/>
                <a:cs typeface="Consolas"/>
              </a:rPr>
              <a:t>xbarBW</a:t>
            </a:r>
            <a:r>
              <a:rPr lang="en-US" sz="1600" dirty="0">
                <a:latin typeface="Consolas"/>
                <a:cs typeface="Consolas"/>
              </a:rPr>
              <a:t> *= </a:t>
            </a:r>
            <a:r>
              <a:rPr lang="en-US" sz="1600" dirty="0" err="1">
                <a:latin typeface="Consolas"/>
                <a:cs typeface="Consolas"/>
              </a:rPr>
              <a:t>bytes_to_bits</a:t>
            </a:r>
            <a:r>
              <a:rPr lang="en-US" sz="1600" dirty="0">
                <a:latin typeface="Consolas"/>
                <a:cs typeface="Consolas"/>
              </a:rPr>
              <a:t>;</a:t>
            </a:r>
          </a:p>
          <a:p>
            <a:endParaRPr lang="en-US" sz="1600" dirty="0">
              <a:latin typeface="Consolas"/>
              <a:cs typeface="Consolas"/>
            </a:endParaRPr>
          </a:p>
          <a:p>
            <a:r>
              <a:rPr lang="en-US" sz="1600" dirty="0">
                <a:latin typeface="Consolas"/>
                <a:cs typeface="Consolas"/>
              </a:rPr>
              <a:t>	</a:t>
            </a:r>
            <a:r>
              <a:rPr lang="en-US" sz="1600" dirty="0" err="1">
                <a:latin typeface="Consolas"/>
                <a:cs typeface="Consolas"/>
              </a:rPr>
              <a:t>UnitAlgebra</a:t>
            </a:r>
            <a:r>
              <a:rPr lang="en-US" sz="1600" dirty="0">
                <a:latin typeface="Consolas"/>
                <a:cs typeface="Consolas"/>
              </a:rPr>
              <a:t> </a:t>
            </a:r>
            <a:r>
              <a:rPr lang="en-US" sz="1600" dirty="0" err="1">
                <a:latin typeface="Consolas"/>
                <a:cs typeface="Consolas"/>
              </a:rPr>
              <a:t>xbar_freq</a:t>
            </a:r>
            <a:r>
              <a:rPr lang="en-US" sz="1600" dirty="0">
                <a:latin typeface="Consolas"/>
                <a:cs typeface="Consolas"/>
              </a:rPr>
              <a:t> = </a:t>
            </a:r>
            <a:r>
              <a:rPr lang="en-US" sz="1600" dirty="0" err="1">
                <a:latin typeface="Consolas"/>
                <a:cs typeface="Consolas"/>
              </a:rPr>
              <a:t>xbarBW</a:t>
            </a:r>
            <a:r>
              <a:rPr lang="en-US" sz="1600" dirty="0">
                <a:latin typeface="Consolas"/>
                <a:cs typeface="Consolas"/>
              </a:rPr>
              <a:t> / </a:t>
            </a:r>
            <a:r>
              <a:rPr lang="en-US" sz="1600" dirty="0" err="1">
                <a:latin typeface="Consolas"/>
                <a:cs typeface="Consolas"/>
              </a:rPr>
              <a:t>flit_size</a:t>
            </a:r>
            <a:r>
              <a:rPr lang="en-US" sz="1600" dirty="0">
                <a:latin typeface="Consolas"/>
                <a:cs typeface="Consolas"/>
              </a:rPr>
              <a:t>;</a:t>
            </a:r>
          </a:p>
          <a:p>
            <a:r>
              <a:rPr lang="en-US" sz="1600" dirty="0">
                <a:latin typeface="Consolas"/>
                <a:cs typeface="Consolas"/>
              </a:rPr>
              <a:t>	</a:t>
            </a:r>
            <a:r>
              <a:rPr lang="en-US" sz="1600" dirty="0" err="1">
                <a:latin typeface="Consolas"/>
                <a:cs typeface="Consolas"/>
              </a:rPr>
              <a:t>output.output</a:t>
            </a:r>
            <a:r>
              <a:rPr lang="en-US" sz="1600" dirty="0">
                <a:latin typeface="Consolas"/>
                <a:cs typeface="Consolas"/>
              </a:rPr>
              <a:t>(“%s\n”, </a:t>
            </a:r>
            <a:r>
              <a:rPr lang="en-US" sz="1600" dirty="0" err="1">
                <a:latin typeface="Consolas"/>
                <a:cs typeface="Consolas"/>
              </a:rPr>
              <a:t>xbar_freq.toString</a:t>
            </a:r>
            <a:r>
              <a:rPr lang="en-US" sz="1600" dirty="0">
                <a:latin typeface="Consolas"/>
                <a:cs typeface="Consolas"/>
              </a:rPr>
              <a:t>().</a:t>
            </a:r>
            <a:r>
              <a:rPr lang="en-US" sz="1600" dirty="0" err="1">
                <a:latin typeface="Consolas"/>
                <a:cs typeface="Consolas"/>
              </a:rPr>
              <a:t>c_str</a:t>
            </a:r>
            <a:r>
              <a:rPr lang="en-US" sz="1600" dirty="0">
                <a:latin typeface="Consolas"/>
                <a:cs typeface="Consolas"/>
              </a:rPr>
              <a:t>());</a:t>
            </a:r>
          </a:p>
          <a:p>
            <a:r>
              <a:rPr lang="en-US" sz="1600" dirty="0">
                <a:latin typeface="Consolas"/>
                <a:cs typeface="Consolas"/>
              </a:rPr>
              <a:t>	</a:t>
            </a:r>
            <a:r>
              <a:rPr lang="en-US" sz="1600" dirty="0" err="1">
                <a:latin typeface="Consolas"/>
                <a:cs typeface="Consolas"/>
              </a:rPr>
              <a:t>output.output</a:t>
            </a:r>
            <a:r>
              <a:rPr lang="en-US" sz="1600" dirty="0">
                <a:latin typeface="Consolas"/>
                <a:cs typeface="Consolas"/>
              </a:rPr>
              <a:t>(“%s\n”, </a:t>
            </a:r>
            <a:r>
              <a:rPr lang="en-US" sz="1600" dirty="0" err="1">
                <a:latin typeface="Consolas"/>
                <a:cs typeface="Consolas"/>
              </a:rPr>
              <a:t>xbar_freq.toStringBestSI</a:t>
            </a:r>
            <a:r>
              <a:rPr lang="en-US" sz="1600" dirty="0">
                <a:latin typeface="Consolas"/>
                <a:cs typeface="Consolas"/>
              </a:rPr>
              <a:t>().</a:t>
            </a:r>
            <a:r>
              <a:rPr lang="en-US" sz="1600" dirty="0" err="1">
                <a:latin typeface="Consolas"/>
                <a:cs typeface="Consolas"/>
              </a:rPr>
              <a:t>c_str</a:t>
            </a:r>
            <a:r>
              <a:rPr lang="en-US" sz="1600" dirty="0">
                <a:latin typeface="Consolas"/>
                <a:cs typeface="Consolas"/>
              </a:rPr>
              <a:t>());</a:t>
            </a:r>
          </a:p>
        </p:txBody>
      </p:sp>
      <p:sp>
        <p:nvSpPr>
          <p:cNvPr id="7" name="TextBox 6"/>
          <p:cNvSpPr txBox="1"/>
          <p:nvPr/>
        </p:nvSpPr>
        <p:spPr>
          <a:xfrm>
            <a:off x="1800577" y="5462927"/>
            <a:ext cx="8525933"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	2e9 Hz</a:t>
            </a:r>
          </a:p>
          <a:p>
            <a:r>
              <a:rPr lang="en-US" sz="1400" dirty="0">
                <a:latin typeface="Consolas"/>
                <a:cs typeface="Consolas"/>
              </a:rPr>
              <a:t>	2 GHz</a:t>
            </a:r>
          </a:p>
        </p:txBody>
      </p:sp>
    </p:spTree>
    <p:extLst>
      <p:ext uri="{BB962C8B-B14F-4D97-AF65-F5344CB8AC3E}">
        <p14:creationId xmlns:p14="http://schemas.microsoft.com/office/powerpoint/2010/main" val="132674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 Core Random API</a:t>
            </a:r>
          </a:p>
        </p:txBody>
      </p:sp>
      <p:sp>
        <p:nvSpPr>
          <p:cNvPr id="5" name="Slide Number Placeholder 4"/>
          <p:cNvSpPr>
            <a:spLocks noGrp="1"/>
          </p:cNvSpPr>
          <p:nvPr>
            <p:ph type="sldNum" sz="quarter" idx="4"/>
          </p:nvPr>
        </p:nvSpPr>
        <p:spPr/>
        <p:txBody>
          <a:bodyPr/>
          <a:lstStyle/>
          <a:p>
            <a:fld id="{A5E55A7B-7854-E145-92D9-B491DF4BAE2D}" type="slidenum">
              <a:rPr lang="en-US" smtClean="0"/>
              <a:pPr/>
              <a:t>41</a:t>
            </a:fld>
            <a:endParaRPr lang="en-US" dirty="0"/>
          </a:p>
        </p:txBody>
      </p:sp>
      <p:sp>
        <p:nvSpPr>
          <p:cNvPr id="3" name="Content Placeholder 2"/>
          <p:cNvSpPr>
            <a:spLocks noGrp="1"/>
          </p:cNvSpPr>
          <p:nvPr>
            <p:ph idx="1"/>
          </p:nvPr>
        </p:nvSpPr>
        <p:spPr/>
        <p:txBody>
          <a:bodyPr>
            <a:normAutofit fontScale="70000" lnSpcReduction="20000"/>
          </a:bodyPr>
          <a:lstStyle/>
          <a:p>
            <a:r>
              <a:rPr lang="en-US" dirty="0"/>
              <a:t>SST implements several core APIs for</a:t>
            </a:r>
          </a:p>
          <a:p>
            <a:pPr lvl="1"/>
            <a:r>
              <a:rPr lang="en-US" dirty="0"/>
              <a:t>Generating random numbers</a:t>
            </a:r>
          </a:p>
          <a:p>
            <a:pPr lvl="1"/>
            <a:r>
              <a:rPr lang="en-US" dirty="0"/>
              <a:t>Using random number generators to produce distributions</a:t>
            </a:r>
          </a:p>
          <a:p>
            <a:pPr lvl="1"/>
            <a:endParaRPr lang="en-US" dirty="0"/>
          </a:p>
          <a:p>
            <a:r>
              <a:rPr lang="en-US" dirty="0"/>
              <a:t>Important to use these APIs to guarantee</a:t>
            </a:r>
          </a:p>
          <a:p>
            <a:pPr lvl="1"/>
            <a:r>
              <a:rPr lang="en-US" dirty="0"/>
              <a:t>Cross platform/cross-compiler compatibility</a:t>
            </a:r>
          </a:p>
          <a:p>
            <a:pPr lvl="1"/>
            <a:r>
              <a:rPr lang="en-US" dirty="0"/>
              <a:t>Reproducibility of results between runs on SST versions</a:t>
            </a:r>
          </a:p>
          <a:p>
            <a:pPr lvl="1"/>
            <a:r>
              <a:rPr lang="en-US" dirty="0"/>
              <a:t>Abstract back-end sources of random numbers within elements</a:t>
            </a:r>
          </a:p>
          <a:p>
            <a:endParaRPr lang="en-US" dirty="0"/>
          </a:p>
          <a:p>
            <a:r>
              <a:rPr lang="en-US" dirty="0"/>
              <a:t>Random Number Generators:</a:t>
            </a:r>
          </a:p>
          <a:p>
            <a:pPr lvl="1"/>
            <a:r>
              <a:rPr lang="en-US" dirty="0" err="1"/>
              <a:t>Marsaglia</a:t>
            </a:r>
            <a:r>
              <a:rPr lang="en-US" dirty="0"/>
              <a:t> (fast but poorer quality of random numbers)</a:t>
            </a:r>
          </a:p>
          <a:p>
            <a:pPr lvl="1"/>
            <a:r>
              <a:rPr lang="en-US" dirty="0" err="1"/>
              <a:t>Mersenne</a:t>
            </a:r>
            <a:r>
              <a:rPr lang="en-US" dirty="0"/>
              <a:t> (slower but higher quality)</a:t>
            </a:r>
          </a:p>
          <a:p>
            <a:pPr lvl="1"/>
            <a:endParaRPr lang="en-US" dirty="0"/>
          </a:p>
          <a:p>
            <a:r>
              <a:rPr lang="en-US" dirty="0"/>
              <a:t>Statistics Distributions:</a:t>
            </a:r>
          </a:p>
          <a:p>
            <a:pPr lvl="1"/>
            <a:r>
              <a:rPr lang="en-US" dirty="0"/>
              <a:t>“Constant” – return the same value on each call</a:t>
            </a:r>
          </a:p>
          <a:p>
            <a:pPr lvl="1"/>
            <a:r>
              <a:rPr lang="en-US" dirty="0"/>
              <a:t>Gaussian/Normal – with mean and standard deviation</a:t>
            </a:r>
          </a:p>
          <a:p>
            <a:pPr lvl="1"/>
            <a:r>
              <a:rPr lang="en-US" dirty="0"/>
              <a:t>Exponential – with lambda</a:t>
            </a:r>
          </a:p>
          <a:p>
            <a:endParaRPr lang="en-US" dirty="0"/>
          </a:p>
        </p:txBody>
      </p:sp>
    </p:spTree>
    <p:extLst>
      <p:ext uri="{BB962C8B-B14F-4D97-AF65-F5344CB8AC3E}">
        <p14:creationId xmlns:p14="http://schemas.microsoft.com/office/powerpoint/2010/main" val="180961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 Core Random API</a:t>
            </a:r>
          </a:p>
        </p:txBody>
      </p:sp>
      <p:sp>
        <p:nvSpPr>
          <p:cNvPr id="5" name="Slide Number Placeholder 4"/>
          <p:cNvSpPr>
            <a:spLocks noGrp="1"/>
          </p:cNvSpPr>
          <p:nvPr>
            <p:ph type="sldNum" sz="quarter" idx="4"/>
          </p:nvPr>
        </p:nvSpPr>
        <p:spPr/>
        <p:txBody>
          <a:bodyPr/>
          <a:lstStyle/>
          <a:p>
            <a:fld id="{A5E55A7B-7854-E145-92D9-B491DF4BAE2D}" type="slidenum">
              <a:rPr lang="en-US" smtClean="0"/>
              <a:pPr/>
              <a:t>42</a:t>
            </a:fld>
            <a:endParaRPr lang="en-US" dirty="0"/>
          </a:p>
        </p:txBody>
      </p:sp>
      <p:sp>
        <p:nvSpPr>
          <p:cNvPr id="6" name="Content Placeholder 2"/>
          <p:cNvSpPr>
            <a:spLocks noGrp="1"/>
          </p:cNvSpPr>
          <p:nvPr>
            <p:ph idx="1"/>
          </p:nvPr>
        </p:nvSpPr>
        <p:spPr/>
        <p:txBody>
          <a:bodyPr>
            <a:normAutofit/>
          </a:bodyPr>
          <a:lstStyle/>
          <a:p>
            <a:r>
              <a:rPr lang="en-US" dirty="0"/>
              <a:t>All random numbers use a base class</a:t>
            </a:r>
          </a:p>
          <a:p>
            <a:pPr lvl="1"/>
            <a:r>
              <a:rPr lang="en-US" dirty="0"/>
              <a:t>Empty constructor means take </a:t>
            </a:r>
            <a:r>
              <a:rPr lang="en-US" dirty="0" err="1"/>
              <a:t>rngSeed</a:t>
            </a:r>
            <a:r>
              <a:rPr lang="en-US" dirty="0"/>
              <a:t> from the RDTSC clock</a:t>
            </a:r>
          </a:p>
          <a:p>
            <a:r>
              <a:rPr lang="en-US" dirty="0"/>
              <a:t>All distributions use a base class</a:t>
            </a:r>
          </a:p>
          <a:p>
            <a:pPr lvl="1"/>
            <a:r>
              <a:rPr lang="en-US" dirty="0"/>
              <a:t>Can supply an RNG to constructor to drive the distribution</a:t>
            </a:r>
          </a:p>
          <a:p>
            <a:endParaRPr lang="en-US" dirty="0"/>
          </a:p>
          <a:p>
            <a:r>
              <a:rPr lang="en-US" sz="1800" dirty="0" err="1">
                <a:latin typeface="Courier New"/>
                <a:cs typeface="Courier New"/>
              </a:rPr>
              <a:t>SSTRandom</a:t>
            </a:r>
            <a:r>
              <a:rPr lang="en-US" sz="1800" dirty="0">
                <a:latin typeface="Courier New"/>
                <a:cs typeface="Courier New"/>
              </a:rPr>
              <a:t>* </a:t>
            </a:r>
            <a:r>
              <a:rPr lang="en-US" sz="1800" dirty="0" err="1">
                <a:latin typeface="Courier New"/>
                <a:cs typeface="Courier New"/>
              </a:rPr>
              <a:t>myRNG</a:t>
            </a:r>
            <a:r>
              <a:rPr lang="en-US" sz="1800" dirty="0">
                <a:latin typeface="Courier New"/>
                <a:cs typeface="Courier New"/>
              </a:rPr>
              <a:t>   = new </a:t>
            </a:r>
            <a:r>
              <a:rPr lang="en-US" sz="1800" dirty="0" err="1">
                <a:latin typeface="Courier New"/>
                <a:cs typeface="Courier New"/>
              </a:rPr>
              <a:t>MersenneRNG</a:t>
            </a:r>
            <a:r>
              <a:rPr lang="en-US" sz="1800" dirty="0">
                <a:latin typeface="Courier New"/>
                <a:cs typeface="Courier New"/>
              </a:rPr>
              <a:t>(</a:t>
            </a:r>
            <a:r>
              <a:rPr lang="en-US" sz="1800" dirty="0" err="1">
                <a:latin typeface="Courier New"/>
                <a:cs typeface="Courier New"/>
              </a:rPr>
              <a:t>rngSeed</a:t>
            </a:r>
            <a:r>
              <a:rPr lang="en-US" sz="1800" dirty="0">
                <a:latin typeface="Courier New"/>
                <a:cs typeface="Courier New"/>
              </a:rPr>
              <a:t>);</a:t>
            </a:r>
          </a:p>
          <a:p>
            <a:r>
              <a:rPr lang="en-US" sz="1800" dirty="0" err="1">
                <a:latin typeface="Courier New"/>
                <a:cs typeface="Courier New"/>
              </a:rPr>
              <a:t>SSTRandom</a:t>
            </a:r>
            <a:r>
              <a:rPr lang="en-US" sz="1800" dirty="0">
                <a:latin typeface="Courier New"/>
                <a:cs typeface="Courier New"/>
              </a:rPr>
              <a:t>* myRNG2 = new </a:t>
            </a:r>
            <a:r>
              <a:rPr lang="en-US" sz="1800" dirty="0" err="1">
                <a:latin typeface="Courier New"/>
                <a:cs typeface="Courier New"/>
              </a:rPr>
              <a:t>MarsagliaRNG</a:t>
            </a:r>
            <a:r>
              <a:rPr lang="en-US" sz="1800" dirty="0">
                <a:latin typeface="Courier New"/>
                <a:cs typeface="Courier New"/>
              </a:rPr>
              <a:t>(</a:t>
            </a:r>
            <a:r>
              <a:rPr lang="en-US" sz="1800" dirty="0" err="1">
                <a:latin typeface="Courier New"/>
                <a:cs typeface="Courier New"/>
              </a:rPr>
              <a:t>rngZ</a:t>
            </a:r>
            <a:r>
              <a:rPr lang="en-US" sz="1800" dirty="0">
                <a:latin typeface="Courier New"/>
                <a:cs typeface="Courier New"/>
              </a:rPr>
              <a:t>, </a:t>
            </a:r>
            <a:r>
              <a:rPr lang="en-US" sz="1800" dirty="0" err="1">
                <a:latin typeface="Courier New"/>
                <a:cs typeface="Courier New"/>
              </a:rPr>
              <a:t>rngW</a:t>
            </a:r>
            <a:r>
              <a:rPr lang="en-US" sz="1800" dirty="0">
                <a:latin typeface="Courier New"/>
                <a:cs typeface="Courier New"/>
              </a:rPr>
              <a:t>);</a:t>
            </a:r>
          </a:p>
          <a:p>
            <a:endParaRPr lang="en-US" sz="1800" dirty="0">
              <a:latin typeface="Courier New"/>
              <a:cs typeface="Courier New"/>
            </a:endParaRPr>
          </a:p>
          <a:p>
            <a:r>
              <a:rPr lang="en-US" sz="1800" dirty="0" err="1">
                <a:latin typeface="Courier New"/>
                <a:cs typeface="Courier New"/>
              </a:rPr>
              <a:t>SSTRandomDistribution</a:t>
            </a:r>
            <a:r>
              <a:rPr lang="en-US" sz="1800" dirty="0">
                <a:latin typeface="Courier New"/>
                <a:cs typeface="Courier New"/>
              </a:rPr>
              <a:t>* </a:t>
            </a:r>
            <a:r>
              <a:rPr lang="en-US" sz="1800" dirty="0" err="1">
                <a:latin typeface="Courier New"/>
                <a:cs typeface="Courier New"/>
              </a:rPr>
              <a:t>myDist</a:t>
            </a:r>
            <a:r>
              <a:rPr lang="en-US" sz="1800" dirty="0">
                <a:latin typeface="Courier New"/>
                <a:cs typeface="Courier New"/>
              </a:rPr>
              <a:t> = new </a:t>
            </a:r>
            <a:r>
              <a:rPr lang="en-US" sz="1800" dirty="0" err="1">
                <a:latin typeface="Courier New"/>
                <a:cs typeface="Courier New"/>
              </a:rPr>
              <a:t>SSTExponentialDistribution</a:t>
            </a:r>
            <a:r>
              <a:rPr lang="en-US" sz="1800" dirty="0">
                <a:latin typeface="Courier New"/>
                <a:cs typeface="Courier New"/>
              </a:rPr>
              <a:t>(</a:t>
            </a:r>
            <a:r>
              <a:rPr lang="en-US" sz="1800" dirty="0" err="1">
                <a:latin typeface="Courier New"/>
                <a:cs typeface="Courier New"/>
              </a:rPr>
              <a:t>exponLambda</a:t>
            </a:r>
            <a:r>
              <a:rPr lang="en-US" sz="1800" dirty="0">
                <a:latin typeface="Courier New"/>
                <a:cs typeface="Courier New"/>
              </a:rPr>
              <a:t>);</a:t>
            </a:r>
          </a:p>
          <a:p>
            <a:r>
              <a:rPr lang="en-US" sz="1800" dirty="0" err="1">
                <a:latin typeface="Courier New"/>
                <a:cs typeface="Courier New"/>
              </a:rPr>
              <a:t>SSTRandomDistribution</a:t>
            </a:r>
            <a:r>
              <a:rPr lang="en-US" sz="1800" dirty="0">
                <a:latin typeface="Courier New"/>
                <a:cs typeface="Courier New"/>
              </a:rPr>
              <a:t>* myDist2 = new </a:t>
            </a:r>
            <a:r>
              <a:rPr lang="en-US" sz="1800" dirty="0" err="1">
                <a:latin typeface="Courier New"/>
                <a:cs typeface="Courier New"/>
              </a:rPr>
              <a:t>SSTExponentialDistion</a:t>
            </a:r>
            <a:r>
              <a:rPr lang="en-US" sz="1800" dirty="0">
                <a:latin typeface="Courier New"/>
                <a:cs typeface="Courier New"/>
              </a:rPr>
              <a:t>(</a:t>
            </a:r>
            <a:r>
              <a:rPr lang="en-US" sz="1800" dirty="0" err="1">
                <a:latin typeface="Courier New"/>
                <a:cs typeface="Courier New"/>
              </a:rPr>
              <a:t>exponLambda</a:t>
            </a:r>
            <a:r>
              <a:rPr lang="en-US" sz="1800" dirty="0">
                <a:latin typeface="Courier New"/>
                <a:cs typeface="Courier New"/>
              </a:rPr>
              <a:t>, myRNG2);</a:t>
            </a:r>
          </a:p>
        </p:txBody>
      </p:sp>
    </p:spTree>
    <p:extLst>
      <p:ext uri="{BB962C8B-B14F-4D97-AF65-F5344CB8AC3E}">
        <p14:creationId xmlns:p14="http://schemas.microsoft.com/office/powerpoint/2010/main" val="30330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 Statistics API</a:t>
            </a:r>
          </a:p>
        </p:txBody>
      </p:sp>
      <p:sp>
        <p:nvSpPr>
          <p:cNvPr id="6" name="Slide Number Placeholder 5"/>
          <p:cNvSpPr>
            <a:spLocks noGrp="1"/>
          </p:cNvSpPr>
          <p:nvPr>
            <p:ph type="sldNum" sz="quarter" idx="4"/>
          </p:nvPr>
        </p:nvSpPr>
        <p:spPr/>
        <p:txBody>
          <a:bodyPr/>
          <a:lstStyle/>
          <a:p>
            <a:fld id="{A5E55A7B-7854-E145-92D9-B491DF4BAE2D}" type="slidenum">
              <a:rPr lang="en-US" smtClean="0"/>
              <a:pPr/>
              <a:t>43</a:t>
            </a:fld>
            <a:endParaRPr lang="en-US"/>
          </a:p>
        </p:txBody>
      </p:sp>
      <p:sp>
        <p:nvSpPr>
          <p:cNvPr id="3" name="Content Placeholder 2"/>
          <p:cNvSpPr>
            <a:spLocks noGrp="1"/>
          </p:cNvSpPr>
          <p:nvPr>
            <p:ph idx="1"/>
          </p:nvPr>
        </p:nvSpPr>
        <p:spPr/>
        <p:txBody>
          <a:bodyPr/>
          <a:lstStyle/>
          <a:p>
            <a:r>
              <a:rPr lang="en-US" dirty="0"/>
              <a:t>Statistics API provides flexible, consistent statistic reporting across elements</a:t>
            </a:r>
          </a:p>
          <a:p>
            <a:pPr lvl="1"/>
            <a:r>
              <a:rPr lang="en-US" dirty="0"/>
              <a:t>Available to Components and </a:t>
            </a:r>
            <a:r>
              <a:rPr lang="en-US" dirty="0" err="1"/>
              <a:t>SubComponents</a:t>
            </a:r>
            <a:endParaRPr lang="en-US" dirty="0"/>
          </a:p>
          <a:p>
            <a:endParaRPr lang="en-US" dirty="0"/>
          </a:p>
          <a:p>
            <a:r>
              <a:rPr lang="en-US" dirty="0"/>
              <a:t>Usage</a:t>
            </a:r>
          </a:p>
          <a:p>
            <a:pPr lvl="1"/>
            <a:r>
              <a:rPr lang="en-US" dirty="0"/>
              <a:t>Statistics </a:t>
            </a:r>
            <a:r>
              <a:rPr lang="en-US" i="1" dirty="0"/>
              <a:t>must</a:t>
            </a:r>
            <a:r>
              <a:rPr lang="en-US" dirty="0"/>
              <a:t> be listed in the ELI</a:t>
            </a:r>
          </a:p>
          <a:p>
            <a:pPr lvl="1"/>
            <a:r>
              <a:rPr lang="en-US" dirty="0"/>
              <a:t>Must be registered during element construction</a:t>
            </a:r>
          </a:p>
          <a:p>
            <a:pPr lvl="1"/>
            <a:r>
              <a:rPr lang="en-US" dirty="0"/>
              <a:t>Data can be added to a statistic </a:t>
            </a:r>
            <a:r>
              <a:rPr lang="en-US" i="1" dirty="0"/>
              <a:t>any time</a:t>
            </a:r>
            <a:r>
              <a:rPr lang="en-US" dirty="0"/>
              <a:t> after construction (</a:t>
            </a:r>
            <a:r>
              <a:rPr lang="en-US" dirty="0" err="1"/>
              <a:t>init</a:t>
            </a:r>
            <a:r>
              <a:rPr lang="en-US" dirty="0"/>
              <a:t>, run, finish)</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03568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00" dirty="0"/>
              <a:t>Declaring and registering statistics</a:t>
            </a:r>
          </a:p>
        </p:txBody>
      </p:sp>
      <p:sp>
        <p:nvSpPr>
          <p:cNvPr id="6" name="Slide Number Placeholder 5"/>
          <p:cNvSpPr>
            <a:spLocks noGrp="1"/>
          </p:cNvSpPr>
          <p:nvPr>
            <p:ph type="sldNum" sz="quarter" idx="4"/>
          </p:nvPr>
        </p:nvSpPr>
        <p:spPr/>
        <p:txBody>
          <a:bodyPr/>
          <a:lstStyle/>
          <a:p>
            <a:fld id="{A5E55A7B-7854-E145-92D9-B491DF4BAE2D}" type="slidenum">
              <a:rPr lang="en-US" smtClean="0"/>
              <a:pPr/>
              <a:t>44</a:t>
            </a:fld>
            <a:endParaRPr lang="en-US"/>
          </a:p>
        </p:txBody>
      </p:sp>
      <p:sp>
        <p:nvSpPr>
          <p:cNvPr id="3" name="Content Placeholder 2"/>
          <p:cNvSpPr>
            <a:spLocks noGrp="1"/>
          </p:cNvSpPr>
          <p:nvPr>
            <p:ph idx="1"/>
          </p:nvPr>
        </p:nvSpPr>
        <p:spPr/>
        <p:txBody>
          <a:bodyPr>
            <a:normAutofit/>
          </a:bodyPr>
          <a:lstStyle/>
          <a:p>
            <a:r>
              <a:rPr lang="en-US" dirty="0"/>
              <a:t>Declare statistic in the ELI and class</a:t>
            </a:r>
          </a:p>
          <a:p>
            <a:endParaRPr lang="en-US" dirty="0"/>
          </a:p>
          <a:p>
            <a:pPr lvl="1"/>
            <a:endParaRPr lang="en-US" dirty="0"/>
          </a:p>
          <a:p>
            <a:pPr lvl="1"/>
            <a:r>
              <a:rPr lang="en-US" dirty="0" err="1"/>
              <a:t>Ω</a:t>
            </a:r>
            <a:endParaRPr lang="en-US" dirty="0"/>
          </a:p>
          <a:p>
            <a:pPr lvl="5"/>
            <a:endParaRPr lang="en-US" dirty="0"/>
          </a:p>
          <a:p>
            <a:r>
              <a:rPr lang="en-US" dirty="0"/>
              <a:t>Register statistic in the component constructor to link variable with statistic name</a:t>
            </a:r>
          </a:p>
          <a:p>
            <a:endParaRPr lang="en-US" dirty="0"/>
          </a:p>
          <a:p>
            <a:endParaRPr lang="en-US" dirty="0"/>
          </a:p>
          <a:p>
            <a:r>
              <a:rPr lang="en-US" dirty="0"/>
              <a:t>Add data to statistic</a:t>
            </a:r>
          </a:p>
          <a:p>
            <a:pPr lvl="1"/>
            <a:endParaRPr lang="en-US" dirty="0"/>
          </a:p>
        </p:txBody>
      </p:sp>
      <p:sp>
        <p:nvSpPr>
          <p:cNvPr id="5" name="TextBox 4">
            <a:extLst>
              <a:ext uri="{FF2B5EF4-FFF2-40B4-BE49-F238E27FC236}">
                <a16:creationId xmlns:a16="http://schemas.microsoft.com/office/drawing/2014/main" id="{2C6C490E-9F17-5646-9887-36C4839DB800}"/>
              </a:ext>
            </a:extLst>
          </p:cNvPr>
          <p:cNvSpPr txBox="1"/>
          <p:nvPr/>
        </p:nvSpPr>
        <p:spPr>
          <a:xfrm>
            <a:off x="942990" y="1792116"/>
            <a:ext cx="8331197"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latin typeface="Consolas"/>
                <a:cs typeface="Consolas"/>
              </a:rPr>
              <a:t>SST_ELI_DOCUMENT_STATISTICS(</a:t>
            </a:r>
          </a:p>
          <a:p>
            <a:r>
              <a:rPr lang="en-US" sz="1600" dirty="0">
                <a:latin typeface="Consolas"/>
                <a:cs typeface="Consolas"/>
              </a:rPr>
              <a:t>	{“</a:t>
            </a:r>
            <a:r>
              <a:rPr lang="en-US" sz="1600" dirty="0" err="1">
                <a:latin typeface="Consolas"/>
                <a:cs typeface="Consolas"/>
              </a:rPr>
              <a:t>EventA_Count</a:t>
            </a:r>
            <a:r>
              <a:rPr lang="en-US" sz="1600" dirty="0">
                <a:latin typeface="Consolas"/>
                <a:cs typeface="Consolas"/>
              </a:rPr>
              <a:t>”, “Number of event A received”, “count”, 1},</a:t>
            </a:r>
          </a:p>
          <a:p>
            <a:r>
              <a:rPr lang="en-US" sz="1600" dirty="0">
                <a:latin typeface="Consolas"/>
                <a:cs typeface="Consolas"/>
              </a:rPr>
              <a:t>	…</a:t>
            </a:r>
          </a:p>
          <a:p>
            <a:r>
              <a:rPr lang="en-US" sz="1600" dirty="0">
                <a:latin typeface="Consolas"/>
                <a:cs typeface="Consolas"/>
              </a:rPr>
              <a:t>)</a:t>
            </a:r>
          </a:p>
          <a:p>
            <a:r>
              <a:rPr lang="en-US" sz="1600" dirty="0">
                <a:latin typeface="Consolas"/>
                <a:cs typeface="Consolas"/>
              </a:rPr>
              <a:t>Statistic&lt;uint64_t&gt;* </a:t>
            </a:r>
            <a:r>
              <a:rPr lang="en-US" sz="1600" dirty="0" err="1">
                <a:latin typeface="Consolas"/>
                <a:cs typeface="Consolas"/>
              </a:rPr>
              <a:t>eventA_counter</a:t>
            </a:r>
            <a:r>
              <a:rPr lang="en-US" sz="1600" dirty="0">
                <a:latin typeface="Consolas"/>
                <a:cs typeface="Consolas"/>
              </a:rPr>
              <a:t>;</a:t>
            </a:r>
          </a:p>
        </p:txBody>
      </p:sp>
      <p:sp>
        <p:nvSpPr>
          <p:cNvPr id="7" name="TextBox 6">
            <a:extLst>
              <a:ext uri="{FF2B5EF4-FFF2-40B4-BE49-F238E27FC236}">
                <a16:creationId xmlns:a16="http://schemas.microsoft.com/office/drawing/2014/main" id="{F1FFAEE8-1109-1449-B5D3-84895439051F}"/>
              </a:ext>
            </a:extLst>
          </p:cNvPr>
          <p:cNvSpPr txBox="1"/>
          <p:nvPr/>
        </p:nvSpPr>
        <p:spPr>
          <a:xfrm>
            <a:off x="942989" y="3932558"/>
            <a:ext cx="833119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err="1">
                <a:latin typeface="Consolas"/>
                <a:cs typeface="Consolas"/>
              </a:rPr>
              <a:t>eventA_counter</a:t>
            </a:r>
            <a:r>
              <a:rPr lang="en-US" dirty="0">
                <a:latin typeface="Consolas"/>
                <a:cs typeface="Consolas"/>
              </a:rPr>
              <a:t>-&gt;</a:t>
            </a:r>
            <a:r>
              <a:rPr lang="en-US" dirty="0" err="1">
                <a:latin typeface="Consolas"/>
                <a:cs typeface="Consolas"/>
              </a:rPr>
              <a:t>registerStatistic</a:t>
            </a:r>
            <a:r>
              <a:rPr lang="en-US" dirty="0">
                <a:latin typeface="Consolas"/>
                <a:cs typeface="Consolas"/>
              </a:rPr>
              <a:t>&lt;uint64_t&gt;(“</a:t>
            </a:r>
            <a:r>
              <a:rPr lang="en-US" dirty="0" err="1">
                <a:latin typeface="Consolas"/>
                <a:cs typeface="Consolas"/>
              </a:rPr>
              <a:t>EventA_Count</a:t>
            </a:r>
            <a:r>
              <a:rPr lang="en-US" dirty="0">
                <a:latin typeface="Consolas"/>
                <a:cs typeface="Consolas"/>
              </a:rPr>
              <a:t>”);</a:t>
            </a:r>
          </a:p>
        </p:txBody>
      </p:sp>
      <p:sp>
        <p:nvSpPr>
          <p:cNvPr id="8" name="TextBox 7">
            <a:extLst>
              <a:ext uri="{FF2B5EF4-FFF2-40B4-BE49-F238E27FC236}">
                <a16:creationId xmlns:a16="http://schemas.microsoft.com/office/drawing/2014/main" id="{2396FD5F-2BB8-6847-9B92-E90CDA0E0061}"/>
              </a:ext>
            </a:extLst>
          </p:cNvPr>
          <p:cNvSpPr txBox="1"/>
          <p:nvPr/>
        </p:nvSpPr>
        <p:spPr>
          <a:xfrm>
            <a:off x="942989" y="5618881"/>
            <a:ext cx="833119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err="1">
                <a:latin typeface="Consolas"/>
                <a:cs typeface="Consolas"/>
              </a:rPr>
              <a:t>eventA_counter</a:t>
            </a:r>
            <a:r>
              <a:rPr lang="en-US" dirty="0">
                <a:latin typeface="Consolas"/>
                <a:cs typeface="Consolas"/>
              </a:rPr>
              <a:t>-&gt;</a:t>
            </a:r>
            <a:r>
              <a:rPr lang="en-US" dirty="0" err="1">
                <a:latin typeface="Consolas"/>
                <a:cs typeface="Consolas"/>
              </a:rPr>
              <a:t>addData</a:t>
            </a:r>
            <a:r>
              <a:rPr lang="en-US" dirty="0">
                <a:latin typeface="Consolas"/>
                <a:cs typeface="Consolas"/>
              </a:rPr>
              <a:t>(1);</a:t>
            </a:r>
          </a:p>
        </p:txBody>
      </p:sp>
      <p:sp>
        <p:nvSpPr>
          <p:cNvPr id="9" name="TextBox 8">
            <a:extLst>
              <a:ext uri="{FF2B5EF4-FFF2-40B4-BE49-F238E27FC236}">
                <a16:creationId xmlns:a16="http://schemas.microsoft.com/office/drawing/2014/main" id="{5F29BBB2-F725-614E-A5DE-6C9C34D2B299}"/>
              </a:ext>
            </a:extLst>
          </p:cNvPr>
          <p:cNvSpPr txBox="1"/>
          <p:nvPr/>
        </p:nvSpPr>
        <p:spPr>
          <a:xfrm>
            <a:off x="942988" y="4551062"/>
            <a:ext cx="833119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err="1">
                <a:latin typeface="Consolas"/>
                <a:cs typeface="Consolas"/>
              </a:rPr>
              <a:t>eventA_counter</a:t>
            </a:r>
            <a:r>
              <a:rPr lang="en-US" dirty="0">
                <a:latin typeface="Consolas"/>
                <a:cs typeface="Consolas"/>
              </a:rPr>
              <a:t>-&gt;</a:t>
            </a:r>
            <a:r>
              <a:rPr lang="en-US" dirty="0" err="1">
                <a:latin typeface="Consolas"/>
                <a:cs typeface="Consolas"/>
              </a:rPr>
              <a:t>registerStatistic</a:t>
            </a:r>
            <a:r>
              <a:rPr lang="en-US" dirty="0">
                <a:latin typeface="Consolas"/>
                <a:cs typeface="Consolas"/>
              </a:rPr>
              <a:t>&lt;uint64_t&gt;(“</a:t>
            </a:r>
            <a:r>
              <a:rPr lang="en-US" dirty="0" err="1">
                <a:latin typeface="Consolas"/>
                <a:cs typeface="Consolas"/>
              </a:rPr>
              <a:t>EventA_Count</a:t>
            </a:r>
            <a:r>
              <a:rPr lang="en-US" dirty="0">
                <a:latin typeface="Consolas"/>
                <a:cs typeface="Consolas"/>
              </a:rPr>
              <a:t>”, id);</a:t>
            </a:r>
          </a:p>
        </p:txBody>
      </p:sp>
      <p:sp>
        <p:nvSpPr>
          <p:cNvPr id="4" name="TextBox 3">
            <a:extLst>
              <a:ext uri="{FF2B5EF4-FFF2-40B4-BE49-F238E27FC236}">
                <a16:creationId xmlns:a16="http://schemas.microsoft.com/office/drawing/2014/main" id="{AEF5F48C-4FA8-564B-9948-A974C2626328}"/>
              </a:ext>
            </a:extLst>
          </p:cNvPr>
          <p:cNvSpPr txBox="1"/>
          <p:nvPr/>
        </p:nvSpPr>
        <p:spPr>
          <a:xfrm>
            <a:off x="9488708" y="4551062"/>
            <a:ext cx="2580680" cy="923330"/>
          </a:xfrm>
          <a:prstGeom prst="rect">
            <a:avLst/>
          </a:prstGeom>
          <a:noFill/>
        </p:spPr>
        <p:txBody>
          <a:bodyPr wrap="square" rtlCol="0">
            <a:spAutoFit/>
          </a:bodyPr>
          <a:lstStyle/>
          <a:p>
            <a:r>
              <a:rPr lang="en-US" dirty="0"/>
              <a:t>Optional identifier to enable multiple copies of the same statistic</a:t>
            </a:r>
          </a:p>
        </p:txBody>
      </p:sp>
    </p:spTree>
    <p:extLst>
      <p:ext uri="{BB962C8B-B14F-4D97-AF65-F5344CB8AC3E}">
        <p14:creationId xmlns:p14="http://schemas.microsoft.com/office/powerpoint/2010/main" val="71065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4"/>
          </p:nvPr>
        </p:nvSpPr>
        <p:spPr/>
        <p:txBody>
          <a:bodyPr/>
          <a:lstStyle/>
          <a:p>
            <a:fld id="{A5E55A7B-7854-E145-92D9-B491DF4BAE2D}" type="slidenum">
              <a:rPr lang="en-US" smtClean="0"/>
              <a:pPr/>
              <a:t>45</a:t>
            </a:fld>
            <a:endParaRPr lang="en-US" dirty="0"/>
          </a:p>
        </p:txBody>
      </p:sp>
      <p:sp>
        <p:nvSpPr>
          <p:cNvPr id="3" name="Content Placeholder 2"/>
          <p:cNvSpPr>
            <a:spLocks noGrp="1"/>
          </p:cNvSpPr>
          <p:nvPr>
            <p:ph idx="1"/>
          </p:nvPr>
        </p:nvSpPr>
        <p:spPr/>
        <p:txBody>
          <a:bodyPr>
            <a:normAutofit/>
          </a:bodyPr>
          <a:lstStyle/>
          <a:p>
            <a:r>
              <a:rPr lang="en-US" dirty="0">
                <a:solidFill>
                  <a:schemeClr val="tx1">
                    <a:lumMod val="50000"/>
                    <a:lumOff val="50000"/>
                  </a:schemeClr>
                </a:solidFill>
              </a:rPr>
              <a:t>Element Library Overview</a:t>
            </a:r>
          </a:p>
          <a:p>
            <a:r>
              <a:rPr lang="en-US" dirty="0">
                <a:solidFill>
                  <a:schemeClr val="tx1">
                    <a:lumMod val="50000"/>
                    <a:lumOff val="50000"/>
                  </a:schemeClr>
                </a:solidFill>
              </a:rPr>
              <a:t>Component Lifecycle </a:t>
            </a:r>
          </a:p>
          <a:p>
            <a:r>
              <a:rPr lang="en-US" dirty="0">
                <a:solidFill>
                  <a:schemeClr val="tx1">
                    <a:lumMod val="50000"/>
                    <a:lumOff val="50000"/>
                  </a:schemeClr>
                </a:solidFill>
              </a:rPr>
              <a:t>Parallel considerations</a:t>
            </a:r>
          </a:p>
          <a:p>
            <a:r>
              <a:rPr lang="en-US" dirty="0"/>
              <a:t>Common Core APIs</a:t>
            </a:r>
          </a:p>
          <a:p>
            <a:pPr lvl="1"/>
            <a:r>
              <a:rPr lang="en-US" dirty="0">
                <a:solidFill>
                  <a:schemeClr val="tx1">
                    <a:lumMod val="50000"/>
                    <a:lumOff val="50000"/>
                  </a:schemeClr>
                </a:solidFill>
              </a:rPr>
              <a:t>General</a:t>
            </a:r>
          </a:p>
          <a:p>
            <a:pPr lvl="1"/>
            <a:r>
              <a:rPr lang="en-US" dirty="0" err="1"/>
              <a:t>SubComponents</a:t>
            </a:r>
            <a:endParaRPr lang="en-US" dirty="0"/>
          </a:p>
          <a:p>
            <a:r>
              <a:rPr lang="en-US" dirty="0"/>
              <a:t>Create an Element Library</a:t>
            </a:r>
          </a:p>
          <a:p>
            <a:endParaRPr lang="en-US" dirty="0"/>
          </a:p>
        </p:txBody>
      </p:sp>
    </p:spTree>
    <p:extLst>
      <p:ext uri="{BB962C8B-B14F-4D97-AF65-F5344CB8AC3E}">
        <p14:creationId xmlns:p14="http://schemas.microsoft.com/office/powerpoint/2010/main" val="104303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SubComponents</a:t>
            </a:r>
            <a:r>
              <a:rPr lang="en-US" dirty="0"/>
              <a:t> and Modules</a:t>
            </a:r>
          </a:p>
        </p:txBody>
      </p:sp>
      <p:sp>
        <p:nvSpPr>
          <p:cNvPr id="23" name="Slide Number Placeholder 22"/>
          <p:cNvSpPr>
            <a:spLocks noGrp="1"/>
          </p:cNvSpPr>
          <p:nvPr>
            <p:ph type="sldNum" sz="quarter" idx="4"/>
          </p:nvPr>
        </p:nvSpPr>
        <p:spPr/>
        <p:txBody>
          <a:bodyPr/>
          <a:lstStyle/>
          <a:p>
            <a:fld id="{A5E55A7B-7854-E145-92D9-B491DF4BAE2D}" type="slidenum">
              <a:rPr lang="en-US" smtClean="0"/>
              <a:pPr/>
              <a:t>46</a:t>
            </a:fld>
            <a:endParaRPr lang="en-US"/>
          </a:p>
        </p:txBody>
      </p:sp>
      <p:sp>
        <p:nvSpPr>
          <p:cNvPr id="3" name="Content Placeholder 2"/>
          <p:cNvSpPr>
            <a:spLocks noGrp="1"/>
          </p:cNvSpPr>
          <p:nvPr>
            <p:ph idx="1"/>
          </p:nvPr>
        </p:nvSpPr>
        <p:spPr/>
        <p:txBody>
          <a:bodyPr>
            <a:normAutofit fontScale="92500" lnSpcReduction="10000"/>
          </a:bodyPr>
          <a:lstStyle/>
          <a:p>
            <a:r>
              <a:rPr lang="en-US" sz="2200" dirty="0"/>
              <a:t>Add additional functionality to a Component</a:t>
            </a:r>
          </a:p>
          <a:p>
            <a:pPr lvl="1"/>
            <a:r>
              <a:rPr lang="en-US" dirty="0" err="1"/>
              <a:t>SubComponent</a:t>
            </a:r>
            <a:r>
              <a:rPr lang="en-US" dirty="0"/>
              <a:t> (SC): provides component API</a:t>
            </a:r>
          </a:p>
          <a:p>
            <a:pPr lvl="1"/>
            <a:r>
              <a:rPr lang="en-US" dirty="0"/>
              <a:t>Module (M): cannot interact with core component API</a:t>
            </a:r>
          </a:p>
          <a:p>
            <a:r>
              <a:rPr lang="en-US" sz="2200" dirty="0"/>
              <a:t>Provide modularity</a:t>
            </a:r>
          </a:p>
          <a:p>
            <a:pPr lvl="1"/>
            <a:r>
              <a:rPr lang="en-US" dirty="0"/>
              <a:t>Generic interface which can be used by multiple SC/M</a:t>
            </a:r>
          </a:p>
          <a:p>
            <a:pPr lvl="1"/>
            <a:r>
              <a:rPr lang="en-US" dirty="0"/>
              <a:t>Loaded by Components at runtime</a:t>
            </a:r>
          </a:p>
          <a:p>
            <a:r>
              <a:rPr lang="en-US" sz="2200" dirty="0"/>
              <a:t>Tightly-coupled with a component</a:t>
            </a:r>
          </a:p>
          <a:p>
            <a:pPr lvl="1"/>
            <a:r>
              <a:rPr lang="en-US" dirty="0"/>
              <a:t>Components call SC/M as a C++ class instance</a:t>
            </a:r>
          </a:p>
          <a:p>
            <a:pPr lvl="1"/>
            <a:r>
              <a:rPr lang="en-US" dirty="0"/>
              <a:t>Do not need to communicate via Links</a:t>
            </a:r>
          </a:p>
          <a:p>
            <a:pPr lvl="1"/>
            <a:r>
              <a:rPr lang="en-US" dirty="0"/>
              <a:t>SC/M cannot exist by themselves</a:t>
            </a:r>
          </a:p>
          <a:p>
            <a:r>
              <a:rPr lang="en-US" dirty="0"/>
              <a:t>Example</a:t>
            </a:r>
          </a:p>
          <a:p>
            <a:pPr lvl="1"/>
            <a:r>
              <a:rPr lang="en-US" dirty="0" err="1"/>
              <a:t>MemNIC</a:t>
            </a:r>
            <a:r>
              <a:rPr lang="en-US" dirty="0"/>
              <a:t>: Implements the network interface (</a:t>
            </a:r>
            <a:r>
              <a:rPr lang="en-US" dirty="0" err="1"/>
              <a:t>SimpleNetwork</a:t>
            </a:r>
            <a:r>
              <a:rPr lang="en-US" dirty="0"/>
              <a:t>), </a:t>
            </a:r>
            <a:br>
              <a:rPr lang="en-US" dirty="0"/>
            </a:br>
            <a:r>
              <a:rPr lang="en-US" dirty="0"/>
              <a:t>used by caches to communicate over a network</a:t>
            </a:r>
          </a:p>
        </p:txBody>
      </p:sp>
      <p:sp>
        <p:nvSpPr>
          <p:cNvPr id="5" name="Rounded Rectangle 4"/>
          <p:cNvSpPr/>
          <p:nvPr/>
        </p:nvSpPr>
        <p:spPr>
          <a:xfrm>
            <a:off x="8246535" y="1540938"/>
            <a:ext cx="210820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dirty="0"/>
              <a:t>Component: Cache</a:t>
            </a:r>
          </a:p>
        </p:txBody>
      </p:sp>
      <p:sp>
        <p:nvSpPr>
          <p:cNvPr id="6" name="Rounded Rectangle 5"/>
          <p:cNvSpPr/>
          <p:nvPr/>
        </p:nvSpPr>
        <p:spPr>
          <a:xfrm>
            <a:off x="8314271" y="3496738"/>
            <a:ext cx="1972733" cy="5926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Component: Network</a:t>
            </a:r>
          </a:p>
        </p:txBody>
      </p:sp>
      <p:cxnSp>
        <p:nvCxnSpPr>
          <p:cNvPr id="8" name="Straight Arrow Connector 7"/>
          <p:cNvCxnSpPr>
            <a:stCxn id="10" idx="1"/>
            <a:endCxn id="6" idx="0"/>
          </p:cNvCxnSpPr>
          <p:nvPr/>
        </p:nvCxnSpPr>
        <p:spPr>
          <a:xfrm>
            <a:off x="9300635" y="2963337"/>
            <a:ext cx="2" cy="53340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0" name="Snip Diagonal Corner Rectangle 9"/>
          <p:cNvSpPr/>
          <p:nvPr/>
        </p:nvSpPr>
        <p:spPr>
          <a:xfrm>
            <a:off x="8580969" y="2370671"/>
            <a:ext cx="1439333"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SubComp</a:t>
            </a:r>
            <a:r>
              <a:rPr lang="en-US" dirty="0"/>
              <a:t>: </a:t>
            </a:r>
            <a:r>
              <a:rPr lang="en-US" dirty="0" err="1"/>
              <a:t>MemNIC</a:t>
            </a:r>
            <a:endParaRPr lang="en-US" dirty="0"/>
          </a:p>
        </p:txBody>
      </p:sp>
      <p:sp>
        <p:nvSpPr>
          <p:cNvPr id="15" name="Rounded Rectangle 14"/>
          <p:cNvSpPr/>
          <p:nvPr/>
        </p:nvSpPr>
        <p:spPr>
          <a:xfrm>
            <a:off x="8191503" y="4690538"/>
            <a:ext cx="210820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dirty="0"/>
              <a:t>Component: Cache</a:t>
            </a:r>
          </a:p>
        </p:txBody>
      </p:sp>
      <p:sp>
        <p:nvSpPr>
          <p:cNvPr id="16" name="Snip Diagonal Corner Rectangle 15"/>
          <p:cNvSpPr/>
          <p:nvPr/>
        </p:nvSpPr>
        <p:spPr>
          <a:xfrm>
            <a:off x="8580969" y="4572005"/>
            <a:ext cx="1439333"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SubComp</a:t>
            </a:r>
            <a:r>
              <a:rPr lang="en-US" dirty="0"/>
              <a:t>: </a:t>
            </a:r>
            <a:r>
              <a:rPr lang="en-US" dirty="0" err="1"/>
              <a:t>MemNIC</a:t>
            </a:r>
            <a:endParaRPr lang="en-US" dirty="0"/>
          </a:p>
        </p:txBody>
      </p:sp>
      <p:cxnSp>
        <p:nvCxnSpPr>
          <p:cNvPr id="19" name="Straight Arrow Connector 18"/>
          <p:cNvCxnSpPr>
            <a:stCxn id="6" idx="2"/>
            <a:endCxn id="16" idx="3"/>
          </p:cNvCxnSpPr>
          <p:nvPr/>
        </p:nvCxnSpPr>
        <p:spPr>
          <a:xfrm flipH="1">
            <a:off x="9300635" y="4089405"/>
            <a:ext cx="2" cy="48260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7125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SubComponent</a:t>
            </a:r>
            <a:r>
              <a:rPr lang="en-US" dirty="0"/>
              <a:t> Example</a:t>
            </a:r>
          </a:p>
        </p:txBody>
      </p:sp>
      <p:sp>
        <p:nvSpPr>
          <p:cNvPr id="23" name="Slide Number Placeholder 22"/>
          <p:cNvSpPr>
            <a:spLocks noGrp="1"/>
          </p:cNvSpPr>
          <p:nvPr>
            <p:ph type="sldNum" sz="quarter" idx="4"/>
          </p:nvPr>
        </p:nvSpPr>
        <p:spPr/>
        <p:txBody>
          <a:bodyPr/>
          <a:lstStyle/>
          <a:p>
            <a:fld id="{A5E55A7B-7854-E145-92D9-B491DF4BAE2D}" type="slidenum">
              <a:rPr lang="en-US" smtClean="0"/>
              <a:pPr/>
              <a:t>47</a:t>
            </a:fld>
            <a:endParaRPr lang="en-US"/>
          </a:p>
        </p:txBody>
      </p:sp>
      <p:sp>
        <p:nvSpPr>
          <p:cNvPr id="3" name="Content Placeholder 2"/>
          <p:cNvSpPr>
            <a:spLocks noGrp="1"/>
          </p:cNvSpPr>
          <p:nvPr>
            <p:ph idx="1"/>
          </p:nvPr>
        </p:nvSpPr>
        <p:spPr/>
        <p:txBody>
          <a:bodyPr>
            <a:normAutofit/>
          </a:bodyPr>
          <a:lstStyle/>
          <a:p>
            <a:r>
              <a:rPr lang="en-US" sz="1800" dirty="0"/>
              <a:t>elements/</a:t>
            </a:r>
            <a:r>
              <a:rPr lang="en-US" sz="1800" dirty="0" err="1"/>
              <a:t>simpleElementExample</a:t>
            </a:r>
            <a:r>
              <a:rPr lang="en-US" sz="1800" dirty="0"/>
              <a:t>/</a:t>
            </a:r>
            <a:r>
              <a:rPr lang="en-US" sz="1800" dirty="0" err="1"/>
              <a:t>simpleSubComponent</a:t>
            </a:r>
            <a:r>
              <a:rPr lang="en-US" sz="1800" dirty="0"/>
              <a:t>.*</a:t>
            </a:r>
          </a:p>
          <a:p>
            <a:r>
              <a:rPr lang="en-US" sz="1800" dirty="0"/>
              <a:t>Trivial Component:</a:t>
            </a:r>
          </a:p>
          <a:p>
            <a:endParaRPr lang="en-US" sz="1800" dirty="0"/>
          </a:p>
          <a:p>
            <a:endParaRPr lang="en-US" sz="1800" dirty="0"/>
          </a:p>
          <a:p>
            <a:endParaRPr lang="en-US" sz="1800" dirty="0"/>
          </a:p>
          <a:p>
            <a:pPr marL="0" indent="0">
              <a:buNone/>
            </a:pPr>
            <a:endParaRPr lang="en-US" sz="1800" dirty="0"/>
          </a:p>
          <a:p>
            <a:endParaRPr lang="en-US" sz="1800" dirty="0"/>
          </a:p>
          <a:p>
            <a:r>
              <a:rPr lang="en-US" sz="1800" dirty="0"/>
              <a:t>Simple </a:t>
            </a:r>
            <a:r>
              <a:rPr lang="en-US" sz="1800" dirty="0" err="1"/>
              <a:t>SubComponent</a:t>
            </a:r>
            <a:r>
              <a:rPr lang="en-US" sz="1800" dirty="0"/>
              <a:t> Interface</a:t>
            </a:r>
          </a:p>
          <a:p>
            <a:endParaRPr lang="en-US" sz="1800" dirty="0"/>
          </a:p>
          <a:p>
            <a:endParaRPr lang="en-US" sz="1800" dirty="0"/>
          </a:p>
          <a:p>
            <a:endParaRPr lang="en-US" sz="1800" dirty="0"/>
          </a:p>
        </p:txBody>
      </p:sp>
      <p:sp>
        <p:nvSpPr>
          <p:cNvPr id="5" name="Rounded Rectangle 4"/>
          <p:cNvSpPr/>
          <p:nvPr/>
        </p:nvSpPr>
        <p:spPr>
          <a:xfrm>
            <a:off x="7972932" y="1540938"/>
            <a:ext cx="2634472"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a:t>SubComponentLoader</a:t>
            </a:r>
            <a:endParaRPr lang="en-US" dirty="0"/>
          </a:p>
        </p:txBody>
      </p:sp>
      <p:cxnSp>
        <p:nvCxnSpPr>
          <p:cNvPr id="8" name="Straight Arrow Connector 7"/>
          <p:cNvCxnSpPr>
            <a:stCxn id="10" idx="1"/>
            <a:endCxn id="16" idx="3"/>
          </p:cNvCxnSpPr>
          <p:nvPr/>
        </p:nvCxnSpPr>
        <p:spPr>
          <a:xfrm>
            <a:off x="9242154" y="2963337"/>
            <a:ext cx="0" cy="160866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5" name="Rounded Rectangle 14"/>
          <p:cNvSpPr/>
          <p:nvPr/>
        </p:nvSpPr>
        <p:spPr>
          <a:xfrm>
            <a:off x="7972932" y="4690538"/>
            <a:ext cx="257944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dirty="0"/>
              <a:t>Component: Cache</a:t>
            </a:r>
          </a:p>
        </p:txBody>
      </p:sp>
      <p:sp>
        <p:nvSpPr>
          <p:cNvPr id="14" name="Snip Diagonal Corner Rectangle 13"/>
          <p:cNvSpPr/>
          <p:nvPr/>
        </p:nvSpPr>
        <p:spPr>
          <a:xfrm>
            <a:off x="8020835" y="2048943"/>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t" anchorCtr="0"/>
          <a:lstStyle/>
          <a:p>
            <a:pPr algn="ctr"/>
            <a:r>
              <a:rPr lang="en-US" dirty="0" err="1"/>
              <a:t>SubCompInterface</a:t>
            </a:r>
            <a:endParaRPr lang="en-US" dirty="0"/>
          </a:p>
        </p:txBody>
      </p:sp>
      <p:sp>
        <p:nvSpPr>
          <p:cNvPr id="10" name="Snip Diagonal Corner Rectangle 9"/>
          <p:cNvSpPr/>
          <p:nvPr/>
        </p:nvSpPr>
        <p:spPr>
          <a:xfrm>
            <a:off x="8211337" y="2370671"/>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SubCompSender</a:t>
            </a:r>
            <a:endParaRPr lang="en-US" dirty="0"/>
          </a:p>
        </p:txBody>
      </p:sp>
      <p:sp>
        <p:nvSpPr>
          <p:cNvPr id="17" name="Snip Diagonal Corner Rectangle 16"/>
          <p:cNvSpPr/>
          <p:nvPr/>
        </p:nvSpPr>
        <p:spPr>
          <a:xfrm>
            <a:off x="8068851" y="4778905"/>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b" anchorCtr="0"/>
          <a:lstStyle/>
          <a:p>
            <a:pPr algn="ctr"/>
            <a:r>
              <a:rPr lang="en-US" dirty="0" err="1"/>
              <a:t>SubCompInterface</a:t>
            </a:r>
            <a:endParaRPr lang="en-US" dirty="0"/>
          </a:p>
        </p:txBody>
      </p:sp>
      <p:sp>
        <p:nvSpPr>
          <p:cNvPr id="16" name="Snip Diagonal Corner Rectangle 15"/>
          <p:cNvSpPr/>
          <p:nvPr/>
        </p:nvSpPr>
        <p:spPr>
          <a:xfrm>
            <a:off x="8211337" y="4572005"/>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t>SubCompReciver</a:t>
            </a:r>
            <a:endParaRPr lang="en-US" dirty="0"/>
          </a:p>
        </p:txBody>
      </p:sp>
      <p:sp>
        <p:nvSpPr>
          <p:cNvPr id="18" name="TextBox 17"/>
          <p:cNvSpPr txBox="1"/>
          <p:nvPr/>
        </p:nvSpPr>
        <p:spPr>
          <a:xfrm>
            <a:off x="1617787" y="2207725"/>
            <a:ext cx="6235164"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Class </a:t>
            </a:r>
            <a:r>
              <a:rPr lang="en-US" sz="1400" dirty="0" err="1">
                <a:latin typeface="Consolas"/>
                <a:cs typeface="Consolas"/>
              </a:rPr>
              <a:t>SubComponentLoader</a:t>
            </a:r>
            <a:r>
              <a:rPr lang="en-US" sz="1400" dirty="0">
                <a:latin typeface="Consolas"/>
                <a:cs typeface="Consolas"/>
              </a:rPr>
              <a:t> : public Component {</a:t>
            </a:r>
          </a:p>
          <a:p>
            <a:r>
              <a:rPr lang="en-US" sz="1400" dirty="0">
                <a:latin typeface="Consolas"/>
                <a:cs typeface="Consolas"/>
              </a:rPr>
              <a:t>  // ... rest of class ...</a:t>
            </a:r>
          </a:p>
          <a:p>
            <a:r>
              <a:rPr lang="en-US" sz="1400" dirty="0">
                <a:latin typeface="Consolas"/>
                <a:cs typeface="Consolas"/>
              </a:rPr>
              <a:t> public:</a:t>
            </a:r>
          </a:p>
          <a:p>
            <a:r>
              <a:rPr lang="en-US" sz="1400" dirty="0">
                <a:latin typeface="Consolas"/>
                <a:cs typeface="Consolas"/>
              </a:rPr>
              <a:t>  </a:t>
            </a:r>
            <a:r>
              <a:rPr lang="en-US" sz="1400" dirty="0" err="1">
                <a:latin typeface="Consolas"/>
                <a:cs typeface="Consolas"/>
              </a:rPr>
              <a:t>SubComponentLoader</a:t>
            </a:r>
            <a:r>
              <a:rPr lang="en-US" sz="1400" dirty="0">
                <a:latin typeface="Consolas"/>
                <a:cs typeface="Consolas"/>
              </a:rPr>
              <a:t>(</a:t>
            </a:r>
            <a:r>
              <a:rPr lang="en-US" sz="1400" dirty="0" err="1">
                <a:latin typeface="Consolas"/>
                <a:cs typeface="Consolas"/>
              </a:rPr>
              <a:t>ComponentId_t</a:t>
            </a:r>
            <a:r>
              <a:rPr lang="en-US" sz="1400" dirty="0">
                <a:latin typeface="Consolas"/>
                <a:cs typeface="Consolas"/>
              </a:rPr>
              <a:t> id, SST::</a:t>
            </a:r>
            <a:r>
              <a:rPr lang="en-US" sz="1400" dirty="0" err="1">
                <a:latin typeface="Consolas"/>
                <a:cs typeface="Consolas"/>
              </a:rPr>
              <a:t>Params</a:t>
            </a:r>
            <a:r>
              <a:rPr lang="en-US" sz="1400" dirty="0">
                <a:latin typeface="Consolas"/>
                <a:cs typeface="Consolas"/>
              </a:rPr>
              <a:t>&amp; </a:t>
            </a:r>
            <a:r>
              <a:rPr lang="en-US" sz="1400" dirty="0" err="1">
                <a:latin typeface="Consolas"/>
                <a:cs typeface="Consolas"/>
              </a:rPr>
              <a:t>params</a:t>
            </a:r>
            <a:r>
              <a:rPr lang="en-US" sz="1400" dirty="0">
                <a:latin typeface="Consolas"/>
                <a:cs typeface="Consolas"/>
              </a:rPr>
              <a:t>);</a:t>
            </a:r>
          </a:p>
          <a:p>
            <a:r>
              <a:rPr lang="en-US" sz="1400" dirty="0">
                <a:latin typeface="Consolas"/>
                <a:cs typeface="Consolas"/>
              </a:rPr>
              <a:t> private:</a:t>
            </a:r>
          </a:p>
          <a:p>
            <a:r>
              <a:rPr lang="en-US" sz="1400" dirty="0">
                <a:latin typeface="Consolas"/>
                <a:cs typeface="Consolas"/>
              </a:rPr>
              <a:t>  bool tick(SST::</a:t>
            </a:r>
            <a:r>
              <a:rPr lang="en-US" sz="1400" dirty="0" err="1">
                <a:latin typeface="Consolas"/>
                <a:cs typeface="Consolas"/>
              </a:rPr>
              <a:t>Cycle_t</a:t>
            </a:r>
            <a:r>
              <a:rPr lang="en-US" sz="1400" dirty="0">
                <a:latin typeface="Consolas"/>
                <a:cs typeface="Consolas"/>
              </a:rPr>
              <a:t>);   </a:t>
            </a:r>
          </a:p>
          <a:p>
            <a:r>
              <a:rPr lang="en-US" sz="1400" dirty="0">
                <a:latin typeface="Consolas"/>
                <a:cs typeface="Consolas"/>
              </a:rPr>
              <a:t>  </a:t>
            </a:r>
            <a:r>
              <a:rPr lang="en-US" sz="1400" dirty="0" err="1">
                <a:latin typeface="Consolas"/>
                <a:cs typeface="Consolas"/>
              </a:rPr>
              <a:t>std</a:t>
            </a:r>
            <a:r>
              <a:rPr lang="en-US" sz="1400" dirty="0">
                <a:latin typeface="Consolas"/>
                <a:cs typeface="Consolas"/>
              </a:rPr>
              <a:t>::vector&lt;</a:t>
            </a:r>
            <a:r>
              <a:rPr lang="en-US" sz="1400" dirty="0" err="1">
                <a:latin typeface="Consolas"/>
                <a:cs typeface="Consolas"/>
              </a:rPr>
              <a:t>SubCompInterface</a:t>
            </a:r>
            <a:r>
              <a:rPr lang="en-US" sz="1400" dirty="0">
                <a:latin typeface="Consolas"/>
                <a:cs typeface="Consolas"/>
              </a:rPr>
              <a:t>*&gt; </a:t>
            </a:r>
            <a:r>
              <a:rPr lang="en-US" sz="1400" dirty="0" err="1">
                <a:latin typeface="Consolas"/>
                <a:cs typeface="Consolas"/>
              </a:rPr>
              <a:t>subComps</a:t>
            </a:r>
            <a:r>
              <a:rPr lang="en-US" sz="1400" dirty="0">
                <a:latin typeface="Consolas"/>
                <a:cs typeface="Consolas"/>
              </a:rPr>
              <a:t>;</a:t>
            </a:r>
          </a:p>
          <a:p>
            <a:r>
              <a:rPr lang="en-US" sz="1400" dirty="0">
                <a:latin typeface="Consolas"/>
                <a:cs typeface="Consolas"/>
              </a:rPr>
              <a:t>};</a:t>
            </a:r>
          </a:p>
        </p:txBody>
      </p:sp>
      <p:sp>
        <p:nvSpPr>
          <p:cNvPr id="20" name="TextBox 19"/>
          <p:cNvSpPr txBox="1"/>
          <p:nvPr/>
        </p:nvSpPr>
        <p:spPr>
          <a:xfrm>
            <a:off x="1617787" y="4808686"/>
            <a:ext cx="5806261" cy="160043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class </a:t>
            </a:r>
            <a:r>
              <a:rPr lang="en-US" sz="1400" dirty="0" err="1">
                <a:latin typeface="Consolas"/>
                <a:cs typeface="Consolas"/>
              </a:rPr>
              <a:t>SubCompInterface</a:t>
            </a:r>
            <a:r>
              <a:rPr lang="en-US" sz="1400" dirty="0">
                <a:latin typeface="Consolas"/>
                <a:cs typeface="Consolas"/>
              </a:rPr>
              <a:t> : public SST::</a:t>
            </a:r>
            <a:r>
              <a:rPr lang="en-US" sz="1400" dirty="0" err="1">
                <a:latin typeface="Consolas"/>
                <a:cs typeface="Consolas"/>
              </a:rPr>
              <a:t>SubComponent</a:t>
            </a:r>
            <a:r>
              <a:rPr lang="en-US" sz="1400" dirty="0">
                <a:latin typeface="Consolas"/>
                <a:cs typeface="Consolas"/>
              </a:rPr>
              <a:t> {</a:t>
            </a:r>
          </a:p>
          <a:p>
            <a:r>
              <a:rPr lang="en-US" sz="1400" dirty="0">
                <a:latin typeface="Consolas"/>
                <a:cs typeface="Consolas"/>
              </a:rPr>
              <a:t> public:    </a:t>
            </a:r>
          </a:p>
          <a:p>
            <a:r>
              <a:rPr lang="en-US" sz="1400" dirty="0">
                <a:latin typeface="Consolas"/>
                <a:cs typeface="Consolas"/>
              </a:rPr>
              <a:t>  </a:t>
            </a:r>
            <a:r>
              <a:rPr lang="en-US" sz="1400" dirty="0" err="1">
                <a:latin typeface="Consolas"/>
                <a:cs typeface="Consolas"/>
              </a:rPr>
              <a:t>SubCompInterface</a:t>
            </a:r>
            <a:r>
              <a:rPr lang="en-US" sz="1400" dirty="0">
                <a:latin typeface="Consolas"/>
                <a:cs typeface="Consolas"/>
              </a:rPr>
              <a:t>(</a:t>
            </a:r>
            <a:r>
              <a:rPr lang="en-US" sz="1400" dirty="0" err="1">
                <a:latin typeface="Consolas"/>
                <a:cs typeface="Consolas"/>
              </a:rPr>
              <a:t>ComponentID_t</a:t>
            </a:r>
            <a:r>
              <a:rPr lang="en-US" sz="1400" dirty="0">
                <a:latin typeface="Consolas"/>
                <a:cs typeface="Consolas"/>
              </a:rPr>
              <a:t> id) : </a:t>
            </a:r>
          </a:p>
          <a:p>
            <a:r>
              <a:rPr lang="en-US" sz="1400" dirty="0">
                <a:latin typeface="Consolas"/>
                <a:cs typeface="Consolas"/>
              </a:rPr>
              <a:t>      </a:t>
            </a:r>
            <a:r>
              <a:rPr lang="en-US" sz="1400" dirty="0" err="1">
                <a:latin typeface="Consolas"/>
                <a:cs typeface="Consolas"/>
              </a:rPr>
              <a:t>SubComponent</a:t>
            </a:r>
            <a:r>
              <a:rPr lang="en-US" sz="1400" dirty="0">
                <a:latin typeface="Consolas"/>
                <a:cs typeface="Consolas"/>
              </a:rPr>
              <a:t>(id) { }</a:t>
            </a:r>
          </a:p>
          <a:p>
            <a:r>
              <a:rPr lang="en-US" sz="1400" dirty="0">
                <a:latin typeface="Consolas"/>
                <a:cs typeface="Consolas"/>
              </a:rPr>
              <a:t>  virtual ~</a:t>
            </a:r>
            <a:r>
              <a:rPr lang="en-US" sz="1400" dirty="0" err="1">
                <a:latin typeface="Consolas"/>
                <a:cs typeface="Consolas"/>
              </a:rPr>
              <a:t>SubCompInterface</a:t>
            </a:r>
            <a:r>
              <a:rPr lang="en-US" sz="1400" dirty="0">
                <a:latin typeface="Consolas"/>
                <a:cs typeface="Consolas"/>
              </a:rPr>
              <a:t>() {}    </a:t>
            </a:r>
          </a:p>
          <a:p>
            <a:r>
              <a:rPr lang="en-US" sz="1400" dirty="0">
                <a:latin typeface="Consolas"/>
                <a:cs typeface="Consolas"/>
              </a:rPr>
              <a:t>  virtual  void clock(SST::</a:t>
            </a:r>
            <a:r>
              <a:rPr lang="en-US" sz="1400" dirty="0" err="1">
                <a:latin typeface="Consolas"/>
                <a:cs typeface="Consolas"/>
              </a:rPr>
              <a:t>Cycle_t</a:t>
            </a:r>
            <a:r>
              <a:rPr lang="en-US" sz="1400" dirty="0">
                <a:latin typeface="Consolas"/>
                <a:cs typeface="Consolas"/>
              </a:rPr>
              <a:t>) = 0;</a:t>
            </a:r>
          </a:p>
          <a:p>
            <a:r>
              <a:rPr lang="en-US" sz="1400" dirty="0">
                <a:latin typeface="Consolas"/>
                <a:cs typeface="Consolas"/>
              </a:rPr>
              <a:t>};</a:t>
            </a:r>
          </a:p>
        </p:txBody>
      </p:sp>
    </p:spTree>
    <p:extLst>
      <p:ext uri="{BB962C8B-B14F-4D97-AF65-F5344CB8AC3E}">
        <p14:creationId xmlns:p14="http://schemas.microsoft.com/office/powerpoint/2010/main" val="94030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SubComponent</a:t>
            </a:r>
            <a:r>
              <a:rPr lang="en-US" dirty="0"/>
              <a:t> Example</a:t>
            </a:r>
          </a:p>
        </p:txBody>
      </p:sp>
      <p:sp>
        <p:nvSpPr>
          <p:cNvPr id="23" name="Slide Number Placeholder 22"/>
          <p:cNvSpPr>
            <a:spLocks noGrp="1"/>
          </p:cNvSpPr>
          <p:nvPr>
            <p:ph type="sldNum" sz="quarter" idx="4"/>
          </p:nvPr>
        </p:nvSpPr>
        <p:spPr/>
        <p:txBody>
          <a:bodyPr/>
          <a:lstStyle/>
          <a:p>
            <a:fld id="{A5E55A7B-7854-E145-92D9-B491DF4BAE2D}" type="slidenum">
              <a:rPr lang="en-US" smtClean="0"/>
              <a:pPr/>
              <a:t>48</a:t>
            </a:fld>
            <a:endParaRPr lang="en-US"/>
          </a:p>
        </p:txBody>
      </p:sp>
      <p:sp>
        <p:nvSpPr>
          <p:cNvPr id="3" name="Content Placeholder 2"/>
          <p:cNvSpPr>
            <a:spLocks noGrp="1"/>
          </p:cNvSpPr>
          <p:nvPr>
            <p:ph idx="1"/>
          </p:nvPr>
        </p:nvSpPr>
        <p:spPr/>
        <p:txBody>
          <a:bodyPr>
            <a:normAutofit/>
          </a:bodyPr>
          <a:lstStyle/>
          <a:p>
            <a:r>
              <a:rPr lang="en-US" sz="1800" dirty="0"/>
              <a:t>Loader Loading</a:t>
            </a:r>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Loader increments </a:t>
            </a:r>
            <a:r>
              <a:rPr lang="en-US" sz="1800" dirty="0" err="1"/>
              <a:t>SubComponent</a:t>
            </a:r>
            <a:r>
              <a:rPr lang="en-US" sz="1800" dirty="0"/>
              <a:t> Clocks</a:t>
            </a:r>
          </a:p>
          <a:p>
            <a:endParaRPr lang="en-US" sz="1800" dirty="0"/>
          </a:p>
        </p:txBody>
      </p:sp>
      <p:sp>
        <p:nvSpPr>
          <p:cNvPr id="5" name="Rounded Rectangle 4"/>
          <p:cNvSpPr/>
          <p:nvPr/>
        </p:nvSpPr>
        <p:spPr>
          <a:xfrm>
            <a:off x="7972932" y="1540938"/>
            <a:ext cx="2634472"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a:t>SubComponentLoader</a:t>
            </a:r>
            <a:endParaRPr lang="en-US" dirty="0"/>
          </a:p>
        </p:txBody>
      </p:sp>
      <p:cxnSp>
        <p:nvCxnSpPr>
          <p:cNvPr id="8" name="Straight Arrow Connector 7"/>
          <p:cNvCxnSpPr>
            <a:stCxn id="10" idx="1"/>
            <a:endCxn id="16" idx="3"/>
          </p:cNvCxnSpPr>
          <p:nvPr/>
        </p:nvCxnSpPr>
        <p:spPr>
          <a:xfrm>
            <a:off x="9242154" y="2963337"/>
            <a:ext cx="0" cy="160866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5" name="Rounded Rectangle 14"/>
          <p:cNvSpPr/>
          <p:nvPr/>
        </p:nvSpPr>
        <p:spPr>
          <a:xfrm>
            <a:off x="7972932" y="4690538"/>
            <a:ext cx="257944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dirty="0"/>
              <a:t>Component: Cache</a:t>
            </a:r>
          </a:p>
        </p:txBody>
      </p:sp>
      <p:sp>
        <p:nvSpPr>
          <p:cNvPr id="14" name="Snip Diagonal Corner Rectangle 13"/>
          <p:cNvSpPr/>
          <p:nvPr/>
        </p:nvSpPr>
        <p:spPr>
          <a:xfrm>
            <a:off x="8020835" y="2048943"/>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t" anchorCtr="0"/>
          <a:lstStyle/>
          <a:p>
            <a:pPr algn="ctr"/>
            <a:r>
              <a:rPr lang="en-US" dirty="0" err="1"/>
              <a:t>SubCompInterface</a:t>
            </a:r>
            <a:endParaRPr lang="en-US" dirty="0"/>
          </a:p>
        </p:txBody>
      </p:sp>
      <p:sp>
        <p:nvSpPr>
          <p:cNvPr id="10" name="Snip Diagonal Corner Rectangle 9"/>
          <p:cNvSpPr/>
          <p:nvPr/>
        </p:nvSpPr>
        <p:spPr>
          <a:xfrm>
            <a:off x="8211337" y="2370671"/>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SubCompSender</a:t>
            </a:r>
            <a:endParaRPr lang="en-US" dirty="0"/>
          </a:p>
        </p:txBody>
      </p:sp>
      <p:sp>
        <p:nvSpPr>
          <p:cNvPr id="17" name="Snip Diagonal Corner Rectangle 16"/>
          <p:cNvSpPr/>
          <p:nvPr/>
        </p:nvSpPr>
        <p:spPr>
          <a:xfrm>
            <a:off x="8068851" y="4778905"/>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b" anchorCtr="0"/>
          <a:lstStyle/>
          <a:p>
            <a:pPr algn="ctr"/>
            <a:r>
              <a:rPr lang="en-US" dirty="0" err="1"/>
              <a:t>SubCompInterface</a:t>
            </a:r>
            <a:endParaRPr lang="en-US" dirty="0"/>
          </a:p>
        </p:txBody>
      </p:sp>
      <p:sp>
        <p:nvSpPr>
          <p:cNvPr id="16" name="Snip Diagonal Corner Rectangle 15"/>
          <p:cNvSpPr/>
          <p:nvPr/>
        </p:nvSpPr>
        <p:spPr>
          <a:xfrm>
            <a:off x="8211337" y="4572005"/>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t>SubCompReciver</a:t>
            </a:r>
            <a:endParaRPr lang="en-US" dirty="0"/>
          </a:p>
        </p:txBody>
      </p:sp>
      <p:sp>
        <p:nvSpPr>
          <p:cNvPr id="18" name="TextBox 17"/>
          <p:cNvSpPr txBox="1"/>
          <p:nvPr/>
        </p:nvSpPr>
        <p:spPr>
          <a:xfrm>
            <a:off x="1563210" y="1799909"/>
            <a:ext cx="6309122" cy="212365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err="1">
                <a:latin typeface="Consolas"/>
                <a:cs typeface="Consolas"/>
              </a:rPr>
              <a:t>SubComponentLoader</a:t>
            </a:r>
            <a:r>
              <a:rPr lang="en-US" sz="1200" dirty="0">
                <a:latin typeface="Consolas"/>
                <a:cs typeface="Consolas"/>
              </a:rPr>
              <a:t>::</a:t>
            </a:r>
            <a:r>
              <a:rPr lang="en-US" sz="1200" dirty="0" err="1">
                <a:latin typeface="Consolas"/>
                <a:cs typeface="Consolas"/>
              </a:rPr>
              <a:t>SubComponentLoader</a:t>
            </a:r>
            <a:r>
              <a:rPr lang="en-US" sz="1200" dirty="0">
                <a:latin typeface="Consolas"/>
                <a:cs typeface="Consolas"/>
              </a:rPr>
              <a:t>(</a:t>
            </a:r>
            <a:r>
              <a:rPr lang="en-US" sz="1200" dirty="0" err="1">
                <a:latin typeface="Consolas"/>
                <a:cs typeface="Consolas"/>
              </a:rPr>
              <a:t>ComponentId_t</a:t>
            </a:r>
            <a:r>
              <a:rPr lang="en-US" sz="1200" dirty="0">
                <a:latin typeface="Consolas"/>
                <a:cs typeface="Consolas"/>
              </a:rPr>
              <a:t> id, </a:t>
            </a:r>
            <a:r>
              <a:rPr lang="en-US" sz="1200" dirty="0" err="1">
                <a:latin typeface="Consolas"/>
                <a:cs typeface="Consolas"/>
              </a:rPr>
              <a:t>Params</a:t>
            </a:r>
            <a:r>
              <a:rPr lang="en-US" sz="1200" dirty="0">
                <a:latin typeface="Consolas"/>
                <a:cs typeface="Consolas"/>
              </a:rPr>
              <a:t> &amp;</a:t>
            </a:r>
            <a:r>
              <a:rPr lang="en-US" sz="1200" dirty="0" err="1">
                <a:latin typeface="Consolas"/>
                <a:cs typeface="Consolas"/>
              </a:rPr>
              <a:t>params</a:t>
            </a:r>
            <a:r>
              <a:rPr lang="en-US" sz="1200" dirty="0">
                <a:latin typeface="Consolas"/>
                <a:cs typeface="Consolas"/>
              </a:rPr>
              <a:t>)   </a:t>
            </a:r>
          </a:p>
          <a:p>
            <a:r>
              <a:rPr lang="en-US" sz="1200" dirty="0">
                <a:latin typeface="Consolas"/>
                <a:cs typeface="Consolas"/>
              </a:rPr>
              <a:t>  : Component(id){</a:t>
            </a:r>
          </a:p>
          <a:p>
            <a:r>
              <a:rPr lang="en-US" sz="1200" dirty="0">
                <a:latin typeface="Consolas"/>
                <a:cs typeface="Consolas"/>
              </a:rPr>
              <a:t>  </a:t>
            </a:r>
            <a:r>
              <a:rPr lang="en-US" sz="1200" dirty="0" err="1">
                <a:latin typeface="Consolas"/>
                <a:cs typeface="Consolas"/>
              </a:rPr>
              <a:t>SubComponentSlotInfo</a:t>
            </a:r>
            <a:r>
              <a:rPr lang="en-US" sz="1200" dirty="0">
                <a:latin typeface="Consolas"/>
                <a:cs typeface="Consolas"/>
              </a:rPr>
              <a:t>* info = </a:t>
            </a:r>
            <a:r>
              <a:rPr lang="en-US" sz="1200" dirty="0" err="1">
                <a:latin typeface="Consolas"/>
                <a:cs typeface="Consolas"/>
              </a:rPr>
              <a:t>getSubComponentSlotInfo</a:t>
            </a:r>
            <a:r>
              <a:rPr lang="en-US" sz="1200" dirty="0">
                <a:latin typeface="Consolas"/>
                <a:cs typeface="Consolas"/>
              </a:rPr>
              <a:t>("</a:t>
            </a:r>
            <a:r>
              <a:rPr lang="en-US" sz="1200" dirty="0" err="1">
                <a:latin typeface="Consolas"/>
                <a:cs typeface="Consolas"/>
              </a:rPr>
              <a:t>mySubComp</a:t>
            </a:r>
            <a:r>
              <a:rPr lang="en-US" sz="1200" dirty="0">
                <a:latin typeface="Consolas"/>
                <a:cs typeface="Consolas"/>
              </a:rPr>
              <a:t>");</a:t>
            </a:r>
          </a:p>
          <a:p>
            <a:endParaRPr lang="en-US" sz="1200" dirty="0">
              <a:latin typeface="Consolas"/>
              <a:cs typeface="Consolas"/>
            </a:endParaRPr>
          </a:p>
          <a:p>
            <a:r>
              <a:rPr lang="en-US" sz="1200" dirty="0">
                <a:latin typeface="Consolas"/>
                <a:cs typeface="Consolas"/>
              </a:rPr>
              <a:t>  </a:t>
            </a:r>
            <a:r>
              <a:rPr lang="en-US" sz="1200" b="1" dirty="0">
                <a:latin typeface="Consolas"/>
                <a:cs typeface="Consolas"/>
              </a:rPr>
              <a:t>info-&gt;</a:t>
            </a:r>
            <a:r>
              <a:rPr lang="en-US" sz="1200" b="1" dirty="0" err="1">
                <a:latin typeface="Consolas"/>
                <a:cs typeface="Consolas"/>
              </a:rPr>
              <a:t>createAll</a:t>
            </a:r>
            <a:r>
              <a:rPr lang="en-US" sz="1200" b="1" dirty="0">
                <a:latin typeface="Consolas"/>
                <a:cs typeface="Consolas"/>
              </a:rPr>
              <a:t>(</a:t>
            </a:r>
            <a:r>
              <a:rPr lang="en-US" sz="1200" b="1" dirty="0" err="1">
                <a:latin typeface="Consolas"/>
                <a:cs typeface="Consolas"/>
              </a:rPr>
              <a:t>subComps</a:t>
            </a:r>
            <a:r>
              <a:rPr lang="en-US" sz="1200" b="1" dirty="0">
                <a:latin typeface="Consolas"/>
                <a:cs typeface="Consolas"/>
              </a:rPr>
              <a:t>);</a:t>
            </a:r>
          </a:p>
          <a:p>
            <a:endParaRPr lang="en-US" sz="1200" dirty="0">
              <a:latin typeface="Consolas"/>
              <a:cs typeface="Consolas"/>
            </a:endParaRPr>
          </a:p>
          <a:p>
            <a:r>
              <a:rPr lang="en-US" sz="1200" dirty="0">
                <a:latin typeface="Consolas"/>
                <a:cs typeface="Consolas"/>
              </a:rPr>
              <a:t>  </a:t>
            </a:r>
            <a:r>
              <a:rPr lang="en-US" sz="1200" dirty="0" err="1">
                <a:latin typeface="Consolas"/>
                <a:cs typeface="Consolas"/>
              </a:rPr>
              <a:t>std</a:t>
            </a:r>
            <a:r>
              <a:rPr lang="en-US" sz="1200" dirty="0">
                <a:latin typeface="Consolas"/>
                <a:cs typeface="Consolas"/>
              </a:rPr>
              <a:t>::string </a:t>
            </a:r>
            <a:r>
              <a:rPr lang="en-US" sz="1200" dirty="0" err="1">
                <a:latin typeface="Consolas"/>
                <a:cs typeface="Consolas"/>
              </a:rPr>
              <a:t>freq</a:t>
            </a:r>
            <a:r>
              <a:rPr lang="en-US" sz="1200" dirty="0">
                <a:latin typeface="Consolas"/>
                <a:cs typeface="Consolas"/>
              </a:rPr>
              <a:t> = </a:t>
            </a:r>
            <a:r>
              <a:rPr lang="en-US" sz="1200" dirty="0" err="1">
                <a:latin typeface="Consolas"/>
                <a:cs typeface="Consolas"/>
              </a:rPr>
              <a:t>params.find</a:t>
            </a:r>
            <a:r>
              <a:rPr lang="en-US" sz="1200" dirty="0">
                <a:latin typeface="Consolas"/>
                <a:cs typeface="Consolas"/>
              </a:rPr>
              <a:t>&lt;</a:t>
            </a:r>
            <a:r>
              <a:rPr lang="en-US" sz="1200" dirty="0" err="1">
                <a:latin typeface="Consolas"/>
                <a:cs typeface="Consolas"/>
              </a:rPr>
              <a:t>std</a:t>
            </a:r>
            <a:r>
              <a:rPr lang="en-US" sz="1200" dirty="0">
                <a:latin typeface="Consolas"/>
                <a:cs typeface="Consolas"/>
              </a:rPr>
              <a:t>::string&gt;("clock", "1GHz");</a:t>
            </a:r>
          </a:p>
          <a:p>
            <a:r>
              <a:rPr lang="en-US" sz="1200" dirty="0">
                <a:latin typeface="Consolas"/>
                <a:cs typeface="Consolas"/>
              </a:rPr>
              <a:t>  </a:t>
            </a:r>
            <a:r>
              <a:rPr lang="en-US" sz="1200" dirty="0" err="1">
                <a:latin typeface="Consolas"/>
                <a:cs typeface="Consolas"/>
              </a:rPr>
              <a:t>registerClock</a:t>
            </a:r>
            <a:r>
              <a:rPr lang="en-US" sz="1200" dirty="0">
                <a:latin typeface="Consolas"/>
                <a:cs typeface="Consolas"/>
              </a:rPr>
              <a:t>( </a:t>
            </a:r>
            <a:r>
              <a:rPr lang="en-US" sz="1200" dirty="0" err="1">
                <a:latin typeface="Consolas"/>
                <a:cs typeface="Consolas"/>
              </a:rPr>
              <a:t>freq</a:t>
            </a:r>
            <a:r>
              <a:rPr lang="en-US" sz="1200" dirty="0">
                <a:latin typeface="Consolas"/>
                <a:cs typeface="Consolas"/>
              </a:rPr>
              <a:t>, </a:t>
            </a:r>
          </a:p>
          <a:p>
            <a:r>
              <a:rPr lang="en-US" sz="1200" dirty="0">
                <a:latin typeface="Consolas"/>
                <a:cs typeface="Consolas"/>
              </a:rPr>
              <a:t>                 new Clock::Handler&lt;</a:t>
            </a:r>
            <a:r>
              <a:rPr lang="en-US" sz="1200" dirty="0" err="1">
                <a:latin typeface="Consolas"/>
                <a:cs typeface="Consolas"/>
              </a:rPr>
              <a:t>SubComponentLoader</a:t>
            </a:r>
            <a:r>
              <a:rPr lang="en-US" sz="1200" dirty="0">
                <a:latin typeface="Consolas"/>
                <a:cs typeface="Consolas"/>
              </a:rPr>
              <a:t>&gt;(this,   </a:t>
            </a:r>
          </a:p>
          <a:p>
            <a:r>
              <a:rPr lang="en-US" sz="1200" dirty="0">
                <a:latin typeface="Consolas"/>
                <a:cs typeface="Consolas"/>
              </a:rPr>
              <a:t>                                           &amp;</a:t>
            </a:r>
            <a:r>
              <a:rPr lang="en-US" sz="1200" dirty="0" err="1">
                <a:latin typeface="Consolas"/>
                <a:cs typeface="Consolas"/>
              </a:rPr>
              <a:t>SubComponentLoader</a:t>
            </a:r>
            <a:r>
              <a:rPr lang="en-US" sz="1200" dirty="0">
                <a:latin typeface="Consolas"/>
                <a:cs typeface="Consolas"/>
              </a:rPr>
              <a:t>::tick )); </a:t>
            </a:r>
          </a:p>
          <a:p>
            <a:r>
              <a:rPr lang="en-US" sz="1200" dirty="0">
                <a:latin typeface="Consolas"/>
                <a:cs typeface="Consolas"/>
              </a:rPr>
              <a:t>}</a:t>
            </a:r>
          </a:p>
        </p:txBody>
      </p:sp>
      <p:sp>
        <p:nvSpPr>
          <p:cNvPr id="19" name="TextBox 18"/>
          <p:cNvSpPr txBox="1"/>
          <p:nvPr/>
        </p:nvSpPr>
        <p:spPr>
          <a:xfrm>
            <a:off x="1521215" y="4809914"/>
            <a:ext cx="6309122"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a:latin typeface="Consolas"/>
                <a:cs typeface="Consolas"/>
              </a:rPr>
              <a:t>bool </a:t>
            </a:r>
            <a:r>
              <a:rPr lang="en-US" sz="1200" dirty="0" err="1">
                <a:latin typeface="Consolas"/>
                <a:cs typeface="Consolas"/>
              </a:rPr>
              <a:t>SubComponentLoader</a:t>
            </a:r>
            <a:r>
              <a:rPr lang="en-US" sz="1200" dirty="0">
                <a:latin typeface="Consolas"/>
                <a:cs typeface="Consolas"/>
              </a:rPr>
              <a:t>::tick(</a:t>
            </a:r>
            <a:r>
              <a:rPr lang="en-US" sz="1200" dirty="0" err="1">
                <a:latin typeface="Consolas"/>
                <a:cs typeface="Consolas"/>
              </a:rPr>
              <a:t>Cycle_t</a:t>
            </a:r>
            <a:r>
              <a:rPr lang="en-US" sz="1200" dirty="0">
                <a:latin typeface="Consolas"/>
                <a:cs typeface="Consolas"/>
              </a:rPr>
              <a:t> </a:t>
            </a:r>
            <a:r>
              <a:rPr lang="en-US" sz="1200" dirty="0" err="1">
                <a:latin typeface="Consolas"/>
                <a:cs typeface="Consolas"/>
              </a:rPr>
              <a:t>cyc</a:t>
            </a:r>
            <a:r>
              <a:rPr lang="en-US" sz="1200" dirty="0">
                <a:latin typeface="Consolas"/>
                <a:cs typeface="Consolas"/>
              </a:rPr>
              <a:t>){</a:t>
            </a:r>
          </a:p>
          <a:p>
            <a:r>
              <a:rPr lang="en-US" sz="1200" dirty="0">
                <a:latin typeface="Consolas"/>
                <a:cs typeface="Consolas"/>
              </a:rPr>
              <a:t>  for ( auto sub : </a:t>
            </a:r>
            <a:r>
              <a:rPr lang="en-US" sz="1200" dirty="0" err="1">
                <a:latin typeface="Consolas"/>
                <a:cs typeface="Consolas"/>
              </a:rPr>
              <a:t>subComps</a:t>
            </a:r>
            <a:r>
              <a:rPr lang="en-US" sz="1200" dirty="0">
                <a:latin typeface="Consolas"/>
                <a:cs typeface="Consolas"/>
              </a:rPr>
              <a:t> ) {</a:t>
            </a:r>
          </a:p>
          <a:p>
            <a:r>
              <a:rPr lang="en-US" sz="1200" dirty="0">
                <a:latin typeface="Consolas"/>
                <a:cs typeface="Consolas"/>
              </a:rPr>
              <a:t>    sub-&gt;clock(</a:t>
            </a:r>
            <a:r>
              <a:rPr lang="en-US" sz="1200" dirty="0" err="1">
                <a:latin typeface="Consolas"/>
                <a:cs typeface="Consolas"/>
              </a:rPr>
              <a:t>cyc</a:t>
            </a:r>
            <a:r>
              <a:rPr lang="en-US" sz="1200" dirty="0">
                <a:latin typeface="Consolas"/>
                <a:cs typeface="Consolas"/>
              </a:rPr>
              <a:t>);</a:t>
            </a:r>
          </a:p>
          <a:p>
            <a:r>
              <a:rPr lang="en-US" sz="1200" dirty="0">
                <a:latin typeface="Consolas"/>
                <a:cs typeface="Consolas"/>
              </a:rPr>
              <a:t>  }</a:t>
            </a:r>
          </a:p>
          <a:p>
            <a:r>
              <a:rPr lang="en-US" sz="1200" dirty="0">
                <a:latin typeface="Consolas"/>
                <a:cs typeface="Consolas"/>
              </a:rPr>
              <a:t>  return false;</a:t>
            </a:r>
          </a:p>
          <a:p>
            <a:r>
              <a:rPr lang="en-US" sz="1200" dirty="0">
                <a:latin typeface="Consolas"/>
                <a:cs typeface="Consolas"/>
              </a:rPr>
              <a:t>}</a:t>
            </a:r>
          </a:p>
        </p:txBody>
      </p:sp>
    </p:spTree>
    <p:extLst>
      <p:ext uri="{BB962C8B-B14F-4D97-AF65-F5344CB8AC3E}">
        <p14:creationId xmlns:p14="http://schemas.microsoft.com/office/powerpoint/2010/main" val="17205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SubComponent</a:t>
            </a:r>
            <a:r>
              <a:rPr lang="en-US" sz="3600" dirty="0"/>
              <a:t> Example: “Sender”</a:t>
            </a:r>
          </a:p>
        </p:txBody>
      </p:sp>
      <p:sp>
        <p:nvSpPr>
          <p:cNvPr id="23" name="Slide Number Placeholder 22"/>
          <p:cNvSpPr>
            <a:spLocks noGrp="1"/>
          </p:cNvSpPr>
          <p:nvPr>
            <p:ph type="sldNum" sz="quarter" idx="4"/>
          </p:nvPr>
        </p:nvSpPr>
        <p:spPr/>
        <p:txBody>
          <a:bodyPr/>
          <a:lstStyle/>
          <a:p>
            <a:fld id="{A5E55A7B-7854-E145-92D9-B491DF4BAE2D}" type="slidenum">
              <a:rPr lang="en-US" smtClean="0"/>
              <a:pPr/>
              <a:t>49</a:t>
            </a:fld>
            <a:endParaRPr lang="en-US"/>
          </a:p>
        </p:txBody>
      </p:sp>
      <p:sp>
        <p:nvSpPr>
          <p:cNvPr id="3" name="Content Placeholder 2"/>
          <p:cNvSpPr>
            <a:spLocks noGrp="1"/>
          </p:cNvSpPr>
          <p:nvPr>
            <p:ph idx="1"/>
          </p:nvPr>
        </p:nvSpPr>
        <p:spPr/>
        <p:txBody>
          <a:bodyPr>
            <a:normAutofit/>
          </a:bodyPr>
          <a:lstStyle/>
          <a:p>
            <a:r>
              <a:rPr lang="en-US" sz="1800" dirty="0"/>
              <a:t>“Sender”</a:t>
            </a:r>
          </a:p>
          <a:p>
            <a:endParaRPr lang="en-US" sz="1800" dirty="0"/>
          </a:p>
          <a:p>
            <a:endParaRPr lang="en-US" sz="1800" dirty="0"/>
          </a:p>
          <a:p>
            <a:endParaRPr lang="en-US" sz="1800" dirty="0"/>
          </a:p>
          <a:p>
            <a:pPr marL="0" indent="0">
              <a:buNone/>
            </a:pPr>
            <a:endParaRPr lang="en-US" sz="1800" dirty="0"/>
          </a:p>
          <a:p>
            <a:r>
              <a:rPr lang="en-US" sz="1800" dirty="0"/>
              <a:t>Implementation</a:t>
            </a:r>
          </a:p>
          <a:p>
            <a:endParaRPr lang="en-US" sz="1800" dirty="0"/>
          </a:p>
          <a:p>
            <a:endParaRPr lang="en-US" sz="1800" dirty="0"/>
          </a:p>
          <a:p>
            <a:endParaRPr lang="en-US" sz="1800" dirty="0"/>
          </a:p>
        </p:txBody>
      </p:sp>
      <p:sp>
        <p:nvSpPr>
          <p:cNvPr id="5" name="Rounded Rectangle 4"/>
          <p:cNvSpPr/>
          <p:nvPr/>
        </p:nvSpPr>
        <p:spPr>
          <a:xfrm>
            <a:off x="8596877" y="1540938"/>
            <a:ext cx="2634472"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a:t>SubComponentLoader</a:t>
            </a:r>
            <a:endParaRPr lang="en-US" dirty="0"/>
          </a:p>
        </p:txBody>
      </p:sp>
      <p:cxnSp>
        <p:nvCxnSpPr>
          <p:cNvPr id="8" name="Straight Arrow Connector 7"/>
          <p:cNvCxnSpPr>
            <a:stCxn id="10" idx="1"/>
            <a:endCxn id="16" idx="3"/>
          </p:cNvCxnSpPr>
          <p:nvPr/>
        </p:nvCxnSpPr>
        <p:spPr>
          <a:xfrm>
            <a:off x="9866099" y="2963337"/>
            <a:ext cx="0" cy="160866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5" name="Rounded Rectangle 14"/>
          <p:cNvSpPr/>
          <p:nvPr/>
        </p:nvSpPr>
        <p:spPr>
          <a:xfrm>
            <a:off x="8596877" y="4690538"/>
            <a:ext cx="257944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dirty="0"/>
              <a:t>Component: Cache</a:t>
            </a:r>
          </a:p>
        </p:txBody>
      </p:sp>
      <p:sp>
        <p:nvSpPr>
          <p:cNvPr id="14" name="Snip Diagonal Corner Rectangle 13"/>
          <p:cNvSpPr/>
          <p:nvPr/>
        </p:nvSpPr>
        <p:spPr>
          <a:xfrm>
            <a:off x="8644780" y="2048943"/>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t" anchorCtr="0"/>
          <a:lstStyle/>
          <a:p>
            <a:pPr algn="ctr"/>
            <a:r>
              <a:rPr lang="en-US" dirty="0" err="1"/>
              <a:t>SubCompInterface</a:t>
            </a:r>
            <a:endParaRPr lang="en-US" dirty="0"/>
          </a:p>
        </p:txBody>
      </p:sp>
      <p:sp>
        <p:nvSpPr>
          <p:cNvPr id="10" name="Snip Diagonal Corner Rectangle 9"/>
          <p:cNvSpPr/>
          <p:nvPr/>
        </p:nvSpPr>
        <p:spPr>
          <a:xfrm>
            <a:off x="8835282" y="2370671"/>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SubCompSender</a:t>
            </a:r>
            <a:endParaRPr lang="en-US" dirty="0"/>
          </a:p>
        </p:txBody>
      </p:sp>
      <p:sp>
        <p:nvSpPr>
          <p:cNvPr id="17" name="Snip Diagonal Corner Rectangle 16"/>
          <p:cNvSpPr/>
          <p:nvPr/>
        </p:nvSpPr>
        <p:spPr>
          <a:xfrm>
            <a:off x="8692796" y="4778905"/>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b" anchorCtr="0"/>
          <a:lstStyle/>
          <a:p>
            <a:pPr algn="ctr"/>
            <a:r>
              <a:rPr lang="en-US" dirty="0" err="1"/>
              <a:t>SubCompInterface</a:t>
            </a:r>
            <a:endParaRPr lang="en-US" dirty="0"/>
          </a:p>
        </p:txBody>
      </p:sp>
      <p:sp>
        <p:nvSpPr>
          <p:cNvPr id="16" name="Snip Diagonal Corner Rectangle 15"/>
          <p:cNvSpPr/>
          <p:nvPr/>
        </p:nvSpPr>
        <p:spPr>
          <a:xfrm>
            <a:off x="8835282" y="4572005"/>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t>SubCompReciver</a:t>
            </a:r>
            <a:endParaRPr lang="en-US" dirty="0"/>
          </a:p>
        </p:txBody>
      </p:sp>
      <p:sp>
        <p:nvSpPr>
          <p:cNvPr id="18" name="TextBox 17"/>
          <p:cNvSpPr txBox="1"/>
          <p:nvPr/>
        </p:nvSpPr>
        <p:spPr>
          <a:xfrm>
            <a:off x="2509980" y="1115593"/>
            <a:ext cx="5806261" cy="203132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class </a:t>
            </a:r>
            <a:r>
              <a:rPr lang="en-US" sz="1400" dirty="0" err="1">
                <a:latin typeface="Consolas"/>
                <a:cs typeface="Consolas"/>
              </a:rPr>
              <a:t>SubCompSender</a:t>
            </a:r>
            <a:r>
              <a:rPr lang="en-US" sz="1400" dirty="0">
                <a:latin typeface="Consolas"/>
                <a:cs typeface="Consolas"/>
              </a:rPr>
              <a:t> : public </a:t>
            </a:r>
            <a:r>
              <a:rPr lang="en-US" sz="1400" dirty="0" err="1">
                <a:latin typeface="Consolas"/>
                <a:cs typeface="Consolas"/>
              </a:rPr>
              <a:t>SubCompInterface</a:t>
            </a:r>
            <a:r>
              <a:rPr lang="en-US" sz="1400" dirty="0">
                <a:latin typeface="Consolas"/>
                <a:cs typeface="Consolas"/>
              </a:rPr>
              <a:t> {</a:t>
            </a:r>
          </a:p>
          <a:p>
            <a:r>
              <a:rPr lang="en-US" sz="1400" dirty="0">
                <a:latin typeface="Consolas"/>
                <a:cs typeface="Consolas"/>
              </a:rPr>
              <a:t> private:</a:t>
            </a:r>
          </a:p>
          <a:p>
            <a:r>
              <a:rPr lang="en-US" sz="1400" dirty="0">
                <a:latin typeface="Consolas"/>
                <a:cs typeface="Consolas"/>
              </a:rPr>
              <a:t>  uint32_t </a:t>
            </a:r>
            <a:r>
              <a:rPr lang="en-US" sz="1400" dirty="0" err="1">
                <a:latin typeface="Consolas"/>
                <a:cs typeface="Consolas"/>
              </a:rPr>
              <a:t>nToSend</a:t>
            </a:r>
            <a:r>
              <a:rPr lang="en-US" sz="1400" dirty="0">
                <a:latin typeface="Consolas"/>
                <a:cs typeface="Consolas"/>
              </a:rPr>
              <a:t>;</a:t>
            </a:r>
          </a:p>
          <a:p>
            <a:r>
              <a:rPr lang="en-US" sz="1400" dirty="0">
                <a:latin typeface="Consolas"/>
                <a:cs typeface="Consolas"/>
              </a:rPr>
              <a:t>  SST::Link *link;</a:t>
            </a:r>
          </a:p>
          <a:p>
            <a:r>
              <a:rPr lang="en-US" sz="1400" dirty="0">
                <a:latin typeface="Consolas"/>
                <a:cs typeface="Consolas"/>
              </a:rPr>
              <a:t> public:</a:t>
            </a:r>
          </a:p>
          <a:p>
            <a:r>
              <a:rPr lang="en-US" sz="1400" dirty="0">
                <a:latin typeface="Consolas"/>
                <a:cs typeface="Consolas"/>
              </a:rPr>
              <a:t>  </a:t>
            </a:r>
            <a:r>
              <a:rPr lang="en-US" sz="1400" dirty="0" err="1">
                <a:latin typeface="Consolas"/>
                <a:cs typeface="Consolas"/>
              </a:rPr>
              <a:t>SubCompSender</a:t>
            </a:r>
            <a:r>
              <a:rPr lang="en-US" sz="1400" dirty="0">
                <a:latin typeface="Consolas"/>
                <a:cs typeface="Consolas"/>
              </a:rPr>
              <a:t>(</a:t>
            </a:r>
            <a:r>
              <a:rPr lang="en-US" sz="1400" dirty="0" err="1">
                <a:latin typeface="Consolas"/>
                <a:cs typeface="Consolas"/>
              </a:rPr>
              <a:t>ComponentId_t</a:t>
            </a:r>
            <a:r>
              <a:rPr lang="en-US" sz="1400" dirty="0">
                <a:latin typeface="Consolas"/>
                <a:cs typeface="Consolas"/>
              </a:rPr>
              <a:t> </a:t>
            </a:r>
            <a:r>
              <a:rPr lang="en-US" sz="1400" dirty="0" err="1">
                <a:latin typeface="Consolas"/>
                <a:cs typeface="Consolas"/>
              </a:rPr>
              <a:t>cid</a:t>
            </a:r>
            <a:r>
              <a:rPr lang="en-US" sz="1400" dirty="0">
                <a:latin typeface="Consolas"/>
                <a:cs typeface="Consolas"/>
              </a:rPr>
              <a:t>, Params &amp;params);  </a:t>
            </a:r>
          </a:p>
          <a:p>
            <a:r>
              <a:rPr lang="en-US" sz="1400" dirty="0">
                <a:latin typeface="Consolas"/>
                <a:cs typeface="Consolas"/>
              </a:rPr>
              <a:t>  ~</a:t>
            </a:r>
            <a:r>
              <a:rPr lang="en-US" sz="1400" dirty="0" err="1">
                <a:latin typeface="Consolas"/>
                <a:cs typeface="Consolas"/>
              </a:rPr>
              <a:t>SubCompSender</a:t>
            </a:r>
            <a:r>
              <a:rPr lang="en-US" sz="1400" dirty="0">
                <a:latin typeface="Consolas"/>
                <a:cs typeface="Consolas"/>
              </a:rPr>
              <a:t>() {}</a:t>
            </a:r>
          </a:p>
          <a:p>
            <a:r>
              <a:rPr lang="en-US" sz="1400" dirty="0">
                <a:latin typeface="Consolas"/>
                <a:cs typeface="Consolas"/>
              </a:rPr>
              <a:t>  void clock(</a:t>
            </a:r>
            <a:r>
              <a:rPr lang="en-US" sz="1400" dirty="0" err="1">
                <a:latin typeface="Consolas"/>
                <a:cs typeface="Consolas"/>
              </a:rPr>
              <a:t>Cycle_t</a:t>
            </a:r>
            <a:r>
              <a:rPr lang="en-US" sz="1400" dirty="0">
                <a:latin typeface="Consolas"/>
                <a:cs typeface="Consolas"/>
              </a:rPr>
              <a:t>);</a:t>
            </a:r>
          </a:p>
          <a:p>
            <a:r>
              <a:rPr lang="en-US" sz="1400" dirty="0">
                <a:latin typeface="Consolas"/>
                <a:cs typeface="Consolas"/>
              </a:rPr>
              <a:t>};</a:t>
            </a:r>
          </a:p>
        </p:txBody>
      </p:sp>
      <p:sp>
        <p:nvSpPr>
          <p:cNvPr id="20" name="TextBox 19"/>
          <p:cNvSpPr txBox="1"/>
          <p:nvPr/>
        </p:nvSpPr>
        <p:spPr>
          <a:xfrm>
            <a:off x="2500279" y="3456392"/>
            <a:ext cx="5806261" cy="160043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err="1">
                <a:latin typeface="Consolas"/>
                <a:cs typeface="Consolas"/>
              </a:rPr>
              <a:t>SubCompSender</a:t>
            </a:r>
            <a:r>
              <a:rPr lang="en-US" sz="1400" dirty="0">
                <a:latin typeface="Consolas"/>
                <a:cs typeface="Consolas"/>
              </a:rPr>
              <a:t>::</a:t>
            </a:r>
            <a:r>
              <a:rPr lang="en-US" sz="1400" dirty="0" err="1">
                <a:latin typeface="Consolas"/>
                <a:cs typeface="Consolas"/>
              </a:rPr>
              <a:t>SubCompSender</a:t>
            </a:r>
            <a:r>
              <a:rPr lang="en-US" sz="1400" dirty="0">
                <a:latin typeface="Consolas"/>
                <a:cs typeface="Consolas"/>
              </a:rPr>
              <a:t>(</a:t>
            </a:r>
            <a:r>
              <a:rPr lang="en-US" sz="1400" dirty="0" err="1">
                <a:latin typeface="Consolas"/>
                <a:cs typeface="Consolas"/>
              </a:rPr>
              <a:t>ComponentId_t</a:t>
            </a:r>
            <a:r>
              <a:rPr lang="en-US" sz="1400" dirty="0">
                <a:latin typeface="Consolas"/>
                <a:cs typeface="Consolas"/>
              </a:rPr>
              <a:t> </a:t>
            </a:r>
            <a:r>
              <a:rPr lang="en-US" sz="1400" dirty="0" err="1">
                <a:latin typeface="Consolas"/>
                <a:cs typeface="Consolas"/>
              </a:rPr>
              <a:t>cid</a:t>
            </a:r>
            <a:r>
              <a:rPr lang="en-US" sz="1400" dirty="0">
                <a:latin typeface="Consolas"/>
                <a:cs typeface="Consolas"/>
              </a:rPr>
              <a:t>, Params &amp;params) </a:t>
            </a:r>
          </a:p>
          <a:p>
            <a:r>
              <a:rPr lang="en-US" sz="1400" dirty="0">
                <a:latin typeface="Consolas"/>
                <a:cs typeface="Consolas"/>
              </a:rPr>
              <a:t>:    </a:t>
            </a:r>
            <a:r>
              <a:rPr lang="en-US" sz="1400" dirty="0" err="1">
                <a:latin typeface="Consolas"/>
                <a:cs typeface="Consolas"/>
              </a:rPr>
              <a:t>SubCompInterface</a:t>
            </a:r>
            <a:r>
              <a:rPr lang="en-US" sz="1400" dirty="0">
                <a:latin typeface="Consolas"/>
                <a:cs typeface="Consolas"/>
              </a:rPr>
              <a:t>(id) {</a:t>
            </a:r>
          </a:p>
          <a:p>
            <a:r>
              <a:rPr lang="en-US" sz="1400" dirty="0">
                <a:latin typeface="Consolas"/>
                <a:cs typeface="Consolas"/>
              </a:rPr>
              <a:t>  </a:t>
            </a:r>
            <a:r>
              <a:rPr lang="en-US" sz="1400" dirty="0" err="1">
                <a:latin typeface="Consolas"/>
                <a:cs typeface="Consolas"/>
              </a:rPr>
              <a:t>nToSend</a:t>
            </a:r>
            <a:r>
              <a:rPr lang="en-US" sz="1400" dirty="0">
                <a:latin typeface="Consolas"/>
                <a:cs typeface="Consolas"/>
              </a:rPr>
              <a:t> = </a:t>
            </a:r>
            <a:r>
              <a:rPr lang="en-US" sz="1400" dirty="0" err="1">
                <a:latin typeface="Consolas"/>
                <a:cs typeface="Consolas"/>
              </a:rPr>
              <a:t>params.find</a:t>
            </a:r>
            <a:r>
              <a:rPr lang="en-US" sz="1400" dirty="0">
                <a:latin typeface="Consolas"/>
                <a:cs typeface="Consolas"/>
              </a:rPr>
              <a:t>&lt;uint32_t&gt;("</a:t>
            </a:r>
            <a:r>
              <a:rPr lang="en-US" sz="1400" dirty="0" err="1">
                <a:latin typeface="Consolas"/>
                <a:cs typeface="Consolas"/>
              </a:rPr>
              <a:t>sendCount</a:t>
            </a:r>
            <a:r>
              <a:rPr lang="en-US" sz="1400" dirty="0">
                <a:latin typeface="Consolas"/>
                <a:cs typeface="Consolas"/>
              </a:rPr>
              <a:t>", 10);</a:t>
            </a:r>
          </a:p>
          <a:p>
            <a:r>
              <a:rPr lang="en-US" sz="1400" dirty="0">
                <a:latin typeface="Consolas"/>
                <a:cs typeface="Consolas"/>
              </a:rPr>
              <a:t>  </a:t>
            </a:r>
            <a:r>
              <a:rPr lang="en-US" sz="1400" dirty="0" err="1">
                <a:latin typeface="Consolas"/>
                <a:cs typeface="Consolas"/>
              </a:rPr>
              <a:t>registerTimeBase</a:t>
            </a:r>
            <a:r>
              <a:rPr lang="en-US" sz="1400" dirty="0">
                <a:latin typeface="Consolas"/>
                <a:cs typeface="Consolas"/>
              </a:rPr>
              <a:t>("1GHz", true);</a:t>
            </a:r>
          </a:p>
          <a:p>
            <a:r>
              <a:rPr lang="en-US" sz="1400" dirty="0">
                <a:latin typeface="Consolas"/>
                <a:cs typeface="Consolas"/>
              </a:rPr>
              <a:t>  link = </a:t>
            </a:r>
            <a:r>
              <a:rPr lang="en-US" sz="1400" dirty="0" err="1">
                <a:latin typeface="Consolas"/>
                <a:cs typeface="Consolas"/>
              </a:rPr>
              <a:t>configureLink</a:t>
            </a:r>
            <a:r>
              <a:rPr lang="en-US" sz="1400" dirty="0">
                <a:latin typeface="Consolas"/>
                <a:cs typeface="Consolas"/>
              </a:rPr>
              <a:t>("</a:t>
            </a:r>
            <a:r>
              <a:rPr lang="en-US" sz="1400" dirty="0" err="1">
                <a:latin typeface="Consolas"/>
                <a:cs typeface="Consolas"/>
              </a:rPr>
              <a:t>sendPort</a:t>
            </a:r>
            <a:r>
              <a:rPr lang="en-US" sz="1400" dirty="0">
                <a:latin typeface="Consolas"/>
                <a:cs typeface="Consolas"/>
              </a:rPr>
              <a:t>");</a:t>
            </a:r>
          </a:p>
          <a:p>
            <a:r>
              <a:rPr lang="en-US" sz="1400" dirty="0">
                <a:latin typeface="Consolas"/>
                <a:cs typeface="Consolas"/>
              </a:rPr>
              <a:t>}</a:t>
            </a:r>
          </a:p>
        </p:txBody>
      </p:sp>
      <p:sp>
        <p:nvSpPr>
          <p:cNvPr id="19" name="TextBox 18"/>
          <p:cNvSpPr txBox="1"/>
          <p:nvPr/>
        </p:nvSpPr>
        <p:spPr>
          <a:xfrm>
            <a:off x="2500278" y="5133393"/>
            <a:ext cx="5806261" cy="160043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void </a:t>
            </a:r>
            <a:r>
              <a:rPr lang="en-US" sz="1400" dirty="0" err="1">
                <a:latin typeface="Consolas"/>
                <a:cs typeface="Consolas"/>
              </a:rPr>
              <a:t>SubCompSender</a:t>
            </a:r>
            <a:r>
              <a:rPr lang="en-US" sz="1400" dirty="0">
                <a:latin typeface="Consolas"/>
                <a:cs typeface="Consolas"/>
              </a:rPr>
              <a:t>::clock(</a:t>
            </a:r>
            <a:r>
              <a:rPr lang="en-US" sz="1400" dirty="0" err="1">
                <a:latin typeface="Consolas"/>
                <a:cs typeface="Consolas"/>
              </a:rPr>
              <a:t>Cycle_t</a:t>
            </a:r>
            <a:r>
              <a:rPr lang="en-US" sz="1400" dirty="0">
                <a:latin typeface="Consolas"/>
                <a:cs typeface="Consolas"/>
              </a:rPr>
              <a:t> </a:t>
            </a:r>
            <a:r>
              <a:rPr lang="en-US" sz="1400" dirty="0" err="1">
                <a:latin typeface="Consolas"/>
                <a:cs typeface="Consolas"/>
              </a:rPr>
              <a:t>cyc</a:t>
            </a:r>
            <a:r>
              <a:rPr lang="en-US" sz="1400" dirty="0">
                <a:latin typeface="Consolas"/>
                <a:cs typeface="Consolas"/>
              </a:rPr>
              <a:t>) {</a:t>
            </a:r>
          </a:p>
          <a:p>
            <a:r>
              <a:rPr lang="en-US" sz="1400" dirty="0">
                <a:latin typeface="Consolas"/>
                <a:cs typeface="Consolas"/>
              </a:rPr>
              <a:t>  if ( </a:t>
            </a:r>
            <a:r>
              <a:rPr lang="en-US" sz="1400" dirty="0" err="1">
                <a:latin typeface="Consolas"/>
                <a:cs typeface="Consolas"/>
              </a:rPr>
              <a:t>nToSend</a:t>
            </a:r>
            <a:r>
              <a:rPr lang="en-US" sz="1400" dirty="0">
                <a:latin typeface="Consolas"/>
                <a:cs typeface="Consolas"/>
              </a:rPr>
              <a:t> == 0 ) {return;}</a:t>
            </a:r>
          </a:p>
          <a:p>
            <a:r>
              <a:rPr lang="en-US" sz="1400" dirty="0">
                <a:latin typeface="Consolas"/>
                <a:cs typeface="Consolas"/>
              </a:rPr>
              <a:t>  if ( (</a:t>
            </a:r>
            <a:r>
              <a:rPr lang="en-US" sz="1400" dirty="0" err="1">
                <a:latin typeface="Consolas"/>
                <a:cs typeface="Consolas"/>
              </a:rPr>
              <a:t>cyc</a:t>
            </a:r>
            <a:r>
              <a:rPr lang="en-US" sz="1400" dirty="0">
                <a:latin typeface="Consolas"/>
                <a:cs typeface="Consolas"/>
              </a:rPr>
              <a:t> % 64) == 0 ) {</a:t>
            </a:r>
          </a:p>
          <a:p>
            <a:r>
              <a:rPr lang="en-US" sz="1400" dirty="0">
                <a:latin typeface="Consolas"/>
                <a:cs typeface="Consolas"/>
              </a:rPr>
              <a:t>    link-&gt;send(new </a:t>
            </a:r>
            <a:r>
              <a:rPr lang="en-US" sz="1400" dirty="0" err="1">
                <a:latin typeface="Consolas"/>
                <a:cs typeface="Consolas"/>
              </a:rPr>
              <a:t>simpleMessage</a:t>
            </a:r>
            <a:r>
              <a:rPr lang="en-US" sz="1400" dirty="0">
                <a:latin typeface="Consolas"/>
                <a:cs typeface="Consolas"/>
              </a:rPr>
              <a:t>());</a:t>
            </a:r>
          </a:p>
          <a:p>
            <a:r>
              <a:rPr lang="en-US" sz="1400" dirty="0">
                <a:latin typeface="Consolas"/>
                <a:cs typeface="Consolas"/>
              </a:rPr>
              <a:t>        </a:t>
            </a:r>
            <a:r>
              <a:rPr lang="en-US" sz="1400" dirty="0" err="1">
                <a:latin typeface="Consolas"/>
                <a:cs typeface="Consolas"/>
              </a:rPr>
              <a:t>nToSend</a:t>
            </a:r>
            <a:r>
              <a:rPr lang="en-US" sz="1400" dirty="0">
                <a:latin typeface="Consolas"/>
                <a:cs typeface="Consolas"/>
              </a:rPr>
              <a:t>--;</a:t>
            </a:r>
          </a:p>
          <a:p>
            <a:r>
              <a:rPr lang="en-US" sz="1400" dirty="0">
                <a:latin typeface="Consolas"/>
                <a:cs typeface="Consolas"/>
              </a:rPr>
              <a:t>  }</a:t>
            </a:r>
          </a:p>
          <a:p>
            <a:r>
              <a:rPr lang="en-US" sz="1400" dirty="0">
                <a:latin typeface="Consolas"/>
                <a:cs typeface="Consolas"/>
              </a:rPr>
              <a:t>}</a:t>
            </a:r>
          </a:p>
        </p:txBody>
      </p:sp>
    </p:spTree>
    <p:extLst>
      <p:ext uri="{BB962C8B-B14F-4D97-AF65-F5344CB8AC3E}">
        <p14:creationId xmlns:p14="http://schemas.microsoft.com/office/powerpoint/2010/main" val="42135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ElementInfo</a:t>
            </a:r>
            <a:r>
              <a:rPr lang="en-US" dirty="0"/>
              <a:t> – Additional Info</a:t>
            </a:r>
          </a:p>
        </p:txBody>
      </p:sp>
      <p:sp>
        <p:nvSpPr>
          <p:cNvPr id="5" name="Slide Number Placeholder 4"/>
          <p:cNvSpPr>
            <a:spLocks noGrp="1"/>
          </p:cNvSpPr>
          <p:nvPr>
            <p:ph type="sldNum" sz="quarter" idx="4"/>
          </p:nvPr>
        </p:nvSpPr>
        <p:spPr/>
        <p:txBody>
          <a:bodyPr/>
          <a:lstStyle/>
          <a:p>
            <a:fld id="{A5E55A7B-7854-E145-92D9-B491DF4BAE2D}" type="slidenum">
              <a:rPr lang="en-US" smtClean="0"/>
              <a:pPr/>
              <a:t>5</a:t>
            </a:fld>
            <a:endParaRPr lang="en-US" dirty="0"/>
          </a:p>
        </p:txBody>
      </p:sp>
      <p:sp>
        <p:nvSpPr>
          <p:cNvPr id="3" name="Content Placeholder 2"/>
          <p:cNvSpPr>
            <a:spLocks noGrp="1"/>
          </p:cNvSpPr>
          <p:nvPr>
            <p:ph idx="1"/>
          </p:nvPr>
        </p:nvSpPr>
        <p:spPr/>
        <p:txBody>
          <a:bodyPr>
            <a:normAutofit/>
          </a:bodyPr>
          <a:lstStyle/>
          <a:p>
            <a:r>
              <a:rPr lang="en-US" dirty="0"/>
              <a:t>In addition to registration, some elements will require additional documentation.  These shared documentation macros are:</a:t>
            </a:r>
          </a:p>
          <a:p>
            <a:pPr lvl="1"/>
            <a:r>
              <a:rPr lang="en-US" dirty="0"/>
              <a:t>SST_ELI_ELEMENT_VERSION(major, minor, tertiary)</a:t>
            </a:r>
          </a:p>
          <a:p>
            <a:pPr lvl="1"/>
            <a:r>
              <a:rPr lang="en-US" dirty="0"/>
              <a:t>SST_ELI_DOCUMENT_PARAMS(...)</a:t>
            </a:r>
          </a:p>
          <a:p>
            <a:pPr lvl="1"/>
            <a:r>
              <a:rPr lang="en-US" dirty="0"/>
              <a:t>SST_ELI_DOCUMENT_STATISTICS(...) </a:t>
            </a:r>
          </a:p>
          <a:p>
            <a:pPr lvl="1"/>
            <a:r>
              <a:rPr lang="en-US" dirty="0"/>
              <a:t>SST_ELI_DOCUMENT_PORTS(...) </a:t>
            </a:r>
          </a:p>
          <a:p>
            <a:pPr lvl="1"/>
            <a:r>
              <a:rPr lang="en-US" dirty="0"/>
              <a:t>SST_ELI_DOCUMENT_SUBCOMPONENT_SLOTS(...) </a:t>
            </a:r>
          </a:p>
          <a:p>
            <a:pPr lvl="1"/>
            <a:endParaRPr lang="en-US" dirty="0"/>
          </a:p>
          <a:p>
            <a:pPr lvl="1"/>
            <a:endParaRPr lang="en-US" dirty="0"/>
          </a:p>
        </p:txBody>
      </p:sp>
    </p:spTree>
    <p:extLst>
      <p:ext uri="{BB962C8B-B14F-4D97-AF65-F5344CB8AC3E}">
        <p14:creationId xmlns:p14="http://schemas.microsoft.com/office/powerpoint/2010/main" val="355017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SubComponent</a:t>
            </a:r>
            <a:r>
              <a:rPr lang="en-US" sz="3600" dirty="0"/>
              <a:t> Example: </a:t>
            </a:r>
            <a:r>
              <a:rPr lang="en-US" sz="3600" dirty="0" err="1"/>
              <a:t>Config</a:t>
            </a:r>
            <a:endParaRPr lang="en-US" sz="3600" dirty="0"/>
          </a:p>
        </p:txBody>
      </p:sp>
      <p:sp>
        <p:nvSpPr>
          <p:cNvPr id="23" name="Slide Number Placeholder 22"/>
          <p:cNvSpPr>
            <a:spLocks noGrp="1"/>
          </p:cNvSpPr>
          <p:nvPr>
            <p:ph type="sldNum" sz="quarter" idx="4"/>
          </p:nvPr>
        </p:nvSpPr>
        <p:spPr/>
        <p:txBody>
          <a:bodyPr/>
          <a:lstStyle/>
          <a:p>
            <a:fld id="{A5E55A7B-7854-E145-92D9-B491DF4BAE2D}" type="slidenum">
              <a:rPr lang="en-US" smtClean="0"/>
              <a:pPr/>
              <a:t>50</a:t>
            </a:fld>
            <a:endParaRPr lang="en-US"/>
          </a:p>
        </p:txBody>
      </p:sp>
      <p:sp>
        <p:nvSpPr>
          <p:cNvPr id="3" name="Content Placeholder 2"/>
          <p:cNvSpPr>
            <a:spLocks noGrp="1"/>
          </p:cNvSpPr>
          <p:nvPr>
            <p:ph idx="1"/>
          </p:nvPr>
        </p:nvSpPr>
        <p:spPr/>
        <p:txBody>
          <a:bodyPr>
            <a:normAutofit/>
          </a:bodyPr>
          <a:lstStyle/>
          <a:p>
            <a:r>
              <a:rPr lang="en-US" sz="1800" dirty="0"/>
              <a:t>Preamble</a:t>
            </a:r>
          </a:p>
          <a:p>
            <a:endParaRPr lang="en-US" sz="1800" dirty="0"/>
          </a:p>
          <a:p>
            <a:endParaRPr lang="en-US" sz="1800" dirty="0"/>
          </a:p>
          <a:p>
            <a:r>
              <a:rPr lang="en-US" sz="1800" dirty="0"/>
              <a:t>Sender</a:t>
            </a:r>
          </a:p>
          <a:p>
            <a:endParaRPr lang="en-US" sz="1800" dirty="0"/>
          </a:p>
          <a:p>
            <a:endParaRPr lang="en-US" sz="1800" dirty="0"/>
          </a:p>
          <a:p>
            <a:endParaRPr lang="en-US" sz="1800" dirty="0"/>
          </a:p>
          <a:p>
            <a:r>
              <a:rPr lang="en-US" sz="1800" dirty="0"/>
              <a:t>Receiver</a:t>
            </a:r>
          </a:p>
          <a:p>
            <a:endParaRPr lang="en-US" sz="1800" dirty="0"/>
          </a:p>
          <a:p>
            <a:endParaRPr lang="en-US" sz="1800" dirty="0"/>
          </a:p>
          <a:p>
            <a:r>
              <a:rPr lang="en-US" sz="1800" dirty="0"/>
              <a:t>Link</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grpSp>
        <p:nvGrpSpPr>
          <p:cNvPr id="7" name="Group 6"/>
          <p:cNvGrpSpPr/>
          <p:nvPr/>
        </p:nvGrpSpPr>
        <p:grpSpPr>
          <a:xfrm>
            <a:off x="8743982" y="1261218"/>
            <a:ext cx="2634472" cy="4470400"/>
            <a:chOff x="6448932" y="1540938"/>
            <a:chExt cx="2634472" cy="4470400"/>
          </a:xfrm>
        </p:grpSpPr>
        <p:sp>
          <p:nvSpPr>
            <p:cNvPr id="15" name="Rounded Rectangle 14"/>
            <p:cNvSpPr/>
            <p:nvPr/>
          </p:nvSpPr>
          <p:spPr>
            <a:xfrm>
              <a:off x="6448932" y="4690538"/>
              <a:ext cx="2579440" cy="1320800"/>
            </a:xfrm>
            <a:prstGeom prst="round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dirty="0"/>
                <a:t>Component: Cache</a:t>
              </a:r>
            </a:p>
          </p:txBody>
        </p:sp>
        <p:grpSp>
          <p:nvGrpSpPr>
            <p:cNvPr id="6" name="Group 5"/>
            <p:cNvGrpSpPr/>
            <p:nvPr/>
          </p:nvGrpSpPr>
          <p:grpSpPr>
            <a:xfrm>
              <a:off x="6448932" y="1540938"/>
              <a:ext cx="2634472" cy="4009499"/>
              <a:chOff x="6448932" y="1540938"/>
              <a:chExt cx="2634472" cy="4009499"/>
            </a:xfrm>
          </p:grpSpPr>
          <p:sp>
            <p:nvSpPr>
              <p:cNvPr id="5" name="Rounded Rectangle 4"/>
              <p:cNvSpPr/>
              <p:nvPr/>
            </p:nvSpPr>
            <p:spPr>
              <a:xfrm>
                <a:off x="6448932" y="1540938"/>
                <a:ext cx="2634472" cy="1320800"/>
              </a:xfrm>
              <a:prstGeom prst="round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dirty="0" err="1"/>
                  <a:t>SubComponentLoader</a:t>
                </a:r>
                <a:endParaRPr lang="en-US" dirty="0"/>
              </a:p>
            </p:txBody>
          </p:sp>
          <p:grpSp>
            <p:nvGrpSpPr>
              <p:cNvPr id="4" name="Group 3"/>
              <p:cNvGrpSpPr/>
              <p:nvPr/>
            </p:nvGrpSpPr>
            <p:grpSpPr>
              <a:xfrm>
                <a:off x="6496835" y="2048943"/>
                <a:ext cx="2490650" cy="3501494"/>
                <a:chOff x="6496835" y="2048943"/>
                <a:chExt cx="2490650" cy="3501494"/>
              </a:xfrm>
            </p:grpSpPr>
            <p:cxnSp>
              <p:nvCxnSpPr>
                <p:cNvPr id="8" name="Straight Arrow Connector 7"/>
                <p:cNvCxnSpPr>
                  <a:stCxn id="10" idx="1"/>
                  <a:endCxn id="16" idx="3"/>
                </p:cNvCxnSpPr>
                <p:nvPr/>
              </p:nvCxnSpPr>
              <p:spPr>
                <a:xfrm>
                  <a:off x="7718154" y="2963337"/>
                  <a:ext cx="0" cy="1608668"/>
                </a:xfrm>
                <a:prstGeom prst="straightConnector1">
                  <a:avLst/>
                </a:prstGeom>
                <a:ln>
                  <a:solidFill>
                    <a:schemeClr val="accent1">
                      <a:shade val="95000"/>
                      <a:satMod val="105000"/>
                    </a:schemeClr>
                  </a:solidFill>
                  <a:headEnd type="arrow"/>
                  <a:tailEnd type="arrow"/>
                </a:ln>
              </p:spPr>
              <p:style>
                <a:lnRef idx="2">
                  <a:schemeClr val="dk1"/>
                </a:lnRef>
                <a:fillRef idx="0">
                  <a:schemeClr val="dk1"/>
                </a:fillRef>
                <a:effectRef idx="1">
                  <a:schemeClr val="dk1"/>
                </a:effectRef>
                <a:fontRef idx="minor">
                  <a:schemeClr val="tx1"/>
                </a:fontRef>
              </p:style>
            </p:cxnSp>
            <p:sp>
              <p:nvSpPr>
                <p:cNvPr id="14" name="Snip Diagonal Corner Rectangle 13"/>
                <p:cNvSpPr/>
                <p:nvPr/>
              </p:nvSpPr>
              <p:spPr>
                <a:xfrm>
                  <a:off x="6496835" y="2048943"/>
                  <a:ext cx="2442634" cy="771532"/>
                </a:xfrm>
                <a:prstGeom prst="snip2DiagRect">
                  <a:avLst/>
                </a:prstGeom>
                <a:ln>
                  <a:solidFill>
                    <a:schemeClr val="accent1">
                      <a:shade val="95000"/>
                      <a:satMod val="105000"/>
                    </a:schemeClr>
                  </a:solidFill>
                </a:ln>
              </p:spPr>
              <p:style>
                <a:lnRef idx="1">
                  <a:schemeClr val="accent3"/>
                </a:lnRef>
                <a:fillRef idx="2">
                  <a:schemeClr val="accent3"/>
                </a:fillRef>
                <a:effectRef idx="1">
                  <a:schemeClr val="accent3"/>
                </a:effectRef>
                <a:fontRef idx="minor">
                  <a:schemeClr val="dk1"/>
                </a:fontRef>
              </p:style>
              <p:txBody>
                <a:bodyPr tIns="0" rtlCol="0" anchor="t" anchorCtr="0"/>
                <a:lstStyle/>
                <a:p>
                  <a:pPr algn="ctr"/>
                  <a:r>
                    <a:rPr lang="en-US" dirty="0" err="1"/>
                    <a:t>SubCompInterface</a:t>
                  </a:r>
                  <a:endParaRPr lang="en-US" dirty="0"/>
                </a:p>
              </p:txBody>
            </p:sp>
            <p:sp>
              <p:nvSpPr>
                <p:cNvPr id="10" name="Snip Diagonal Corner Rectangle 9"/>
                <p:cNvSpPr/>
                <p:nvPr/>
              </p:nvSpPr>
              <p:spPr>
                <a:xfrm>
                  <a:off x="6687337" y="2370671"/>
                  <a:ext cx="2061634" cy="592666"/>
                </a:xfrm>
                <a:prstGeom prst="snip2DiagRect">
                  <a:avLst/>
                </a:prstGeom>
                <a:ln>
                  <a:solidFill>
                    <a:schemeClr val="accent1">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SubCompSender</a:t>
                  </a:r>
                  <a:endParaRPr lang="en-US" dirty="0"/>
                </a:p>
              </p:txBody>
            </p:sp>
            <p:sp>
              <p:nvSpPr>
                <p:cNvPr id="17" name="Snip Diagonal Corner Rectangle 16"/>
                <p:cNvSpPr/>
                <p:nvPr/>
              </p:nvSpPr>
              <p:spPr>
                <a:xfrm>
                  <a:off x="6544851" y="4778905"/>
                  <a:ext cx="2442634" cy="771532"/>
                </a:xfrm>
                <a:prstGeom prst="snip2DiagRect">
                  <a:avLst/>
                </a:prstGeom>
                <a:ln>
                  <a:solidFill>
                    <a:schemeClr val="accent1">
                      <a:shade val="95000"/>
                      <a:satMod val="105000"/>
                    </a:schemeClr>
                  </a:solidFill>
                </a:ln>
              </p:spPr>
              <p:style>
                <a:lnRef idx="1">
                  <a:schemeClr val="accent3"/>
                </a:lnRef>
                <a:fillRef idx="2">
                  <a:schemeClr val="accent3"/>
                </a:fillRef>
                <a:effectRef idx="1">
                  <a:schemeClr val="accent3"/>
                </a:effectRef>
                <a:fontRef idx="minor">
                  <a:schemeClr val="dk1"/>
                </a:fontRef>
              </p:style>
              <p:txBody>
                <a:bodyPr tIns="0" rtlCol="0" anchor="b" anchorCtr="0"/>
                <a:lstStyle/>
                <a:p>
                  <a:pPr algn="ctr"/>
                  <a:r>
                    <a:rPr lang="en-US" dirty="0" err="1"/>
                    <a:t>SubCompInterface</a:t>
                  </a:r>
                  <a:endParaRPr lang="en-US" dirty="0"/>
                </a:p>
              </p:txBody>
            </p:sp>
            <p:sp>
              <p:nvSpPr>
                <p:cNvPr id="16" name="Snip Diagonal Corner Rectangle 15"/>
                <p:cNvSpPr/>
                <p:nvPr/>
              </p:nvSpPr>
              <p:spPr>
                <a:xfrm>
                  <a:off x="6687337" y="4572005"/>
                  <a:ext cx="2061634" cy="592666"/>
                </a:xfrm>
                <a:prstGeom prst="snip2DiagRect">
                  <a:avLst/>
                </a:prstGeom>
                <a:ln>
                  <a:solidFill>
                    <a:schemeClr val="accent1">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t>SubCompReciver</a:t>
                  </a:r>
                  <a:endParaRPr lang="en-US" dirty="0"/>
                </a:p>
              </p:txBody>
            </p:sp>
          </p:grpSp>
        </p:grpSp>
      </p:grpSp>
      <p:sp>
        <p:nvSpPr>
          <p:cNvPr id="18" name="TextBox 17"/>
          <p:cNvSpPr txBox="1"/>
          <p:nvPr/>
        </p:nvSpPr>
        <p:spPr>
          <a:xfrm>
            <a:off x="1248446" y="1911676"/>
            <a:ext cx="5806261"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import </a:t>
            </a:r>
            <a:r>
              <a:rPr lang="en-US" sz="1400" dirty="0" err="1">
                <a:latin typeface="Consolas"/>
                <a:cs typeface="Consolas"/>
              </a:rPr>
              <a:t>sst</a:t>
            </a:r>
            <a:endParaRPr lang="en-US" sz="1400" dirty="0">
              <a:latin typeface="Consolas"/>
              <a:cs typeface="Consolas"/>
            </a:endParaRPr>
          </a:p>
          <a:p>
            <a:r>
              <a:rPr lang="en-US" sz="1400" dirty="0" err="1">
                <a:latin typeface="Consolas"/>
                <a:cs typeface="Consolas"/>
              </a:rPr>
              <a:t>sst.setProgramOption</a:t>
            </a:r>
            <a:r>
              <a:rPr lang="en-US" sz="1400" dirty="0">
                <a:latin typeface="Consolas"/>
                <a:cs typeface="Consolas"/>
              </a:rPr>
              <a:t>("</a:t>
            </a:r>
            <a:r>
              <a:rPr lang="en-US" sz="1400" dirty="0" err="1">
                <a:latin typeface="Consolas"/>
                <a:cs typeface="Consolas"/>
              </a:rPr>
              <a:t>stopAtCycle</a:t>
            </a:r>
            <a:r>
              <a:rPr lang="en-US" sz="1400" dirty="0">
                <a:latin typeface="Consolas"/>
                <a:cs typeface="Consolas"/>
              </a:rPr>
              <a:t>", "10us")</a:t>
            </a:r>
          </a:p>
        </p:txBody>
      </p:sp>
      <p:sp>
        <p:nvSpPr>
          <p:cNvPr id="21" name="TextBox 20"/>
          <p:cNvSpPr txBox="1"/>
          <p:nvPr/>
        </p:nvSpPr>
        <p:spPr>
          <a:xfrm>
            <a:off x="1248446" y="3204978"/>
            <a:ext cx="7329897"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a:latin typeface="Consolas"/>
                <a:cs typeface="Consolas"/>
              </a:rPr>
              <a:t>loader0 = </a:t>
            </a:r>
            <a:r>
              <a:rPr lang="en-US" sz="1200" dirty="0" err="1">
                <a:latin typeface="Consolas"/>
                <a:cs typeface="Consolas"/>
              </a:rPr>
              <a:t>sst.Component</a:t>
            </a:r>
            <a:r>
              <a:rPr lang="en-US" sz="1200" dirty="0">
                <a:latin typeface="Consolas"/>
                <a:cs typeface="Consolas"/>
              </a:rPr>
              <a:t>("Loader0", “</a:t>
            </a:r>
            <a:r>
              <a:rPr lang="en-US" sz="1200" dirty="0" err="1">
                <a:latin typeface="Consolas"/>
                <a:cs typeface="Consolas"/>
              </a:rPr>
              <a:t>simpleElementExample.SubComponentLoader</a:t>
            </a:r>
            <a:r>
              <a:rPr lang="en-US" sz="1200" dirty="0">
                <a:latin typeface="Consolas"/>
                <a:cs typeface="Consolas"/>
              </a:rPr>
              <a:t>")</a:t>
            </a:r>
          </a:p>
          <a:p>
            <a:r>
              <a:rPr lang="en-US" sz="1200" dirty="0">
                <a:latin typeface="Consolas"/>
                <a:cs typeface="Consolas"/>
              </a:rPr>
              <a:t>loader0.addParam("clock", "1.5GHz")</a:t>
            </a:r>
          </a:p>
          <a:p>
            <a:r>
              <a:rPr lang="en-US" sz="1200" dirty="0">
                <a:latin typeface="Consolas"/>
                <a:cs typeface="Consolas"/>
              </a:rPr>
              <a:t>sub0 = loader0.setSubComponent("</a:t>
            </a:r>
            <a:r>
              <a:rPr lang="en-US" sz="1200" dirty="0" err="1">
                <a:latin typeface="Consolas"/>
                <a:cs typeface="Consolas"/>
              </a:rPr>
              <a:t>mySubComp</a:t>
            </a:r>
            <a:r>
              <a:rPr lang="en-US" sz="1200" dirty="0">
                <a:latin typeface="Consolas"/>
                <a:cs typeface="Consolas"/>
              </a:rPr>
              <a:t>", "simpleElementExample.SubCompSender",0)</a:t>
            </a:r>
          </a:p>
          <a:p>
            <a:r>
              <a:rPr lang="en-US" sz="1200" dirty="0">
                <a:latin typeface="Consolas"/>
                <a:cs typeface="Consolas"/>
              </a:rPr>
              <a:t>sub0.addParam("</a:t>
            </a:r>
            <a:r>
              <a:rPr lang="en-US" sz="1200" dirty="0" err="1">
                <a:latin typeface="Consolas"/>
                <a:cs typeface="Consolas"/>
              </a:rPr>
              <a:t>sendCount</a:t>
            </a:r>
            <a:r>
              <a:rPr lang="en-US" sz="1200" dirty="0">
                <a:latin typeface="Consolas"/>
                <a:cs typeface="Consolas"/>
              </a:rPr>
              <a:t>", 15)</a:t>
            </a:r>
          </a:p>
        </p:txBody>
      </p:sp>
      <p:sp>
        <p:nvSpPr>
          <p:cNvPr id="22" name="TextBox 21"/>
          <p:cNvSpPr txBox="1"/>
          <p:nvPr/>
        </p:nvSpPr>
        <p:spPr>
          <a:xfrm>
            <a:off x="1248447" y="4810539"/>
            <a:ext cx="7329897"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a:latin typeface="Consolas"/>
                <a:cs typeface="Consolas"/>
              </a:rPr>
              <a:t>loader1 = </a:t>
            </a:r>
            <a:r>
              <a:rPr lang="en-US" sz="1200" dirty="0" err="1">
                <a:latin typeface="Consolas"/>
                <a:cs typeface="Consolas"/>
              </a:rPr>
              <a:t>sst.Component</a:t>
            </a:r>
            <a:r>
              <a:rPr lang="en-US" sz="1200" dirty="0">
                <a:latin typeface="Consolas"/>
                <a:cs typeface="Consolas"/>
              </a:rPr>
              <a:t>("Loader1", "</a:t>
            </a:r>
            <a:r>
              <a:rPr lang="en-US" sz="1200" dirty="0" err="1">
                <a:latin typeface="Consolas"/>
                <a:cs typeface="Consolas"/>
              </a:rPr>
              <a:t>simpleElementExample.SubComponentLoader</a:t>
            </a:r>
            <a:r>
              <a:rPr lang="en-US" sz="1200" dirty="0">
                <a:latin typeface="Consolas"/>
                <a:cs typeface="Consolas"/>
              </a:rPr>
              <a:t>")</a:t>
            </a:r>
          </a:p>
          <a:p>
            <a:r>
              <a:rPr lang="en-US" sz="1200" dirty="0">
                <a:latin typeface="Consolas"/>
                <a:cs typeface="Consolas"/>
              </a:rPr>
              <a:t>loader1.addParam("clock", "1.0GHz")</a:t>
            </a:r>
          </a:p>
          <a:p>
            <a:r>
              <a:rPr lang="en-US" sz="1200" dirty="0">
                <a:latin typeface="Consolas"/>
                <a:cs typeface="Consolas"/>
              </a:rPr>
              <a:t>loader1.setSubComponent("</a:t>
            </a:r>
            <a:r>
              <a:rPr lang="en-US" sz="1200" dirty="0" err="1">
                <a:latin typeface="Consolas"/>
                <a:cs typeface="Consolas"/>
              </a:rPr>
              <a:t>mySubComp</a:t>
            </a:r>
            <a:r>
              <a:rPr lang="en-US" sz="1200" dirty="0">
                <a:latin typeface="Consolas"/>
                <a:cs typeface="Consolas"/>
              </a:rPr>
              <a:t>", “simpleElementExample.SubCompReceiver",0)</a:t>
            </a:r>
          </a:p>
        </p:txBody>
      </p:sp>
      <p:sp>
        <p:nvSpPr>
          <p:cNvPr id="24" name="TextBox 23"/>
          <p:cNvSpPr txBox="1"/>
          <p:nvPr/>
        </p:nvSpPr>
        <p:spPr>
          <a:xfrm>
            <a:off x="1248447" y="5980372"/>
            <a:ext cx="7329897"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a:latin typeface="Consolas"/>
                <a:cs typeface="Consolas"/>
              </a:rPr>
              <a:t>link = </a:t>
            </a:r>
            <a:r>
              <a:rPr lang="en-US" sz="1200" dirty="0" err="1">
                <a:latin typeface="Consolas"/>
                <a:cs typeface="Consolas"/>
              </a:rPr>
              <a:t>sst.Link</a:t>
            </a:r>
            <a:r>
              <a:rPr lang="en-US" sz="1200" dirty="0">
                <a:latin typeface="Consolas"/>
                <a:cs typeface="Consolas"/>
              </a:rPr>
              <a:t>("myLink1")</a:t>
            </a:r>
          </a:p>
          <a:p>
            <a:r>
              <a:rPr lang="en-US" sz="1200" dirty="0" err="1">
                <a:latin typeface="Consolas"/>
                <a:cs typeface="Consolas"/>
              </a:rPr>
              <a:t>link.connect</a:t>
            </a:r>
            <a:r>
              <a:rPr lang="en-US" sz="1200" dirty="0">
                <a:latin typeface="Consolas"/>
                <a:cs typeface="Consolas"/>
              </a:rPr>
              <a:t>((sub0, "</a:t>
            </a:r>
            <a:r>
              <a:rPr lang="en-US" sz="1200" dirty="0" err="1">
                <a:latin typeface="Consolas"/>
                <a:cs typeface="Consolas"/>
              </a:rPr>
              <a:t>sendPort</a:t>
            </a:r>
            <a:r>
              <a:rPr lang="en-US" sz="1200" dirty="0">
                <a:latin typeface="Consolas"/>
                <a:cs typeface="Consolas"/>
              </a:rPr>
              <a:t>", "5ns"), (sub1, "</a:t>
            </a:r>
            <a:r>
              <a:rPr lang="en-US" sz="1200" dirty="0" err="1">
                <a:latin typeface="Consolas"/>
                <a:cs typeface="Consolas"/>
              </a:rPr>
              <a:t>recvPort</a:t>
            </a:r>
            <a:r>
              <a:rPr lang="en-US" sz="1200" dirty="0">
                <a:latin typeface="Consolas"/>
                <a:cs typeface="Consolas"/>
              </a:rPr>
              <a:t>", "5ns"))</a:t>
            </a:r>
          </a:p>
        </p:txBody>
      </p:sp>
    </p:spTree>
    <p:extLst>
      <p:ext uri="{BB962C8B-B14F-4D97-AF65-F5344CB8AC3E}">
        <p14:creationId xmlns:p14="http://schemas.microsoft.com/office/powerpoint/2010/main" val="21964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4"/>
          </p:nvPr>
        </p:nvSpPr>
        <p:spPr/>
        <p:txBody>
          <a:bodyPr/>
          <a:lstStyle/>
          <a:p>
            <a:fld id="{A5E55A7B-7854-E145-92D9-B491DF4BAE2D}" type="slidenum">
              <a:rPr lang="en-US" smtClean="0"/>
              <a:pPr/>
              <a:t>51</a:t>
            </a:fld>
            <a:endParaRPr lang="en-US" dirty="0"/>
          </a:p>
        </p:txBody>
      </p:sp>
      <p:sp>
        <p:nvSpPr>
          <p:cNvPr id="3" name="Content Placeholder 2"/>
          <p:cNvSpPr>
            <a:spLocks noGrp="1"/>
          </p:cNvSpPr>
          <p:nvPr>
            <p:ph idx="1"/>
          </p:nvPr>
        </p:nvSpPr>
        <p:spPr/>
        <p:txBody>
          <a:bodyPr/>
          <a:lstStyle/>
          <a:p>
            <a:r>
              <a:rPr lang="en-US" dirty="0">
                <a:solidFill>
                  <a:schemeClr val="tx1">
                    <a:lumMod val="50000"/>
                    <a:lumOff val="50000"/>
                  </a:schemeClr>
                </a:solidFill>
              </a:rPr>
              <a:t>Element Library Overview</a:t>
            </a:r>
          </a:p>
          <a:p>
            <a:r>
              <a:rPr lang="en-US" dirty="0">
                <a:solidFill>
                  <a:schemeClr val="tx1">
                    <a:lumMod val="50000"/>
                    <a:lumOff val="50000"/>
                  </a:schemeClr>
                </a:solidFill>
              </a:rPr>
              <a:t>Component Lifecycle </a:t>
            </a:r>
          </a:p>
          <a:p>
            <a:r>
              <a:rPr lang="en-US" dirty="0">
                <a:solidFill>
                  <a:schemeClr val="tx1">
                    <a:lumMod val="50000"/>
                    <a:lumOff val="50000"/>
                  </a:schemeClr>
                </a:solidFill>
              </a:rPr>
              <a:t>Parallel considerations</a:t>
            </a:r>
          </a:p>
          <a:p>
            <a:r>
              <a:rPr lang="en-US" dirty="0">
                <a:solidFill>
                  <a:schemeClr val="tx1">
                    <a:lumMod val="50000"/>
                    <a:lumOff val="50000"/>
                  </a:schemeClr>
                </a:solidFill>
              </a:rPr>
              <a:t>Common Core APIs</a:t>
            </a:r>
          </a:p>
          <a:p>
            <a:r>
              <a:rPr lang="en-US" dirty="0"/>
              <a:t>Create an Element Library</a:t>
            </a:r>
          </a:p>
        </p:txBody>
      </p:sp>
    </p:spTree>
    <p:extLst>
      <p:ext uri="{BB962C8B-B14F-4D97-AF65-F5344CB8AC3E}">
        <p14:creationId xmlns:p14="http://schemas.microsoft.com/office/powerpoint/2010/main" val="174773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Event</a:t>
            </a:r>
          </a:p>
        </p:txBody>
      </p:sp>
      <p:sp>
        <p:nvSpPr>
          <p:cNvPr id="5" name="Slide Number Placeholder 4"/>
          <p:cNvSpPr>
            <a:spLocks noGrp="1"/>
          </p:cNvSpPr>
          <p:nvPr>
            <p:ph type="sldNum" sz="quarter" idx="4"/>
          </p:nvPr>
        </p:nvSpPr>
        <p:spPr/>
        <p:txBody>
          <a:bodyPr/>
          <a:lstStyle/>
          <a:p>
            <a:fld id="{A5E55A7B-7854-E145-92D9-B491DF4BAE2D}" type="slidenum">
              <a:rPr lang="en-US" smtClean="0"/>
              <a:pPr/>
              <a:t>52</a:t>
            </a:fld>
            <a:endParaRPr lang="en-US" dirty="0"/>
          </a:p>
        </p:txBody>
      </p:sp>
      <p:sp>
        <p:nvSpPr>
          <p:cNvPr id="6" name="Content Placeholder 5"/>
          <p:cNvSpPr>
            <a:spLocks noGrp="1"/>
          </p:cNvSpPr>
          <p:nvPr>
            <p:ph idx="1"/>
          </p:nvPr>
        </p:nvSpPr>
        <p:spPr>
          <a:xfrm>
            <a:off x="8202452" y="1429232"/>
            <a:ext cx="3308115" cy="4663440"/>
          </a:xfrm>
        </p:spPr>
        <p:txBody>
          <a:bodyPr/>
          <a:lstStyle/>
          <a:p>
            <a:r>
              <a:rPr lang="en-US" sz="2400" dirty="0"/>
              <a:t>Include needed headers</a:t>
            </a:r>
          </a:p>
          <a:p>
            <a:r>
              <a:rPr lang="en-US" sz="2400" dirty="0"/>
              <a:t>Create your namespace</a:t>
            </a:r>
          </a:p>
          <a:p>
            <a:r>
              <a:rPr lang="en-US" sz="2400" dirty="0"/>
              <a:t>Subclass SST::Event</a:t>
            </a:r>
          </a:p>
          <a:p>
            <a:r>
              <a:rPr lang="en-US" sz="2400" dirty="0"/>
              <a:t>Add your members</a:t>
            </a:r>
          </a:p>
          <a:p>
            <a:r>
              <a:rPr lang="en-US" sz="2400" dirty="0"/>
              <a:t>Serialization Code</a:t>
            </a:r>
          </a:p>
        </p:txBody>
      </p:sp>
      <p:sp>
        <p:nvSpPr>
          <p:cNvPr id="3" name="Content Placeholder 2"/>
          <p:cNvSpPr>
            <a:spLocks noGrp="1"/>
          </p:cNvSpPr>
          <p:nvPr>
            <p:ph type="body" sz="quarter" idx="4294967295"/>
          </p:nvPr>
        </p:nvSpPr>
        <p:spPr>
          <a:xfrm>
            <a:off x="484348" y="1187614"/>
            <a:ext cx="7389492" cy="5146675"/>
          </a:xfrm>
        </p:spPr>
        <p:style>
          <a:lnRef idx="1">
            <a:schemeClr val="accent3"/>
          </a:lnRef>
          <a:fillRef idx="2">
            <a:schemeClr val="accent3"/>
          </a:fillRef>
          <a:effectRef idx="1">
            <a:schemeClr val="accent3"/>
          </a:effectRef>
          <a:fontRef idx="minor">
            <a:schemeClr val="dk1"/>
          </a:fontRef>
        </p:style>
        <p:txBody>
          <a:bodyPr>
            <a:noAutofit/>
          </a:bodyPr>
          <a:lstStyle/>
          <a:p>
            <a:pPr marL="0" indent="0">
              <a:lnSpc>
                <a:spcPct val="100000"/>
              </a:lnSpc>
              <a:spcBef>
                <a:spcPts val="0"/>
              </a:spcBef>
              <a:spcAft>
                <a:spcPts val="0"/>
              </a:spcAft>
              <a:buNone/>
            </a:pPr>
            <a:r>
              <a:rPr lang="en-US" sz="1200" dirty="0">
                <a:latin typeface="Consolas"/>
                <a:cs typeface="Consolas"/>
              </a:rPr>
              <a:t>#</a:t>
            </a:r>
            <a:r>
              <a:rPr lang="en-US" sz="1200" dirty="0" err="1">
                <a:latin typeface="Consolas"/>
                <a:cs typeface="Consolas"/>
              </a:rPr>
              <a:t>ifndef</a:t>
            </a:r>
            <a:r>
              <a:rPr lang="en-US" sz="1200" dirty="0">
                <a:latin typeface="Consolas"/>
                <a:cs typeface="Consolas"/>
              </a:rPr>
              <a:t> _MYEVENT_H</a:t>
            </a:r>
          </a:p>
          <a:p>
            <a:pPr marL="0" indent="0">
              <a:lnSpc>
                <a:spcPct val="100000"/>
              </a:lnSpc>
              <a:spcBef>
                <a:spcPts val="0"/>
              </a:spcBef>
              <a:spcAft>
                <a:spcPts val="0"/>
              </a:spcAft>
              <a:buNone/>
            </a:pPr>
            <a:r>
              <a:rPr lang="en-US" sz="1200" dirty="0">
                <a:latin typeface="Consolas"/>
                <a:cs typeface="Consolas"/>
              </a:rPr>
              <a:t>#define _MYEVENT_H</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#include &lt;</a:t>
            </a:r>
            <a:r>
              <a:rPr lang="en-US" sz="1200" dirty="0" err="1">
                <a:latin typeface="Consolas"/>
                <a:cs typeface="Consolas"/>
              </a:rPr>
              <a:t>sst</a:t>
            </a:r>
            <a:r>
              <a:rPr lang="en-US" sz="1200" dirty="0">
                <a:latin typeface="Consolas"/>
                <a:cs typeface="Consolas"/>
              </a:rPr>
              <a:t>/core/</a:t>
            </a:r>
            <a:r>
              <a:rPr lang="en-US" sz="1200" dirty="0" err="1">
                <a:latin typeface="Consolas"/>
                <a:cs typeface="Consolas"/>
              </a:rPr>
              <a:t>event.h</a:t>
            </a:r>
            <a:r>
              <a:rPr lang="en-US" sz="1200" dirty="0">
                <a:latin typeface="Consolas"/>
                <a:cs typeface="Consolas"/>
              </a:rPr>
              <a:t>&gt;</a:t>
            </a:r>
          </a:p>
          <a:p>
            <a:pPr marL="0" indent="0">
              <a:lnSpc>
                <a:spcPct val="100000"/>
              </a:lnSpc>
              <a:spcBef>
                <a:spcPts val="0"/>
              </a:spcBef>
              <a:spcAft>
                <a:spcPts val="0"/>
              </a:spcAft>
              <a:buNone/>
            </a:pPr>
            <a:r>
              <a:rPr lang="en-US" sz="1200" dirty="0">
                <a:latin typeface="Consolas"/>
                <a:cs typeface="Consolas"/>
              </a:rPr>
              <a:t>#include &lt;</a:t>
            </a:r>
            <a:r>
              <a:rPr lang="en-US" sz="1200" dirty="0" err="1">
                <a:latin typeface="Consolas"/>
                <a:cs typeface="Consolas"/>
              </a:rPr>
              <a:t>sst</a:t>
            </a:r>
            <a:r>
              <a:rPr lang="en-US" sz="1200" dirty="0">
                <a:latin typeface="Consolas"/>
                <a:cs typeface="Consolas"/>
              </a:rPr>
              <a:t>/core/</a:t>
            </a:r>
            <a:r>
              <a:rPr lang="en-US" sz="1200" dirty="0" err="1">
                <a:latin typeface="Consolas"/>
                <a:cs typeface="Consolas"/>
              </a:rPr>
              <a:t>serialization.h</a:t>
            </a:r>
            <a:r>
              <a:rPr lang="en-US" sz="1200" dirty="0">
                <a:latin typeface="Consolas"/>
                <a:cs typeface="Consolas"/>
              </a:rPr>
              <a:t>&gt;</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namespace </a:t>
            </a:r>
            <a:r>
              <a:rPr lang="en-US" sz="1200" dirty="0" err="1">
                <a:latin typeface="Consolas"/>
                <a:cs typeface="Consolas"/>
              </a:rPr>
              <a:t>MyElement</a:t>
            </a:r>
            <a:r>
              <a:rPr lang="en-US" sz="1200" dirty="0">
                <a:latin typeface="Consolas"/>
                <a:cs typeface="Consolas"/>
              </a:rPr>
              <a:t> {</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class </a:t>
            </a:r>
            <a:r>
              <a:rPr lang="en-US" sz="1200" dirty="0" err="1">
                <a:latin typeface="Consolas"/>
                <a:cs typeface="Consolas"/>
              </a:rPr>
              <a:t>MyEvent</a:t>
            </a:r>
            <a:r>
              <a:rPr lang="en-US" sz="1200" dirty="0">
                <a:latin typeface="Consolas"/>
                <a:cs typeface="Consolas"/>
              </a:rPr>
              <a:t> : public SST::Event {</a:t>
            </a:r>
          </a:p>
          <a:p>
            <a:pPr marL="0" indent="0">
              <a:lnSpc>
                <a:spcPct val="100000"/>
              </a:lnSpc>
              <a:spcBef>
                <a:spcPts val="0"/>
              </a:spcBef>
              <a:spcAft>
                <a:spcPts val="0"/>
              </a:spcAft>
              <a:buNone/>
            </a:pPr>
            <a:r>
              <a:rPr lang="en-US" sz="1200" dirty="0">
                <a:latin typeface="Consolas"/>
                <a:cs typeface="Consolas"/>
              </a:rPr>
              <a:t>public:</a:t>
            </a: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MyEvent</a:t>
            </a:r>
            <a:r>
              <a:rPr lang="en-US" sz="1200" dirty="0">
                <a:latin typeface="Consolas"/>
                <a:cs typeface="Consolas"/>
              </a:rPr>
              <a:t>(</a:t>
            </a:r>
            <a:r>
              <a:rPr lang="en-US" sz="1200" dirty="0" err="1">
                <a:latin typeface="Consolas"/>
                <a:cs typeface="Consolas"/>
              </a:rPr>
              <a:t>const</a:t>
            </a:r>
            <a:r>
              <a:rPr lang="en-US" sz="1200" dirty="0">
                <a:latin typeface="Consolas"/>
                <a:cs typeface="Consolas"/>
              </a:rPr>
              <a:t> </a:t>
            </a:r>
            <a:r>
              <a:rPr lang="en-US" sz="1200" dirty="0" err="1">
                <a:latin typeface="Consolas"/>
                <a:cs typeface="Consolas"/>
              </a:rPr>
              <a:t>size_t</a:t>
            </a:r>
            <a:r>
              <a:rPr lang="en-US" sz="1200" dirty="0">
                <a:latin typeface="Consolas"/>
                <a:cs typeface="Consolas"/>
              </a:rPr>
              <a:t> data) : SST::Event(), payload(data) { }</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size_t</a:t>
            </a:r>
            <a:r>
              <a:rPr lang="en-US" sz="1200" dirty="0">
                <a:latin typeface="Consolas"/>
                <a:cs typeface="Consolas"/>
              </a:rPr>
              <a:t> </a:t>
            </a:r>
            <a:r>
              <a:rPr lang="en-US" sz="1200" dirty="0" err="1">
                <a:latin typeface="Consolas"/>
                <a:cs typeface="Consolas"/>
              </a:rPr>
              <a:t>getPayload</a:t>
            </a:r>
            <a:r>
              <a:rPr lang="en-US" sz="1200" dirty="0">
                <a:latin typeface="Consolas"/>
                <a:cs typeface="Consolas"/>
              </a:rPr>
              <a:t>() </a:t>
            </a:r>
            <a:r>
              <a:rPr lang="en-US" sz="1200" dirty="0" err="1">
                <a:latin typeface="Consolas"/>
                <a:cs typeface="Consolas"/>
              </a:rPr>
              <a:t>const</a:t>
            </a:r>
            <a:r>
              <a:rPr lang="en-US" sz="1200" dirty="0">
                <a:latin typeface="Consolas"/>
                <a:cs typeface="Consolas"/>
              </a:rPr>
              <a:t> { return payload; }</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private:</a:t>
            </a: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size_t</a:t>
            </a:r>
            <a:r>
              <a:rPr lang="en-US" sz="1200" dirty="0">
                <a:latin typeface="Consolas"/>
                <a:cs typeface="Consolas"/>
              </a:rPr>
              <a:t> payload;</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    /* Serialization code */</a:t>
            </a: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MyEvent</a:t>
            </a:r>
            <a:r>
              <a:rPr lang="en-US" sz="1200" dirty="0">
                <a:latin typeface="Consolas"/>
                <a:cs typeface="Consolas"/>
              </a:rPr>
              <a:t>() : SST::Event()  {}</a:t>
            </a:r>
          </a:p>
          <a:p>
            <a:pPr marL="0" indent="0">
              <a:lnSpc>
                <a:spcPct val="100000"/>
              </a:lnSpc>
              <a:spcBef>
                <a:spcPts val="0"/>
              </a:spcBef>
              <a:spcAft>
                <a:spcPts val="0"/>
              </a:spcAft>
              <a:buNone/>
            </a:pPr>
            <a:r>
              <a:rPr lang="en-US" sz="1200" dirty="0">
                <a:latin typeface="Consolas"/>
                <a:cs typeface="Consolas"/>
              </a:rPr>
              <a:t>    void </a:t>
            </a:r>
            <a:r>
              <a:rPr lang="en-US" sz="1200" dirty="0" err="1">
                <a:latin typeface="Consolas"/>
                <a:cs typeface="Consolas"/>
              </a:rPr>
              <a:t>serialize_order</a:t>
            </a:r>
            <a:r>
              <a:rPr lang="en-US" sz="1200" dirty="0">
                <a:latin typeface="Consolas"/>
                <a:cs typeface="Consolas"/>
              </a:rPr>
              <a:t>(SST::Core::Serialization::</a:t>
            </a:r>
            <a:r>
              <a:rPr lang="en-US" sz="1200" dirty="0" err="1">
                <a:latin typeface="Consolas"/>
                <a:cs typeface="Consolas"/>
              </a:rPr>
              <a:t>serializer</a:t>
            </a:r>
            <a:r>
              <a:rPr lang="en-US" sz="1200" dirty="0">
                <a:latin typeface="Consolas"/>
                <a:cs typeface="Consolas"/>
              </a:rPr>
              <a:t> &amp;</a:t>
            </a:r>
            <a:r>
              <a:rPr lang="en-US" sz="1200" dirty="0" err="1">
                <a:latin typeface="Consolas"/>
                <a:cs typeface="Consolas"/>
              </a:rPr>
              <a:t>ser</a:t>
            </a:r>
            <a:r>
              <a:rPr lang="en-US" sz="1200" dirty="0">
                <a:latin typeface="Consolas"/>
                <a:cs typeface="Consolas"/>
              </a:rPr>
              <a:t>) override {</a:t>
            </a:r>
          </a:p>
          <a:p>
            <a:pPr marL="0" indent="0">
              <a:lnSpc>
                <a:spcPct val="100000"/>
              </a:lnSpc>
              <a:spcBef>
                <a:spcPts val="0"/>
              </a:spcBef>
              <a:spcAft>
                <a:spcPts val="0"/>
              </a:spcAft>
              <a:buNone/>
            </a:pPr>
            <a:r>
              <a:rPr lang="en-US" sz="1200" dirty="0">
                <a:latin typeface="Consolas"/>
                <a:cs typeface="Consolas"/>
              </a:rPr>
              <a:t>      Event::</a:t>
            </a:r>
            <a:r>
              <a:rPr lang="en-US" sz="1200" dirty="0" err="1">
                <a:latin typeface="Consolas"/>
                <a:cs typeface="Consolas"/>
              </a:rPr>
              <a:t>serialize_order</a:t>
            </a:r>
            <a:r>
              <a:rPr lang="en-US" sz="1200" dirty="0">
                <a:latin typeface="Consolas"/>
                <a:cs typeface="Consolas"/>
              </a:rPr>
              <a:t>(</a:t>
            </a:r>
            <a:r>
              <a:rPr lang="en-US" sz="1200" dirty="0" err="1">
                <a:latin typeface="Consolas"/>
                <a:cs typeface="Consolas"/>
              </a:rPr>
              <a:t>ser</a:t>
            </a:r>
            <a:r>
              <a:rPr lang="en-US" sz="1200" dirty="0">
                <a:latin typeface="Consolas"/>
                <a:cs typeface="Consolas"/>
              </a:rPr>
              <a:t>);</a:t>
            </a: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ser</a:t>
            </a:r>
            <a:r>
              <a:rPr lang="en-US" sz="1200" dirty="0">
                <a:latin typeface="Consolas"/>
                <a:cs typeface="Consolas"/>
              </a:rPr>
              <a:t> &amp; payload;</a:t>
            </a:r>
          </a:p>
          <a:p>
            <a:pPr marL="0" indent="0">
              <a:lnSpc>
                <a:spcPct val="100000"/>
              </a:lnSpc>
              <a:spcBef>
                <a:spcPts val="0"/>
              </a:spcBef>
              <a:spcAft>
                <a:spcPts val="0"/>
              </a:spcAft>
              <a:buNone/>
            </a:pPr>
            <a:r>
              <a:rPr lang="en-US" sz="1200" dirty="0">
                <a:latin typeface="Consolas"/>
                <a:cs typeface="Consolas"/>
              </a:rPr>
              <a:t>    }</a:t>
            </a: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ImplementSrializable</a:t>
            </a:r>
            <a:r>
              <a:rPr lang="en-US" sz="1200" dirty="0">
                <a:latin typeface="Consolas"/>
                <a:cs typeface="Consolas"/>
              </a:rPr>
              <a:t>(</a:t>
            </a:r>
            <a:r>
              <a:rPr lang="en-US" sz="1200" dirty="0" err="1">
                <a:latin typeface="Consolas"/>
                <a:cs typeface="Consolas"/>
              </a:rPr>
              <a:t>myEven</a:t>
            </a:r>
            <a:r>
              <a:rPr lang="en-US" sz="1200" dirty="0">
                <a:latin typeface="Consolas"/>
                <a:cs typeface="Consolas"/>
              </a:rPr>
              <a:t>);</a:t>
            </a:r>
          </a:p>
          <a:p>
            <a:pPr marL="0" indent="0">
              <a:lnSpc>
                <a:spcPct val="100000"/>
              </a:lnSpc>
              <a:spcBef>
                <a:spcPts val="0"/>
              </a:spcBef>
              <a:spcAft>
                <a:spcPts val="0"/>
              </a:spcAft>
              <a:buNone/>
            </a:pPr>
            <a:r>
              <a:rPr lang="en-US" sz="1200" dirty="0">
                <a:latin typeface="Consolas"/>
                <a:cs typeface="Consolas"/>
              </a:rPr>
              <a:t>};</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a:t>
            </a:r>
          </a:p>
        </p:txBody>
      </p:sp>
      <p:cxnSp>
        <p:nvCxnSpPr>
          <p:cNvPr id="8" name="Straight Arrow Connector 7"/>
          <p:cNvCxnSpPr>
            <a:cxnSpLocks/>
          </p:cNvCxnSpPr>
          <p:nvPr/>
        </p:nvCxnSpPr>
        <p:spPr>
          <a:xfrm flipH="1">
            <a:off x="3443288" y="1700213"/>
            <a:ext cx="2884943" cy="2428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flipH="1">
            <a:off x="2528888" y="2143125"/>
            <a:ext cx="3957637" cy="3000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H="1">
            <a:off x="3443288" y="2600325"/>
            <a:ext cx="3043237" cy="1857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cxnSpLocks/>
            <a:endCxn id="15" idx="3"/>
          </p:cNvCxnSpPr>
          <p:nvPr/>
        </p:nvCxnSpPr>
        <p:spPr>
          <a:xfrm flipH="1">
            <a:off x="7272338" y="3632198"/>
            <a:ext cx="885826" cy="1477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Double Brace 14"/>
          <p:cNvSpPr/>
          <p:nvPr/>
        </p:nvSpPr>
        <p:spPr>
          <a:xfrm>
            <a:off x="200025" y="4360860"/>
            <a:ext cx="7072313" cy="1497015"/>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Double Brace 16"/>
          <p:cNvSpPr/>
          <p:nvPr/>
        </p:nvSpPr>
        <p:spPr>
          <a:xfrm>
            <a:off x="200025" y="2924625"/>
            <a:ext cx="5957888" cy="14151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cxnSpLocks/>
            <a:endCxn id="17" idx="3"/>
          </p:cNvCxnSpPr>
          <p:nvPr/>
        </p:nvCxnSpPr>
        <p:spPr>
          <a:xfrm flipH="1">
            <a:off x="6157913" y="3171825"/>
            <a:ext cx="2000250" cy="460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00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Component</a:t>
            </a:r>
            <a:br>
              <a:rPr lang="en-US" dirty="0"/>
            </a:br>
            <a:r>
              <a:rPr lang="en-US" sz="3200" dirty="0"/>
              <a:t>Header File</a:t>
            </a:r>
          </a:p>
        </p:txBody>
      </p:sp>
      <p:sp>
        <p:nvSpPr>
          <p:cNvPr id="5" name="Slide Number Placeholder 4"/>
          <p:cNvSpPr>
            <a:spLocks noGrp="1"/>
          </p:cNvSpPr>
          <p:nvPr>
            <p:ph type="sldNum" sz="quarter" idx="4"/>
          </p:nvPr>
        </p:nvSpPr>
        <p:spPr/>
        <p:txBody>
          <a:bodyPr/>
          <a:lstStyle/>
          <a:p>
            <a:fld id="{A5E55A7B-7854-E145-92D9-B491DF4BAE2D}" type="slidenum">
              <a:rPr lang="en-US" smtClean="0"/>
              <a:pPr/>
              <a:t>53</a:t>
            </a:fld>
            <a:endParaRPr lang="en-US" dirty="0"/>
          </a:p>
        </p:txBody>
      </p:sp>
      <p:sp>
        <p:nvSpPr>
          <p:cNvPr id="7" name="Content Placeholder 6"/>
          <p:cNvSpPr>
            <a:spLocks noGrp="1"/>
          </p:cNvSpPr>
          <p:nvPr>
            <p:ph idx="1"/>
          </p:nvPr>
        </p:nvSpPr>
        <p:spPr>
          <a:xfrm>
            <a:off x="8392530" y="1047931"/>
            <a:ext cx="3114055" cy="4663440"/>
          </a:xfrm>
        </p:spPr>
        <p:txBody>
          <a:bodyPr>
            <a:normAutofit fontScale="92500" lnSpcReduction="10000"/>
          </a:bodyPr>
          <a:lstStyle/>
          <a:p>
            <a:r>
              <a:rPr lang="en-US" sz="2000" dirty="0"/>
              <a:t>Include headers</a:t>
            </a:r>
          </a:p>
          <a:p>
            <a:r>
              <a:rPr lang="en-US" sz="2000" dirty="0"/>
              <a:t>Create Namespace</a:t>
            </a:r>
          </a:p>
          <a:p>
            <a:r>
              <a:rPr lang="en-US" sz="2000" dirty="0"/>
              <a:t>Inherit from SST::Component</a:t>
            </a:r>
          </a:p>
          <a:p>
            <a:endParaRPr lang="en-US" sz="2000" dirty="0"/>
          </a:p>
          <a:p>
            <a:r>
              <a:rPr lang="en-US" sz="2000" dirty="0"/>
              <a:t>Standard functions</a:t>
            </a:r>
          </a:p>
          <a:p>
            <a:endParaRPr lang="en-US" sz="2000" dirty="0"/>
          </a:p>
          <a:p>
            <a:r>
              <a:rPr lang="en-US" sz="2000" dirty="0"/>
              <a:t>Private variables</a:t>
            </a:r>
          </a:p>
          <a:p>
            <a:endParaRPr lang="en-US" sz="2000" dirty="0"/>
          </a:p>
          <a:p>
            <a:r>
              <a:rPr lang="en-US" sz="2000" dirty="0"/>
              <a:t>Some Links</a:t>
            </a:r>
          </a:p>
          <a:p>
            <a:endParaRPr lang="en-US" sz="2000" dirty="0"/>
          </a:p>
          <a:p>
            <a:r>
              <a:rPr lang="en-US" sz="2000" dirty="0"/>
              <a:t>Event Handlers</a:t>
            </a:r>
          </a:p>
        </p:txBody>
      </p:sp>
      <p:sp>
        <p:nvSpPr>
          <p:cNvPr id="6" name="Content Placeholder 5"/>
          <p:cNvSpPr>
            <a:spLocks noGrp="1"/>
          </p:cNvSpPr>
          <p:nvPr>
            <p:ph type="body" sz="quarter" idx="4294967295"/>
          </p:nvPr>
        </p:nvSpPr>
        <p:spPr>
          <a:xfrm>
            <a:off x="484347" y="810728"/>
            <a:ext cx="7773833" cy="5932972"/>
          </a:xfrm>
        </p:spPr>
        <p:style>
          <a:lnRef idx="1">
            <a:schemeClr val="accent3"/>
          </a:lnRef>
          <a:fillRef idx="2">
            <a:schemeClr val="accent3"/>
          </a:fillRef>
          <a:effectRef idx="1">
            <a:schemeClr val="accent3"/>
          </a:effectRef>
          <a:fontRef idx="minor">
            <a:schemeClr val="dk1"/>
          </a:fontRef>
        </p:style>
        <p:txBody>
          <a:bodyPr>
            <a:noAutofit/>
          </a:bodyPr>
          <a:lstStyle/>
          <a:p>
            <a:pPr marL="0" indent="0">
              <a:lnSpc>
                <a:spcPct val="120000"/>
              </a:lnSpc>
              <a:spcBef>
                <a:spcPts val="0"/>
              </a:spcBef>
              <a:spcAft>
                <a:spcPts val="0"/>
              </a:spcAft>
              <a:buNone/>
            </a:pPr>
            <a:r>
              <a:rPr lang="en-US" sz="800" dirty="0">
                <a:latin typeface="Consolas"/>
                <a:cs typeface="Consolas"/>
              </a:rPr>
              <a:t>#include &lt;</a:t>
            </a:r>
            <a:r>
              <a:rPr lang="en-US" sz="800" dirty="0" err="1">
                <a:latin typeface="Consolas"/>
                <a:cs typeface="Consolas"/>
              </a:rPr>
              <a:t>sst</a:t>
            </a:r>
            <a:r>
              <a:rPr lang="en-US" sz="800" dirty="0">
                <a:latin typeface="Consolas"/>
                <a:cs typeface="Consolas"/>
              </a:rPr>
              <a:t>/core/</a:t>
            </a:r>
            <a:r>
              <a:rPr lang="en-US" sz="800" dirty="0" err="1">
                <a:latin typeface="Consolas"/>
                <a:cs typeface="Consolas"/>
              </a:rPr>
              <a:t>component.h</a:t>
            </a:r>
            <a:r>
              <a:rPr lang="en-US" sz="800" dirty="0">
                <a:latin typeface="Consolas"/>
                <a:cs typeface="Consolas"/>
              </a:rPr>
              <a:t>&gt;</a:t>
            </a:r>
          </a:p>
          <a:p>
            <a:pPr marL="0" indent="0">
              <a:lnSpc>
                <a:spcPct val="120000"/>
              </a:lnSpc>
              <a:spcBef>
                <a:spcPts val="0"/>
              </a:spcBef>
              <a:spcAft>
                <a:spcPts val="0"/>
              </a:spcAft>
              <a:buNone/>
            </a:pPr>
            <a:r>
              <a:rPr lang="en-US" sz="800" dirty="0">
                <a:latin typeface="Consolas"/>
                <a:cs typeface="Consolas"/>
              </a:rPr>
              <a:t>#include &lt;</a:t>
            </a:r>
            <a:r>
              <a:rPr lang="en-US" sz="800" dirty="0" err="1">
                <a:latin typeface="Consolas"/>
                <a:cs typeface="Consolas"/>
              </a:rPr>
              <a:t>sst</a:t>
            </a:r>
            <a:r>
              <a:rPr lang="en-US" sz="800" dirty="0">
                <a:latin typeface="Consolas"/>
                <a:cs typeface="Consolas"/>
              </a:rPr>
              <a:t>/core/</a:t>
            </a:r>
            <a:r>
              <a:rPr lang="en-US" sz="800" dirty="0" err="1">
                <a:latin typeface="Consolas"/>
                <a:cs typeface="Consolas"/>
              </a:rPr>
              <a:t>output.h</a:t>
            </a:r>
            <a:r>
              <a:rPr lang="en-US" sz="800" dirty="0">
                <a:latin typeface="Consolas"/>
                <a:cs typeface="Consolas"/>
              </a:rPr>
              <a:t>&gt;</a:t>
            </a:r>
          </a:p>
          <a:p>
            <a:pPr marL="0" indent="0">
              <a:lnSpc>
                <a:spcPct val="120000"/>
              </a:lnSpc>
              <a:spcBef>
                <a:spcPts val="0"/>
              </a:spcBef>
              <a:spcAft>
                <a:spcPts val="0"/>
              </a:spcAft>
              <a:buNone/>
            </a:pPr>
            <a:r>
              <a:rPr lang="en-US" sz="800" dirty="0">
                <a:latin typeface="Consolas"/>
                <a:cs typeface="Consolas"/>
              </a:rPr>
              <a:t>#include &lt;</a:t>
            </a:r>
            <a:r>
              <a:rPr lang="en-US" sz="800" dirty="0" err="1">
                <a:latin typeface="Consolas"/>
                <a:cs typeface="Consolas"/>
              </a:rPr>
              <a:t>sst</a:t>
            </a:r>
            <a:r>
              <a:rPr lang="en-US" sz="800" dirty="0">
                <a:latin typeface="Consolas"/>
                <a:cs typeface="Consolas"/>
              </a:rPr>
              <a:t>/core/</a:t>
            </a:r>
            <a:r>
              <a:rPr lang="en-US" sz="800" dirty="0" err="1">
                <a:latin typeface="Consolas"/>
                <a:cs typeface="Consolas"/>
              </a:rPr>
              <a:t>params.h</a:t>
            </a:r>
            <a:r>
              <a:rPr lang="en-US" sz="800" dirty="0">
                <a:latin typeface="Consolas"/>
                <a:cs typeface="Consolas"/>
              </a:rPr>
              <a:t>&gt;</a:t>
            </a:r>
          </a:p>
          <a:p>
            <a:pPr marL="0" indent="0">
              <a:lnSpc>
                <a:spcPct val="120000"/>
              </a:lnSpc>
              <a:spcBef>
                <a:spcPts val="0"/>
              </a:spcBef>
              <a:spcAft>
                <a:spcPts val="0"/>
              </a:spcAft>
              <a:buNone/>
            </a:pPr>
            <a:r>
              <a:rPr lang="en-US" sz="800" dirty="0">
                <a:latin typeface="Consolas"/>
                <a:cs typeface="Consolas"/>
              </a:rPr>
              <a:t>#include &lt;</a:t>
            </a:r>
            <a:r>
              <a:rPr lang="en-US" sz="800" dirty="0" err="1">
                <a:latin typeface="Consolas"/>
                <a:cs typeface="Consolas"/>
              </a:rPr>
              <a:t>sst</a:t>
            </a:r>
            <a:r>
              <a:rPr lang="en-US" sz="800" dirty="0">
                <a:latin typeface="Consolas"/>
                <a:cs typeface="Consolas"/>
              </a:rPr>
              <a:t>/core/</a:t>
            </a:r>
            <a:r>
              <a:rPr lang="en-US" sz="800" dirty="0" err="1">
                <a:latin typeface="Consolas"/>
                <a:cs typeface="Consolas"/>
              </a:rPr>
              <a:t>rng</a:t>
            </a:r>
            <a:r>
              <a:rPr lang="en-US" sz="800" dirty="0">
                <a:latin typeface="Consolas"/>
                <a:cs typeface="Consolas"/>
              </a:rPr>
              <a:t>/</a:t>
            </a:r>
            <a:r>
              <a:rPr lang="en-US" sz="800" dirty="0" err="1">
                <a:latin typeface="Consolas"/>
                <a:cs typeface="Consolas"/>
              </a:rPr>
              <a:t>sstrand.h</a:t>
            </a:r>
            <a:r>
              <a:rPr lang="en-US" sz="800" dirty="0">
                <a:latin typeface="Consolas"/>
                <a:cs typeface="Consolas"/>
              </a:rPr>
              <a:t>&gt;</a:t>
            </a:r>
          </a:p>
          <a:p>
            <a:pPr marL="0" indent="0">
              <a:lnSpc>
                <a:spcPct val="120000"/>
              </a:lnSpc>
              <a:spcBef>
                <a:spcPts val="0"/>
              </a:spcBef>
              <a:spcAft>
                <a:spcPts val="0"/>
              </a:spcAft>
              <a:buNone/>
            </a:pPr>
            <a:endParaRPr lang="en-US" sz="800" dirty="0">
              <a:latin typeface="Consolas"/>
              <a:cs typeface="Consolas"/>
            </a:endParaRPr>
          </a:p>
          <a:p>
            <a:pPr marL="0" indent="0">
              <a:lnSpc>
                <a:spcPct val="120000"/>
              </a:lnSpc>
              <a:spcBef>
                <a:spcPts val="0"/>
              </a:spcBef>
              <a:spcAft>
                <a:spcPts val="0"/>
              </a:spcAft>
              <a:buNone/>
            </a:pPr>
            <a:r>
              <a:rPr lang="en-US" sz="800" dirty="0">
                <a:latin typeface="Consolas"/>
                <a:cs typeface="Consolas"/>
              </a:rPr>
              <a:t>namespace </a:t>
            </a:r>
            <a:r>
              <a:rPr lang="en-US" sz="800" dirty="0" err="1">
                <a:latin typeface="Consolas"/>
                <a:cs typeface="Consolas"/>
              </a:rPr>
              <a:t>MyElement</a:t>
            </a:r>
            <a:r>
              <a:rPr lang="en-US" sz="800" dirty="0">
                <a:latin typeface="Consolas"/>
                <a:cs typeface="Consolas"/>
              </a:rPr>
              <a:t> {</a:t>
            </a:r>
          </a:p>
          <a:p>
            <a:pPr marL="0" indent="0">
              <a:lnSpc>
                <a:spcPct val="120000"/>
              </a:lnSpc>
              <a:spcBef>
                <a:spcPts val="0"/>
              </a:spcBef>
              <a:spcAft>
                <a:spcPts val="0"/>
              </a:spcAft>
              <a:buNone/>
            </a:pPr>
            <a:r>
              <a:rPr lang="en-US" sz="800" dirty="0">
                <a:latin typeface="Consolas"/>
                <a:cs typeface="Consolas"/>
              </a:rPr>
              <a:t>class </a:t>
            </a:r>
            <a:r>
              <a:rPr lang="en-US" sz="800" dirty="0" err="1">
                <a:latin typeface="Consolas"/>
                <a:cs typeface="Consolas"/>
              </a:rPr>
              <a:t>MyComponent</a:t>
            </a:r>
            <a:r>
              <a:rPr lang="en-US" sz="800" dirty="0">
                <a:latin typeface="Consolas"/>
                <a:cs typeface="Consolas"/>
              </a:rPr>
              <a:t> : public SST::Component {</a:t>
            </a:r>
          </a:p>
          <a:p>
            <a:pPr marL="0" indent="0">
              <a:lnSpc>
                <a:spcPct val="120000"/>
              </a:lnSpc>
              <a:spcBef>
                <a:spcPts val="0"/>
              </a:spcBef>
              <a:spcAft>
                <a:spcPts val="0"/>
              </a:spcAft>
              <a:buNone/>
            </a:pPr>
            <a:r>
              <a:rPr lang="en-US" sz="800" dirty="0">
                <a:latin typeface="Consolas"/>
                <a:cs typeface="Consolas"/>
              </a:rPr>
              <a:t>public:</a:t>
            </a:r>
          </a:p>
          <a:p>
            <a:pPr marL="0" indent="0">
              <a:lnSpc>
                <a:spcPct val="120000"/>
              </a:lnSpc>
              <a:spcBef>
                <a:spcPts val="0"/>
              </a:spcBef>
              <a:spcAft>
                <a:spcPts val="0"/>
              </a:spcAft>
              <a:buNone/>
            </a:pPr>
            <a:endParaRPr lang="en-US" sz="800" dirty="0">
              <a:latin typeface="Consolas"/>
              <a:cs typeface="Consolas"/>
            </a:endParaRPr>
          </a:p>
          <a:p>
            <a:pPr marL="0" indent="0">
              <a:lnSpc>
                <a:spcPct val="120000"/>
              </a:lnSpc>
              <a:spcBef>
                <a:spcPts val="0"/>
              </a:spcBef>
              <a:spcAft>
                <a:spcPts val="0"/>
              </a:spcAft>
              <a:buNone/>
            </a:pPr>
            <a:r>
              <a:rPr lang="en-US" sz="800" dirty="0">
                <a:latin typeface="Consolas"/>
                <a:cs typeface="Consolas"/>
              </a:rPr>
              <a:t>    // *** ELI Macros here ***</a:t>
            </a:r>
          </a:p>
          <a:p>
            <a:pPr marL="0" indent="0">
              <a:lnSpc>
                <a:spcPct val="120000"/>
              </a:lnSpc>
              <a:spcBef>
                <a:spcPts val="0"/>
              </a:spcBef>
              <a:spcAft>
                <a:spcPts val="0"/>
              </a:spcAft>
              <a:buNone/>
            </a:pPr>
            <a:endParaRPr lang="en-US" sz="800" dirty="0">
              <a:latin typeface="Consolas"/>
              <a:cs typeface="Consolas"/>
            </a:endParaRPr>
          </a:p>
          <a:p>
            <a:pPr marL="0" indent="0">
              <a:lnSpc>
                <a:spcPct val="120000"/>
              </a:lnSpc>
              <a:spcBef>
                <a:spcPts val="0"/>
              </a:spcBef>
              <a:spcAft>
                <a:spcPts val="0"/>
              </a:spcAft>
              <a:buNone/>
            </a:pPr>
            <a:r>
              <a:rPr lang="en-US" sz="800" dirty="0">
                <a:latin typeface="Consolas"/>
                <a:cs typeface="Consolas"/>
              </a:rPr>
              <a:t>    </a:t>
            </a:r>
            <a:r>
              <a:rPr lang="en-US" sz="800" dirty="0" err="1">
                <a:latin typeface="Consolas"/>
                <a:cs typeface="Consolas"/>
              </a:rPr>
              <a:t>MyComponent</a:t>
            </a:r>
            <a:r>
              <a:rPr lang="en-US" sz="800" dirty="0">
                <a:latin typeface="Consolas"/>
                <a:cs typeface="Consolas"/>
              </a:rPr>
              <a:t>(SST::</a:t>
            </a:r>
            <a:r>
              <a:rPr lang="en-US" sz="800" dirty="0" err="1">
                <a:latin typeface="Consolas"/>
                <a:cs typeface="Consolas"/>
              </a:rPr>
              <a:t>ComponentId_t</a:t>
            </a:r>
            <a:r>
              <a:rPr lang="en-US" sz="800" dirty="0">
                <a:latin typeface="Consolas"/>
                <a:cs typeface="Consolas"/>
              </a:rPr>
              <a:t> id, SST::</a:t>
            </a:r>
            <a:r>
              <a:rPr lang="en-US" sz="800" dirty="0" err="1">
                <a:latin typeface="Consolas"/>
                <a:cs typeface="Consolas"/>
              </a:rPr>
              <a:t>Params</a:t>
            </a:r>
            <a:r>
              <a:rPr lang="en-US" sz="800" dirty="0">
                <a:latin typeface="Consolas"/>
                <a:cs typeface="Consolas"/>
              </a:rPr>
              <a:t> &amp;</a:t>
            </a:r>
            <a:r>
              <a:rPr lang="en-US" sz="800" dirty="0" err="1">
                <a:latin typeface="Consolas"/>
                <a:cs typeface="Consolas"/>
              </a:rPr>
              <a:t>params</a:t>
            </a:r>
            <a:r>
              <a:rPr lang="en-US" sz="800" dirty="0">
                <a:latin typeface="Consolas"/>
                <a:cs typeface="Consolas"/>
              </a:rPr>
              <a:t>);</a:t>
            </a:r>
          </a:p>
          <a:p>
            <a:pPr marL="0" indent="0">
              <a:lnSpc>
                <a:spcPct val="120000"/>
              </a:lnSpc>
              <a:spcBef>
                <a:spcPts val="0"/>
              </a:spcBef>
              <a:spcAft>
                <a:spcPts val="0"/>
              </a:spcAft>
              <a:buNone/>
            </a:pPr>
            <a:r>
              <a:rPr lang="en-US" sz="800" dirty="0">
                <a:latin typeface="Consolas"/>
                <a:cs typeface="Consolas"/>
              </a:rPr>
              <a:t>    ~</a:t>
            </a:r>
            <a:r>
              <a:rPr lang="en-US" sz="800" dirty="0" err="1">
                <a:latin typeface="Consolas"/>
                <a:cs typeface="Consolas"/>
              </a:rPr>
              <a:t>MyComponent</a:t>
            </a:r>
            <a:r>
              <a:rPr lang="en-US" sz="800" dirty="0">
                <a:latin typeface="Consolas"/>
                <a:cs typeface="Consolas"/>
              </a:rPr>
              <a:t>() {}</a:t>
            </a:r>
          </a:p>
          <a:p>
            <a:pPr marL="0" indent="0">
              <a:lnSpc>
                <a:spcPct val="120000"/>
              </a:lnSpc>
              <a:spcBef>
                <a:spcPts val="0"/>
              </a:spcBef>
              <a:spcAft>
                <a:spcPts val="0"/>
              </a:spcAft>
              <a:buNone/>
            </a:pPr>
            <a:endParaRPr lang="en-US" sz="800" dirty="0">
              <a:latin typeface="Consolas"/>
              <a:cs typeface="Consolas"/>
            </a:endParaRPr>
          </a:p>
          <a:p>
            <a:pPr marL="0" indent="0">
              <a:lnSpc>
                <a:spcPct val="120000"/>
              </a:lnSpc>
              <a:spcBef>
                <a:spcPts val="0"/>
              </a:spcBef>
              <a:spcAft>
                <a:spcPts val="0"/>
              </a:spcAft>
              <a:buNone/>
            </a:pPr>
            <a:r>
              <a:rPr lang="en-US" sz="800" dirty="0">
                <a:latin typeface="Consolas"/>
                <a:cs typeface="Consolas"/>
              </a:rPr>
              <a:t>    void </a:t>
            </a:r>
            <a:r>
              <a:rPr lang="en-US" sz="800" dirty="0" err="1">
                <a:latin typeface="Consolas"/>
                <a:cs typeface="Consolas"/>
              </a:rPr>
              <a:t>init</a:t>
            </a:r>
            <a:r>
              <a:rPr lang="en-US" sz="800" dirty="0">
                <a:latin typeface="Consolas"/>
                <a:cs typeface="Consolas"/>
              </a:rPr>
              <a:t>(unsigned </a:t>
            </a:r>
            <a:r>
              <a:rPr lang="en-US" sz="800" dirty="0" err="1">
                <a:latin typeface="Consolas"/>
                <a:cs typeface="Consolas"/>
              </a:rPr>
              <a:t>int</a:t>
            </a:r>
            <a:r>
              <a:rPr lang="en-US" sz="800" dirty="0">
                <a:latin typeface="Consolas"/>
                <a:cs typeface="Consolas"/>
              </a:rPr>
              <a:t> phase);</a:t>
            </a:r>
          </a:p>
          <a:p>
            <a:pPr marL="0" indent="0">
              <a:lnSpc>
                <a:spcPct val="120000"/>
              </a:lnSpc>
              <a:spcBef>
                <a:spcPts val="0"/>
              </a:spcBef>
              <a:spcAft>
                <a:spcPts val="0"/>
              </a:spcAft>
              <a:buNone/>
            </a:pPr>
            <a:r>
              <a:rPr lang="en-US" sz="800" dirty="0">
                <a:latin typeface="Consolas"/>
                <a:cs typeface="Consolas"/>
              </a:rPr>
              <a:t>    void setup(void);</a:t>
            </a:r>
          </a:p>
          <a:p>
            <a:pPr marL="0" indent="0">
              <a:lnSpc>
                <a:spcPct val="120000"/>
              </a:lnSpc>
              <a:spcBef>
                <a:spcPts val="0"/>
              </a:spcBef>
              <a:spcAft>
                <a:spcPts val="0"/>
              </a:spcAft>
              <a:buNone/>
            </a:pPr>
            <a:r>
              <a:rPr lang="en-US" sz="800" dirty="0">
                <a:latin typeface="Consolas"/>
                <a:cs typeface="Consolas"/>
              </a:rPr>
              <a:t>    void finish(void);</a:t>
            </a:r>
          </a:p>
          <a:p>
            <a:pPr marL="0" indent="0">
              <a:lnSpc>
                <a:spcPct val="120000"/>
              </a:lnSpc>
              <a:spcBef>
                <a:spcPts val="0"/>
              </a:spcBef>
              <a:spcAft>
                <a:spcPts val="0"/>
              </a:spcAft>
              <a:buNone/>
            </a:pPr>
            <a:r>
              <a:rPr lang="en-US" sz="800" dirty="0">
                <a:latin typeface="Consolas"/>
                <a:cs typeface="Consolas"/>
              </a:rPr>
              <a:t>    void </a:t>
            </a:r>
            <a:r>
              <a:rPr lang="en-US" sz="800" dirty="0" err="1">
                <a:latin typeface="Consolas"/>
                <a:cs typeface="Consolas"/>
              </a:rPr>
              <a:t>printStatus</a:t>
            </a:r>
            <a:r>
              <a:rPr lang="en-US" sz="800" dirty="0">
                <a:latin typeface="Consolas"/>
                <a:cs typeface="Consolas"/>
              </a:rPr>
              <a:t>(SST::Output &amp;out);</a:t>
            </a:r>
          </a:p>
          <a:p>
            <a:pPr marL="0" indent="0">
              <a:lnSpc>
                <a:spcPct val="120000"/>
              </a:lnSpc>
              <a:spcBef>
                <a:spcPts val="0"/>
              </a:spcBef>
              <a:spcAft>
                <a:spcPts val="0"/>
              </a:spcAft>
              <a:buNone/>
            </a:pPr>
            <a:endParaRPr lang="en-US" sz="800" dirty="0">
              <a:latin typeface="Consolas"/>
              <a:cs typeface="Consolas"/>
            </a:endParaRPr>
          </a:p>
          <a:p>
            <a:pPr marL="0" indent="0">
              <a:lnSpc>
                <a:spcPct val="120000"/>
              </a:lnSpc>
              <a:spcBef>
                <a:spcPts val="0"/>
              </a:spcBef>
              <a:spcAft>
                <a:spcPts val="0"/>
              </a:spcAft>
              <a:buNone/>
            </a:pPr>
            <a:r>
              <a:rPr lang="en-US" sz="800" dirty="0">
                <a:latin typeface="Consolas"/>
                <a:cs typeface="Consolas"/>
              </a:rPr>
              <a:t>private:</a:t>
            </a:r>
          </a:p>
          <a:p>
            <a:pPr marL="0" indent="0">
              <a:lnSpc>
                <a:spcPct val="120000"/>
              </a:lnSpc>
              <a:spcBef>
                <a:spcPts val="0"/>
              </a:spcBef>
              <a:spcAft>
                <a:spcPts val="0"/>
              </a:spcAft>
              <a:buNone/>
            </a:pPr>
            <a:r>
              <a:rPr lang="en-US" sz="800" dirty="0">
                <a:latin typeface="Consolas"/>
                <a:cs typeface="Consolas"/>
              </a:rPr>
              <a:t>    /* Some member variables */</a:t>
            </a:r>
          </a:p>
          <a:p>
            <a:pPr marL="0" indent="0">
              <a:lnSpc>
                <a:spcPct val="120000"/>
              </a:lnSpc>
              <a:spcBef>
                <a:spcPts val="0"/>
              </a:spcBef>
              <a:spcAft>
                <a:spcPts val="0"/>
              </a:spcAft>
              <a:buNone/>
            </a:pPr>
            <a:r>
              <a:rPr lang="en-US" sz="800" dirty="0">
                <a:latin typeface="Consolas"/>
                <a:cs typeface="Consolas"/>
              </a:rPr>
              <a:t>    uint64_t </a:t>
            </a:r>
            <a:r>
              <a:rPr lang="en-US" sz="800" dirty="0" err="1">
                <a:latin typeface="Consolas"/>
                <a:cs typeface="Consolas"/>
              </a:rPr>
              <a:t>numFromLeft</a:t>
            </a:r>
            <a:r>
              <a:rPr lang="en-US" sz="800" dirty="0">
                <a:latin typeface="Consolas"/>
                <a:cs typeface="Consolas"/>
              </a:rPr>
              <a:t>, </a:t>
            </a:r>
            <a:r>
              <a:rPr lang="en-US" sz="800" dirty="0" err="1">
                <a:latin typeface="Consolas"/>
                <a:cs typeface="Consolas"/>
              </a:rPr>
              <a:t>numFromRight</a:t>
            </a:r>
            <a:r>
              <a:rPr lang="en-US" sz="800" dirty="0">
                <a:latin typeface="Consolas"/>
                <a:cs typeface="Consolas"/>
              </a:rPr>
              <a:t>;</a:t>
            </a:r>
          </a:p>
          <a:p>
            <a:pPr marL="0" indent="0">
              <a:lnSpc>
                <a:spcPct val="120000"/>
              </a:lnSpc>
              <a:spcBef>
                <a:spcPts val="0"/>
              </a:spcBef>
              <a:spcAft>
                <a:spcPts val="0"/>
              </a:spcAft>
              <a:buNone/>
            </a:pPr>
            <a:r>
              <a:rPr lang="en-US" sz="800" dirty="0">
                <a:latin typeface="Consolas"/>
                <a:cs typeface="Consolas"/>
              </a:rPr>
              <a:t>    bool </a:t>
            </a:r>
            <a:r>
              <a:rPr lang="en-US" sz="800" dirty="0" err="1">
                <a:latin typeface="Consolas"/>
                <a:cs typeface="Consolas"/>
              </a:rPr>
              <a:t>foundFromLeft</a:t>
            </a:r>
            <a:r>
              <a:rPr lang="en-US" sz="800" dirty="0">
                <a:latin typeface="Consolas"/>
                <a:cs typeface="Consolas"/>
              </a:rPr>
              <a:t>, </a:t>
            </a:r>
            <a:r>
              <a:rPr lang="en-US" sz="800" dirty="0" err="1">
                <a:latin typeface="Consolas"/>
                <a:cs typeface="Consolas"/>
              </a:rPr>
              <a:t>foundFromRight</a:t>
            </a:r>
            <a:r>
              <a:rPr lang="en-US" sz="800" dirty="0">
                <a:latin typeface="Consolas"/>
                <a:cs typeface="Consolas"/>
              </a:rPr>
              <a:t>;</a:t>
            </a:r>
          </a:p>
          <a:p>
            <a:pPr marL="0" indent="0">
              <a:lnSpc>
                <a:spcPct val="120000"/>
              </a:lnSpc>
              <a:spcBef>
                <a:spcPts val="0"/>
              </a:spcBef>
              <a:spcAft>
                <a:spcPts val="0"/>
              </a:spcAft>
              <a:buNone/>
            </a:pPr>
            <a:endParaRPr lang="en-US" sz="800" dirty="0">
              <a:latin typeface="Consolas"/>
              <a:cs typeface="Consolas"/>
            </a:endParaRPr>
          </a:p>
          <a:p>
            <a:pPr marL="0" indent="0">
              <a:lnSpc>
                <a:spcPct val="120000"/>
              </a:lnSpc>
              <a:spcBef>
                <a:spcPts val="0"/>
              </a:spcBef>
              <a:spcAft>
                <a:spcPts val="0"/>
              </a:spcAft>
              <a:buNone/>
            </a:pPr>
            <a:r>
              <a:rPr lang="en-US" sz="800" dirty="0">
                <a:latin typeface="Consolas"/>
                <a:cs typeface="Consolas"/>
              </a:rPr>
              <a:t>    SST::Output </a:t>
            </a:r>
            <a:r>
              <a:rPr lang="en-US" sz="800" dirty="0" err="1">
                <a:latin typeface="Consolas"/>
                <a:cs typeface="Consolas"/>
              </a:rPr>
              <a:t>dbg</a:t>
            </a:r>
            <a:r>
              <a:rPr lang="en-US" sz="800" dirty="0">
                <a:latin typeface="Consolas"/>
                <a:cs typeface="Consolas"/>
              </a:rPr>
              <a:t>;</a:t>
            </a:r>
          </a:p>
          <a:p>
            <a:pPr marL="0" indent="0">
              <a:lnSpc>
                <a:spcPct val="120000"/>
              </a:lnSpc>
              <a:spcBef>
                <a:spcPts val="0"/>
              </a:spcBef>
              <a:spcAft>
                <a:spcPts val="0"/>
              </a:spcAft>
              <a:buNone/>
            </a:pPr>
            <a:r>
              <a:rPr lang="en-US" sz="800" dirty="0">
                <a:latin typeface="Consolas"/>
                <a:cs typeface="Consolas"/>
              </a:rPr>
              <a:t>    SST::RNG::</a:t>
            </a:r>
            <a:r>
              <a:rPr lang="en-US" sz="800" dirty="0" err="1">
                <a:latin typeface="Consolas"/>
                <a:cs typeface="Consolas"/>
              </a:rPr>
              <a:t>SSTRandom</a:t>
            </a:r>
            <a:r>
              <a:rPr lang="en-US" sz="800" dirty="0">
                <a:latin typeface="Consolas"/>
                <a:cs typeface="Consolas"/>
              </a:rPr>
              <a:t>* </a:t>
            </a:r>
            <a:r>
              <a:rPr lang="en-US" sz="800" dirty="0" err="1">
                <a:latin typeface="Consolas"/>
                <a:cs typeface="Consolas"/>
              </a:rPr>
              <a:t>rng</a:t>
            </a:r>
            <a:r>
              <a:rPr lang="en-US" sz="800" dirty="0">
                <a:latin typeface="Consolas"/>
                <a:cs typeface="Consolas"/>
              </a:rPr>
              <a:t>;</a:t>
            </a:r>
          </a:p>
          <a:p>
            <a:pPr marL="0" indent="0">
              <a:lnSpc>
                <a:spcPct val="120000"/>
              </a:lnSpc>
              <a:spcBef>
                <a:spcPts val="0"/>
              </a:spcBef>
              <a:spcAft>
                <a:spcPts val="0"/>
              </a:spcAft>
              <a:buNone/>
            </a:pPr>
            <a:endParaRPr lang="en-US" sz="800" dirty="0">
              <a:latin typeface="Consolas"/>
              <a:cs typeface="Consolas"/>
            </a:endParaRPr>
          </a:p>
          <a:p>
            <a:pPr marL="0" indent="0">
              <a:lnSpc>
                <a:spcPct val="120000"/>
              </a:lnSpc>
              <a:spcBef>
                <a:spcPts val="0"/>
              </a:spcBef>
              <a:spcAft>
                <a:spcPts val="0"/>
              </a:spcAft>
              <a:buNone/>
            </a:pPr>
            <a:r>
              <a:rPr lang="en-US" sz="800" dirty="0">
                <a:latin typeface="Consolas"/>
                <a:cs typeface="Consolas"/>
              </a:rPr>
              <a:t>    /* A couple of links to connect to other instances */</a:t>
            </a:r>
          </a:p>
          <a:p>
            <a:pPr marL="0" indent="0">
              <a:lnSpc>
                <a:spcPct val="120000"/>
              </a:lnSpc>
              <a:spcBef>
                <a:spcPts val="0"/>
              </a:spcBef>
              <a:spcAft>
                <a:spcPts val="0"/>
              </a:spcAft>
              <a:buNone/>
            </a:pPr>
            <a:r>
              <a:rPr lang="en-US" sz="800" dirty="0">
                <a:latin typeface="Consolas"/>
                <a:cs typeface="Consolas"/>
              </a:rPr>
              <a:t>    SST::Link *</a:t>
            </a:r>
            <a:r>
              <a:rPr lang="en-US" sz="800" dirty="0" err="1">
                <a:latin typeface="Consolas"/>
                <a:cs typeface="Consolas"/>
              </a:rPr>
              <a:t>leftLink</a:t>
            </a:r>
            <a:r>
              <a:rPr lang="en-US" sz="800" dirty="0">
                <a:latin typeface="Consolas"/>
                <a:cs typeface="Consolas"/>
              </a:rPr>
              <a:t>;</a:t>
            </a:r>
          </a:p>
          <a:p>
            <a:pPr marL="0" indent="0">
              <a:lnSpc>
                <a:spcPct val="120000"/>
              </a:lnSpc>
              <a:spcBef>
                <a:spcPts val="0"/>
              </a:spcBef>
              <a:spcAft>
                <a:spcPts val="0"/>
              </a:spcAft>
              <a:buNone/>
            </a:pPr>
            <a:r>
              <a:rPr lang="en-US" sz="800" dirty="0">
                <a:latin typeface="Consolas"/>
                <a:cs typeface="Consolas"/>
              </a:rPr>
              <a:t>    SST::Link *</a:t>
            </a:r>
            <a:r>
              <a:rPr lang="en-US" sz="800" dirty="0" err="1">
                <a:latin typeface="Consolas"/>
                <a:cs typeface="Consolas"/>
              </a:rPr>
              <a:t>rightLink</a:t>
            </a:r>
            <a:r>
              <a:rPr lang="en-US" sz="800" dirty="0">
                <a:latin typeface="Consolas"/>
                <a:cs typeface="Consolas"/>
              </a:rPr>
              <a:t>;</a:t>
            </a:r>
          </a:p>
          <a:p>
            <a:pPr marL="0" indent="0">
              <a:lnSpc>
                <a:spcPct val="120000"/>
              </a:lnSpc>
              <a:spcBef>
                <a:spcPts val="0"/>
              </a:spcBef>
              <a:spcAft>
                <a:spcPts val="0"/>
              </a:spcAft>
              <a:buNone/>
            </a:pPr>
            <a:endParaRPr lang="en-US" sz="800" dirty="0">
              <a:latin typeface="Consolas"/>
              <a:cs typeface="Consolas"/>
            </a:endParaRPr>
          </a:p>
          <a:p>
            <a:pPr marL="0" indent="0">
              <a:lnSpc>
                <a:spcPct val="120000"/>
              </a:lnSpc>
              <a:spcBef>
                <a:spcPts val="0"/>
              </a:spcBef>
              <a:spcAft>
                <a:spcPts val="0"/>
              </a:spcAft>
              <a:buNone/>
            </a:pPr>
            <a:r>
              <a:rPr lang="en-US" sz="800" dirty="0">
                <a:latin typeface="Consolas"/>
                <a:cs typeface="Consolas"/>
              </a:rPr>
              <a:t>    /* Message Handler for receiving events from the left */</a:t>
            </a:r>
          </a:p>
          <a:p>
            <a:pPr marL="0" indent="0">
              <a:lnSpc>
                <a:spcPct val="120000"/>
              </a:lnSpc>
              <a:spcBef>
                <a:spcPts val="0"/>
              </a:spcBef>
              <a:spcAft>
                <a:spcPts val="0"/>
              </a:spcAft>
              <a:buNone/>
            </a:pPr>
            <a:r>
              <a:rPr lang="en-US" sz="800" dirty="0">
                <a:latin typeface="Consolas"/>
                <a:cs typeface="Consolas"/>
              </a:rPr>
              <a:t>    void </a:t>
            </a:r>
            <a:r>
              <a:rPr lang="en-US" sz="800" dirty="0" err="1">
                <a:latin typeface="Consolas"/>
                <a:cs typeface="Consolas"/>
              </a:rPr>
              <a:t>leftMessageHandler</a:t>
            </a:r>
            <a:r>
              <a:rPr lang="en-US" sz="800" dirty="0">
                <a:latin typeface="Consolas"/>
                <a:cs typeface="Consolas"/>
              </a:rPr>
              <a:t>(SST::Event *event);</a:t>
            </a:r>
          </a:p>
          <a:p>
            <a:pPr marL="0" indent="0">
              <a:lnSpc>
                <a:spcPct val="120000"/>
              </a:lnSpc>
              <a:spcBef>
                <a:spcPts val="0"/>
              </a:spcBef>
              <a:spcAft>
                <a:spcPts val="0"/>
              </a:spcAft>
              <a:buNone/>
            </a:pPr>
            <a:endParaRPr lang="en-US" sz="800" dirty="0">
              <a:latin typeface="Consolas"/>
              <a:cs typeface="Consolas"/>
            </a:endParaRPr>
          </a:p>
          <a:p>
            <a:pPr marL="0" indent="0">
              <a:lnSpc>
                <a:spcPct val="120000"/>
              </a:lnSpc>
              <a:spcBef>
                <a:spcPts val="0"/>
              </a:spcBef>
              <a:spcAft>
                <a:spcPts val="0"/>
              </a:spcAft>
              <a:buNone/>
            </a:pPr>
            <a:r>
              <a:rPr lang="en-US" sz="800" dirty="0">
                <a:latin typeface="Consolas"/>
                <a:cs typeface="Consolas"/>
              </a:rPr>
              <a:t>    /* Clock handler.  Here, we'll check for events from the right */</a:t>
            </a:r>
          </a:p>
          <a:p>
            <a:pPr marL="0" indent="0">
              <a:lnSpc>
                <a:spcPct val="120000"/>
              </a:lnSpc>
              <a:spcBef>
                <a:spcPts val="0"/>
              </a:spcBef>
              <a:spcAft>
                <a:spcPts val="0"/>
              </a:spcAft>
              <a:buNone/>
            </a:pPr>
            <a:r>
              <a:rPr lang="en-US" sz="800" dirty="0">
                <a:latin typeface="Consolas"/>
                <a:cs typeface="Consolas"/>
              </a:rPr>
              <a:t>    </a:t>
            </a:r>
            <a:r>
              <a:rPr lang="en-US" sz="800" dirty="0" err="1">
                <a:latin typeface="Consolas"/>
                <a:cs typeface="Consolas"/>
              </a:rPr>
              <a:t>bool</a:t>
            </a:r>
            <a:r>
              <a:rPr lang="en-US" sz="800" dirty="0">
                <a:latin typeface="Consolas"/>
                <a:cs typeface="Consolas"/>
              </a:rPr>
              <a:t> clock(SST::</a:t>
            </a:r>
            <a:r>
              <a:rPr lang="en-US" sz="800" dirty="0" err="1">
                <a:latin typeface="Consolas"/>
                <a:cs typeface="Consolas"/>
              </a:rPr>
              <a:t>Cycle_t</a:t>
            </a:r>
            <a:r>
              <a:rPr lang="en-US" sz="800" dirty="0">
                <a:latin typeface="Consolas"/>
                <a:cs typeface="Consolas"/>
              </a:rPr>
              <a:t> cycle);</a:t>
            </a:r>
          </a:p>
          <a:p>
            <a:pPr marL="0" indent="0">
              <a:lnSpc>
                <a:spcPct val="120000"/>
              </a:lnSpc>
              <a:spcBef>
                <a:spcPts val="0"/>
              </a:spcBef>
              <a:spcAft>
                <a:spcPts val="0"/>
              </a:spcAft>
              <a:buNone/>
            </a:pPr>
            <a:endParaRPr lang="en-US" sz="800" dirty="0">
              <a:latin typeface="Consolas"/>
              <a:cs typeface="Consolas"/>
            </a:endParaRPr>
          </a:p>
          <a:p>
            <a:pPr marL="0" indent="0">
              <a:lnSpc>
                <a:spcPct val="120000"/>
              </a:lnSpc>
              <a:spcBef>
                <a:spcPts val="0"/>
              </a:spcBef>
              <a:spcAft>
                <a:spcPts val="0"/>
              </a:spcAft>
              <a:buNone/>
            </a:pPr>
            <a:r>
              <a:rPr lang="en-US" sz="800" dirty="0">
                <a:latin typeface="Consolas"/>
                <a:cs typeface="Consolas"/>
              </a:rPr>
              <a:t>};</a:t>
            </a:r>
          </a:p>
          <a:p>
            <a:pPr marL="0" indent="0">
              <a:lnSpc>
                <a:spcPct val="120000"/>
              </a:lnSpc>
              <a:spcBef>
                <a:spcPts val="0"/>
              </a:spcBef>
              <a:spcAft>
                <a:spcPts val="0"/>
              </a:spcAft>
              <a:buNone/>
            </a:pPr>
            <a:r>
              <a:rPr lang="en-US" sz="800" dirty="0">
                <a:latin typeface="Consolas"/>
                <a:cs typeface="Consolas"/>
              </a:rPr>
              <a:t>}. // End namespace </a:t>
            </a:r>
            <a:r>
              <a:rPr lang="en-US" sz="800" dirty="0" err="1">
                <a:latin typeface="Consolas"/>
                <a:cs typeface="Consolas"/>
              </a:rPr>
              <a:t>MyElement</a:t>
            </a:r>
            <a:endParaRPr lang="en-US" sz="800" dirty="0">
              <a:latin typeface="Consolas"/>
              <a:cs typeface="Consolas"/>
            </a:endParaRPr>
          </a:p>
        </p:txBody>
      </p:sp>
      <p:cxnSp>
        <p:nvCxnSpPr>
          <p:cNvPr id="9" name="Straight Arrow Connector 8"/>
          <p:cNvCxnSpPr>
            <a:cxnSpLocks/>
          </p:cNvCxnSpPr>
          <p:nvPr/>
        </p:nvCxnSpPr>
        <p:spPr>
          <a:xfrm flipH="1">
            <a:off x="3461656" y="1199893"/>
            <a:ext cx="48695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cxnSpLocks/>
          </p:cNvCxnSpPr>
          <p:nvPr/>
        </p:nvCxnSpPr>
        <p:spPr>
          <a:xfrm flipH="1">
            <a:off x="2057400" y="1600537"/>
            <a:ext cx="6304466" cy="56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cxnSpLocks/>
          </p:cNvCxnSpPr>
          <p:nvPr/>
        </p:nvCxnSpPr>
        <p:spPr>
          <a:xfrm flipH="1" flipV="1">
            <a:off x="3087914" y="1813077"/>
            <a:ext cx="5273952" cy="1765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Double Brace 16"/>
          <p:cNvSpPr/>
          <p:nvPr/>
        </p:nvSpPr>
        <p:spPr>
          <a:xfrm>
            <a:off x="348341" y="2848461"/>
            <a:ext cx="3265714" cy="747485"/>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cxnSpLocks/>
          </p:cNvCxnSpPr>
          <p:nvPr/>
        </p:nvCxnSpPr>
        <p:spPr>
          <a:xfrm flipH="1">
            <a:off x="3799471" y="2827004"/>
            <a:ext cx="4531729" cy="3952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Double Brace 19"/>
          <p:cNvSpPr/>
          <p:nvPr/>
        </p:nvSpPr>
        <p:spPr>
          <a:xfrm>
            <a:off x="348341" y="3793088"/>
            <a:ext cx="2606526" cy="914400"/>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Double Brace 20"/>
          <p:cNvSpPr/>
          <p:nvPr/>
        </p:nvSpPr>
        <p:spPr>
          <a:xfrm>
            <a:off x="408570" y="4968007"/>
            <a:ext cx="2960915" cy="40639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Double Brace 21"/>
          <p:cNvSpPr/>
          <p:nvPr/>
        </p:nvSpPr>
        <p:spPr>
          <a:xfrm>
            <a:off x="380661" y="5428221"/>
            <a:ext cx="4140539" cy="861871"/>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Arrow Connector 23"/>
          <p:cNvCxnSpPr>
            <a:cxnSpLocks/>
          </p:cNvCxnSpPr>
          <p:nvPr/>
        </p:nvCxnSpPr>
        <p:spPr>
          <a:xfrm flipH="1">
            <a:off x="3087914" y="3635710"/>
            <a:ext cx="5265929" cy="6204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cxnSpLocks/>
          </p:cNvCxnSpPr>
          <p:nvPr/>
        </p:nvCxnSpPr>
        <p:spPr>
          <a:xfrm flipH="1">
            <a:off x="3452197" y="4484245"/>
            <a:ext cx="4867313" cy="639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cxnSpLocks/>
          </p:cNvCxnSpPr>
          <p:nvPr/>
        </p:nvCxnSpPr>
        <p:spPr>
          <a:xfrm flipH="1">
            <a:off x="4663440" y="5257463"/>
            <a:ext cx="3690402" cy="6016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208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Component</a:t>
            </a:r>
            <a:br>
              <a:rPr lang="en-US" dirty="0"/>
            </a:br>
            <a:r>
              <a:rPr lang="en-US" sz="3200" dirty="0"/>
              <a:t>Source File - Constructor</a:t>
            </a:r>
          </a:p>
        </p:txBody>
      </p:sp>
      <p:sp>
        <p:nvSpPr>
          <p:cNvPr id="5" name="Slide Number Placeholder 4"/>
          <p:cNvSpPr>
            <a:spLocks noGrp="1"/>
          </p:cNvSpPr>
          <p:nvPr>
            <p:ph type="sldNum" sz="quarter" idx="4"/>
          </p:nvPr>
        </p:nvSpPr>
        <p:spPr/>
        <p:txBody>
          <a:bodyPr/>
          <a:lstStyle/>
          <a:p>
            <a:fld id="{A5E55A7B-7854-E145-92D9-B491DF4BAE2D}" type="slidenum">
              <a:rPr lang="en-US" smtClean="0"/>
              <a:pPr/>
              <a:t>54</a:t>
            </a:fld>
            <a:endParaRPr lang="en-US" dirty="0"/>
          </a:p>
        </p:txBody>
      </p:sp>
      <p:sp>
        <p:nvSpPr>
          <p:cNvPr id="7" name="Content Placeholder 6"/>
          <p:cNvSpPr>
            <a:spLocks noGrp="1"/>
          </p:cNvSpPr>
          <p:nvPr>
            <p:ph idx="1"/>
          </p:nvPr>
        </p:nvSpPr>
        <p:spPr>
          <a:xfrm>
            <a:off x="7142887" y="1097280"/>
            <a:ext cx="2595168" cy="4663440"/>
          </a:xfrm>
        </p:spPr>
        <p:txBody>
          <a:bodyPr>
            <a:normAutofit fontScale="92500" lnSpcReduction="10000"/>
          </a:bodyPr>
          <a:lstStyle/>
          <a:p>
            <a:endParaRPr lang="en-US" sz="2000" dirty="0"/>
          </a:p>
          <a:p>
            <a:endParaRPr lang="en-US" sz="2000" dirty="0"/>
          </a:p>
          <a:p>
            <a:r>
              <a:rPr lang="en-US" sz="2000" dirty="0"/>
              <a:t>Read Parameters</a:t>
            </a:r>
          </a:p>
          <a:p>
            <a:r>
              <a:rPr lang="en-US" sz="2000" dirty="0"/>
              <a:t>Initialize Debug Output</a:t>
            </a:r>
          </a:p>
          <a:p>
            <a:endParaRPr lang="en-US" sz="2000" dirty="0"/>
          </a:p>
          <a:p>
            <a:r>
              <a:rPr lang="en-US" sz="2000" dirty="0"/>
              <a:t>Initialize RNG</a:t>
            </a:r>
          </a:p>
          <a:p>
            <a:endParaRPr lang="en-US" sz="2000" dirty="0"/>
          </a:p>
          <a:p>
            <a:r>
              <a:rPr lang="en-US" sz="2000" dirty="0"/>
              <a:t>Configure Links</a:t>
            </a:r>
          </a:p>
          <a:p>
            <a:endParaRPr lang="en-US" sz="2000" dirty="0"/>
          </a:p>
          <a:p>
            <a:endParaRPr lang="en-US" sz="2000" dirty="0"/>
          </a:p>
          <a:p>
            <a:r>
              <a:rPr lang="en-US" sz="2000" dirty="0"/>
              <a:t>Set up clock</a:t>
            </a:r>
          </a:p>
        </p:txBody>
      </p:sp>
      <p:sp>
        <p:nvSpPr>
          <p:cNvPr id="6" name="Content Placeholder 5"/>
          <p:cNvSpPr>
            <a:spLocks noGrp="1"/>
          </p:cNvSpPr>
          <p:nvPr>
            <p:ph type="body" sz="quarter" idx="4294967295"/>
          </p:nvPr>
        </p:nvSpPr>
        <p:spPr>
          <a:xfrm>
            <a:off x="338677" y="810728"/>
            <a:ext cx="6223000" cy="5877937"/>
          </a:xfrm>
        </p:spPr>
        <p:style>
          <a:lnRef idx="1">
            <a:schemeClr val="accent3"/>
          </a:lnRef>
          <a:fillRef idx="2">
            <a:schemeClr val="accent3"/>
          </a:fillRef>
          <a:effectRef idx="1">
            <a:schemeClr val="accent3"/>
          </a:effectRef>
          <a:fontRef idx="minor">
            <a:schemeClr val="dk1"/>
          </a:fontRef>
        </p:style>
        <p:txBody>
          <a:bodyPr>
            <a:noAutofit/>
          </a:bodyPr>
          <a:lstStyle/>
          <a:p>
            <a:pPr marL="0" indent="0">
              <a:lnSpc>
                <a:spcPct val="120000"/>
              </a:lnSpc>
              <a:spcBef>
                <a:spcPts val="0"/>
              </a:spcBef>
              <a:buNone/>
            </a:pPr>
            <a:r>
              <a:rPr lang="en-US" sz="700" dirty="0">
                <a:latin typeface="Consolas"/>
                <a:cs typeface="Consolas"/>
              </a:rPr>
              <a:t>using namespace </a:t>
            </a:r>
            <a:r>
              <a:rPr lang="en-US" sz="700" dirty="0" err="1">
                <a:latin typeface="Consolas"/>
                <a:cs typeface="Consolas"/>
              </a:rPr>
              <a:t>MyElement</a:t>
            </a:r>
            <a:r>
              <a:rPr lang="en-US" sz="700" dirty="0">
                <a:latin typeface="Consolas"/>
                <a:cs typeface="Consolas"/>
              </a:rPr>
              <a:t>;</a:t>
            </a:r>
          </a:p>
          <a:p>
            <a:pPr marL="0" indent="0">
              <a:lnSpc>
                <a:spcPct val="120000"/>
              </a:lnSpc>
              <a:spcBef>
                <a:spcPts val="0"/>
              </a:spcBef>
              <a:buNone/>
            </a:pPr>
            <a:endParaRPr lang="en-US" sz="700" dirty="0">
              <a:latin typeface="Consolas"/>
              <a:cs typeface="Consolas"/>
            </a:endParaRPr>
          </a:p>
          <a:p>
            <a:pPr marL="0" indent="0">
              <a:lnSpc>
                <a:spcPct val="120000"/>
              </a:lnSpc>
              <a:spcBef>
                <a:spcPts val="0"/>
              </a:spcBef>
              <a:buNone/>
            </a:pPr>
            <a:r>
              <a:rPr lang="en-US" sz="700" dirty="0" err="1">
                <a:latin typeface="Consolas"/>
                <a:cs typeface="Consolas"/>
              </a:rPr>
              <a:t>MyComponent</a:t>
            </a:r>
            <a:r>
              <a:rPr lang="en-US" sz="700" dirty="0">
                <a:latin typeface="Consolas"/>
                <a:cs typeface="Consolas"/>
              </a:rPr>
              <a:t>::</a:t>
            </a:r>
            <a:r>
              <a:rPr lang="en-US" sz="700" dirty="0" err="1">
                <a:latin typeface="Consolas"/>
                <a:cs typeface="Consolas"/>
              </a:rPr>
              <a:t>MyComponent</a:t>
            </a:r>
            <a:r>
              <a:rPr lang="en-US" sz="700" dirty="0">
                <a:latin typeface="Consolas"/>
                <a:cs typeface="Consolas"/>
              </a:rPr>
              <a:t>(SST::</a:t>
            </a:r>
            <a:r>
              <a:rPr lang="en-US" sz="700" dirty="0" err="1">
                <a:latin typeface="Consolas"/>
                <a:cs typeface="Consolas"/>
              </a:rPr>
              <a:t>ComponentId_t</a:t>
            </a:r>
            <a:r>
              <a:rPr lang="en-US" sz="700" dirty="0">
                <a:latin typeface="Consolas"/>
                <a:cs typeface="Consolas"/>
              </a:rPr>
              <a:t> id, SST::</a:t>
            </a:r>
            <a:r>
              <a:rPr lang="en-US" sz="700" dirty="0" err="1">
                <a:latin typeface="Consolas"/>
                <a:cs typeface="Consolas"/>
              </a:rPr>
              <a:t>Params</a:t>
            </a:r>
            <a:r>
              <a:rPr lang="en-US" sz="700" dirty="0">
                <a:latin typeface="Consolas"/>
                <a:cs typeface="Consolas"/>
              </a:rPr>
              <a:t> &amp;</a:t>
            </a:r>
            <a:r>
              <a:rPr lang="en-US" sz="700" dirty="0" err="1">
                <a:latin typeface="Consolas"/>
                <a:cs typeface="Consolas"/>
              </a:rPr>
              <a:t>params</a:t>
            </a:r>
            <a:r>
              <a:rPr lang="en-US" sz="700" dirty="0">
                <a:latin typeface="Consolas"/>
                <a:cs typeface="Consolas"/>
              </a:rPr>
              <a:t>) :</a:t>
            </a:r>
          </a:p>
          <a:p>
            <a:pPr marL="0" indent="0">
              <a:lnSpc>
                <a:spcPct val="120000"/>
              </a:lnSpc>
              <a:spcBef>
                <a:spcPts val="0"/>
              </a:spcBef>
              <a:buNone/>
            </a:pPr>
            <a:r>
              <a:rPr lang="en-US" sz="700" dirty="0">
                <a:latin typeface="Consolas"/>
                <a:cs typeface="Consolas"/>
              </a:rPr>
              <a:t>    SST::Component(id),</a:t>
            </a:r>
          </a:p>
          <a:p>
            <a:pPr marL="0" indent="0">
              <a:lnSpc>
                <a:spcPct val="120000"/>
              </a:lnSpc>
              <a:spcBef>
                <a:spcPts val="0"/>
              </a:spcBef>
              <a:buNone/>
            </a:pPr>
            <a:r>
              <a:rPr lang="en-US" sz="700" dirty="0">
                <a:latin typeface="Consolas"/>
                <a:cs typeface="Consolas"/>
              </a:rPr>
              <a:t>    </a:t>
            </a:r>
            <a:r>
              <a:rPr lang="en-US" sz="700" dirty="0" err="1">
                <a:latin typeface="Consolas"/>
                <a:cs typeface="Consolas"/>
              </a:rPr>
              <a:t>numFromLeft</a:t>
            </a:r>
            <a:r>
              <a:rPr lang="en-US" sz="700" dirty="0">
                <a:latin typeface="Consolas"/>
                <a:cs typeface="Consolas"/>
              </a:rPr>
              <a:t>(0), </a:t>
            </a:r>
            <a:r>
              <a:rPr lang="en-US" sz="700" dirty="0" err="1">
                <a:latin typeface="Consolas"/>
                <a:cs typeface="Consolas"/>
              </a:rPr>
              <a:t>numFromRight</a:t>
            </a:r>
            <a:r>
              <a:rPr lang="en-US" sz="700" dirty="0">
                <a:latin typeface="Consolas"/>
                <a:cs typeface="Consolas"/>
              </a:rPr>
              <a:t>(0),</a:t>
            </a:r>
          </a:p>
          <a:p>
            <a:pPr marL="0" indent="0">
              <a:lnSpc>
                <a:spcPct val="120000"/>
              </a:lnSpc>
              <a:spcBef>
                <a:spcPts val="0"/>
              </a:spcBef>
              <a:buNone/>
            </a:pPr>
            <a:r>
              <a:rPr lang="en-US" sz="700" dirty="0">
                <a:latin typeface="Consolas"/>
                <a:cs typeface="Consolas"/>
              </a:rPr>
              <a:t>    </a:t>
            </a:r>
            <a:r>
              <a:rPr lang="en-US" sz="700" dirty="0" err="1">
                <a:latin typeface="Consolas"/>
                <a:cs typeface="Consolas"/>
              </a:rPr>
              <a:t>foundFromLeft</a:t>
            </a:r>
            <a:r>
              <a:rPr lang="en-US" sz="700" dirty="0">
                <a:latin typeface="Consolas"/>
                <a:cs typeface="Consolas"/>
              </a:rPr>
              <a:t>(false), </a:t>
            </a:r>
            <a:r>
              <a:rPr lang="en-US" sz="700" dirty="0" err="1">
                <a:latin typeface="Consolas"/>
                <a:cs typeface="Consolas"/>
              </a:rPr>
              <a:t>foundFromRight</a:t>
            </a:r>
            <a:r>
              <a:rPr lang="en-US" sz="700" dirty="0">
                <a:latin typeface="Consolas"/>
                <a:cs typeface="Consolas"/>
              </a:rPr>
              <a:t>(false)</a:t>
            </a:r>
          </a:p>
          <a:p>
            <a:pPr marL="0" indent="0">
              <a:lnSpc>
                <a:spcPct val="120000"/>
              </a:lnSpc>
              <a:spcBef>
                <a:spcPts val="0"/>
              </a:spcBef>
              <a:buNone/>
            </a:pPr>
            <a:r>
              <a:rPr lang="en-US" sz="700" dirty="0">
                <a:latin typeface="Consolas"/>
                <a:cs typeface="Consolas"/>
              </a:rPr>
              <a:t>{</a:t>
            </a:r>
          </a:p>
          <a:p>
            <a:pPr marL="0" indent="0">
              <a:lnSpc>
                <a:spcPct val="120000"/>
              </a:lnSpc>
              <a:spcBef>
                <a:spcPts val="0"/>
              </a:spcBef>
              <a:buNone/>
            </a:pPr>
            <a:r>
              <a:rPr lang="en-US" sz="700" dirty="0">
                <a:latin typeface="Consolas"/>
                <a:cs typeface="Consolas"/>
              </a:rPr>
              <a:t>    /* Read parameters */</a:t>
            </a:r>
          </a:p>
          <a:p>
            <a:pPr marL="0" indent="0">
              <a:lnSpc>
                <a:spcPct val="120000"/>
              </a:lnSpc>
              <a:spcBef>
                <a:spcPts val="0"/>
              </a:spcBef>
              <a:buNone/>
            </a:pPr>
            <a:r>
              <a:rPr lang="en-US" sz="700" dirty="0">
                <a:latin typeface="Consolas"/>
                <a:cs typeface="Consolas"/>
              </a:rPr>
              <a:t>    SST::Output::</a:t>
            </a:r>
            <a:r>
              <a:rPr lang="en-US" sz="700" dirty="0" err="1">
                <a:latin typeface="Consolas"/>
                <a:cs typeface="Consolas"/>
              </a:rPr>
              <a:t>output_location_t</a:t>
            </a:r>
            <a:r>
              <a:rPr lang="en-US" sz="700" dirty="0">
                <a:latin typeface="Consolas"/>
                <a:cs typeface="Consolas"/>
              </a:rPr>
              <a:t> </a:t>
            </a:r>
            <a:r>
              <a:rPr lang="en-US" sz="700" dirty="0" err="1">
                <a:latin typeface="Consolas"/>
                <a:cs typeface="Consolas"/>
              </a:rPr>
              <a:t>dbgLoc</a:t>
            </a:r>
            <a:r>
              <a:rPr lang="en-US" sz="700" dirty="0">
                <a:latin typeface="Consolas"/>
                <a:cs typeface="Consolas"/>
              </a:rPr>
              <a:t> = </a:t>
            </a:r>
            <a:r>
              <a:rPr lang="en-US" sz="700" dirty="0" err="1">
                <a:latin typeface="Consolas"/>
                <a:cs typeface="Consolas"/>
              </a:rPr>
              <a:t>params.find</a:t>
            </a:r>
            <a:r>
              <a:rPr lang="en-US" sz="700" dirty="0">
                <a:latin typeface="Consolas"/>
                <a:cs typeface="Consolas"/>
              </a:rPr>
              <a:t>&lt;int&gt;("debug", 0);</a:t>
            </a:r>
          </a:p>
          <a:p>
            <a:pPr marL="0" indent="0">
              <a:lnSpc>
                <a:spcPct val="120000"/>
              </a:lnSpc>
              <a:spcBef>
                <a:spcPts val="0"/>
              </a:spcBef>
              <a:buNone/>
            </a:pPr>
            <a:r>
              <a:rPr lang="en-US" sz="700" dirty="0">
                <a:latin typeface="Consolas"/>
                <a:cs typeface="Consolas"/>
              </a:rPr>
              <a:t>    std::string clock = </a:t>
            </a:r>
            <a:r>
              <a:rPr lang="en-US" sz="700" dirty="0" err="1">
                <a:latin typeface="Consolas"/>
                <a:cs typeface="Consolas"/>
              </a:rPr>
              <a:t>params.find</a:t>
            </a:r>
            <a:r>
              <a:rPr lang="en-US" sz="700" dirty="0">
                <a:latin typeface="Consolas"/>
                <a:cs typeface="Consolas"/>
              </a:rPr>
              <a:t>&lt;std::string&gt;("clock", "1GHz");</a:t>
            </a:r>
          </a:p>
          <a:p>
            <a:pPr marL="0" indent="0">
              <a:lnSpc>
                <a:spcPct val="120000"/>
              </a:lnSpc>
              <a:spcBef>
                <a:spcPts val="0"/>
              </a:spcBef>
              <a:buNone/>
            </a:pPr>
            <a:r>
              <a:rPr lang="en-US" sz="700" dirty="0">
                <a:latin typeface="Consolas"/>
                <a:cs typeface="Consolas"/>
              </a:rPr>
              <a:t>    unsigned int seed = </a:t>
            </a:r>
            <a:r>
              <a:rPr lang="en-US" sz="700" dirty="0" err="1">
                <a:latin typeface="Consolas"/>
                <a:cs typeface="Consolas"/>
              </a:rPr>
              <a:t>params.find</a:t>
            </a:r>
            <a:r>
              <a:rPr lang="en-US" sz="700" dirty="0">
                <a:latin typeface="Consolas"/>
                <a:cs typeface="Consolas"/>
              </a:rPr>
              <a:t>&lt;int&gt;("</a:t>
            </a:r>
            <a:r>
              <a:rPr lang="en-US" sz="700" dirty="0" err="1">
                <a:latin typeface="Consolas"/>
                <a:cs typeface="Consolas"/>
              </a:rPr>
              <a:t>rngSeed</a:t>
            </a:r>
            <a:r>
              <a:rPr lang="en-US" sz="700" dirty="0">
                <a:latin typeface="Consolas"/>
                <a:cs typeface="Consolas"/>
              </a:rPr>
              <a:t>", 12345);</a:t>
            </a:r>
          </a:p>
          <a:p>
            <a:pPr marL="0" indent="0">
              <a:lnSpc>
                <a:spcPct val="120000"/>
              </a:lnSpc>
              <a:spcBef>
                <a:spcPts val="0"/>
              </a:spcBef>
              <a:buNone/>
            </a:pPr>
            <a:endParaRPr lang="en-US" sz="700" dirty="0">
              <a:latin typeface="Consolas"/>
              <a:cs typeface="Consolas"/>
            </a:endParaRPr>
          </a:p>
          <a:p>
            <a:pPr marL="0" indent="0">
              <a:lnSpc>
                <a:spcPct val="120000"/>
              </a:lnSpc>
              <a:spcBef>
                <a:spcPts val="0"/>
              </a:spcBef>
              <a:buNone/>
            </a:pPr>
            <a:r>
              <a:rPr lang="en-US" sz="700" dirty="0">
                <a:latin typeface="Consolas"/>
                <a:cs typeface="Consolas"/>
              </a:rPr>
              <a:t>    /* Initialize debug Output instance. */</a:t>
            </a:r>
          </a:p>
          <a:p>
            <a:pPr marL="0" indent="0">
              <a:lnSpc>
                <a:spcPct val="120000"/>
              </a:lnSpc>
              <a:spcBef>
                <a:spcPts val="0"/>
              </a:spcBef>
              <a:buNone/>
            </a:pPr>
            <a:r>
              <a:rPr lang="en-US" sz="700" dirty="0">
                <a:latin typeface="Consolas"/>
                <a:cs typeface="Consolas"/>
              </a:rPr>
              <a:t>    </a:t>
            </a:r>
            <a:r>
              <a:rPr lang="en-US" sz="700" dirty="0" err="1">
                <a:latin typeface="Consolas"/>
                <a:cs typeface="Consolas"/>
              </a:rPr>
              <a:t>dbg.init</a:t>
            </a:r>
            <a:r>
              <a:rPr lang="en-US" sz="700" dirty="0">
                <a:latin typeface="Consolas"/>
                <a:cs typeface="Consolas"/>
              </a:rPr>
              <a:t>("@f:@l:" + </a:t>
            </a:r>
            <a:r>
              <a:rPr lang="en-US" sz="700" dirty="0" err="1">
                <a:latin typeface="Consolas"/>
                <a:cs typeface="Consolas"/>
              </a:rPr>
              <a:t>getName</a:t>
            </a:r>
            <a:r>
              <a:rPr lang="en-US" sz="700" dirty="0">
                <a:latin typeface="Consolas"/>
                <a:cs typeface="Consolas"/>
              </a:rPr>
              <a:t>() + ": ", 0, 0, </a:t>
            </a:r>
            <a:r>
              <a:rPr lang="en-US" sz="700" dirty="0" err="1">
                <a:latin typeface="Consolas"/>
                <a:cs typeface="Consolas"/>
              </a:rPr>
              <a:t>dbgLoc</a:t>
            </a:r>
            <a:r>
              <a:rPr lang="en-US" sz="700" dirty="0">
                <a:latin typeface="Consolas"/>
                <a:cs typeface="Consolas"/>
              </a:rPr>
              <a:t>);</a:t>
            </a:r>
          </a:p>
          <a:p>
            <a:pPr marL="0" indent="0">
              <a:lnSpc>
                <a:spcPct val="120000"/>
              </a:lnSpc>
              <a:spcBef>
                <a:spcPts val="0"/>
              </a:spcBef>
              <a:buNone/>
            </a:pPr>
            <a:r>
              <a:rPr lang="en-US" sz="700" dirty="0">
                <a:latin typeface="Consolas"/>
                <a:cs typeface="Consolas"/>
              </a:rPr>
              <a:t>    </a:t>
            </a:r>
            <a:r>
              <a:rPr lang="en-US" sz="700" dirty="0" err="1">
                <a:latin typeface="Consolas"/>
                <a:cs typeface="Consolas"/>
              </a:rPr>
              <a:t>dbg.output</a:t>
            </a:r>
            <a:r>
              <a:rPr lang="en-US" sz="700" dirty="0">
                <a:latin typeface="Consolas"/>
                <a:cs typeface="Consolas"/>
              </a:rPr>
              <a:t>(CALL_INFO, "Constructing new </a:t>
            </a:r>
            <a:r>
              <a:rPr lang="en-US" sz="700" dirty="0" err="1">
                <a:latin typeface="Consolas"/>
                <a:cs typeface="Consolas"/>
              </a:rPr>
              <a:t>MyComponent</a:t>
            </a:r>
            <a:r>
              <a:rPr lang="en-US" sz="700" dirty="0">
                <a:latin typeface="Consolas"/>
                <a:cs typeface="Consolas"/>
              </a:rPr>
              <a:t> Instance");</a:t>
            </a:r>
          </a:p>
          <a:p>
            <a:pPr marL="0" indent="0">
              <a:lnSpc>
                <a:spcPct val="120000"/>
              </a:lnSpc>
              <a:spcBef>
                <a:spcPts val="0"/>
              </a:spcBef>
              <a:buNone/>
            </a:pPr>
            <a:endParaRPr lang="en-US" sz="700" dirty="0">
              <a:latin typeface="Consolas"/>
              <a:cs typeface="Consolas"/>
            </a:endParaRPr>
          </a:p>
          <a:p>
            <a:pPr marL="0" indent="0">
              <a:lnSpc>
                <a:spcPct val="120000"/>
              </a:lnSpc>
              <a:spcBef>
                <a:spcPts val="0"/>
              </a:spcBef>
              <a:buNone/>
            </a:pPr>
            <a:r>
              <a:rPr lang="en-US" sz="700" dirty="0">
                <a:latin typeface="Consolas"/>
                <a:cs typeface="Consolas"/>
              </a:rPr>
              <a:t>    </a:t>
            </a:r>
            <a:r>
              <a:rPr lang="en-US" sz="700" dirty="0" err="1">
                <a:latin typeface="Consolas"/>
                <a:cs typeface="Consolas"/>
              </a:rPr>
              <a:t>rng</a:t>
            </a:r>
            <a:r>
              <a:rPr lang="en-US" sz="700" dirty="0">
                <a:latin typeface="Consolas"/>
                <a:cs typeface="Consolas"/>
              </a:rPr>
              <a:t> = new SST::RNG::</a:t>
            </a:r>
            <a:r>
              <a:rPr lang="en-US" sz="700" dirty="0" err="1">
                <a:latin typeface="Consolas"/>
                <a:cs typeface="Consolas"/>
              </a:rPr>
              <a:t>MersenneRNG</a:t>
            </a:r>
            <a:r>
              <a:rPr lang="en-US" sz="700" dirty="0">
                <a:latin typeface="Consolas"/>
                <a:cs typeface="Consolas"/>
              </a:rPr>
              <a:t>(seed + id);</a:t>
            </a:r>
          </a:p>
          <a:p>
            <a:pPr marL="0" indent="0">
              <a:lnSpc>
                <a:spcPct val="120000"/>
              </a:lnSpc>
              <a:spcBef>
                <a:spcPts val="0"/>
              </a:spcBef>
              <a:buNone/>
            </a:pPr>
            <a:endParaRPr lang="en-US" sz="700" dirty="0">
              <a:latin typeface="Consolas"/>
              <a:cs typeface="Consolas"/>
            </a:endParaRPr>
          </a:p>
          <a:p>
            <a:pPr marL="0" indent="0">
              <a:lnSpc>
                <a:spcPct val="120000"/>
              </a:lnSpc>
              <a:spcBef>
                <a:spcPts val="0"/>
              </a:spcBef>
              <a:buNone/>
            </a:pPr>
            <a:r>
              <a:rPr lang="en-US" sz="700" dirty="0">
                <a:latin typeface="Consolas"/>
                <a:cs typeface="Consolas"/>
              </a:rPr>
              <a:t>    /* Configure our links */</a:t>
            </a:r>
          </a:p>
          <a:p>
            <a:pPr marL="0" indent="0">
              <a:lnSpc>
                <a:spcPct val="120000"/>
              </a:lnSpc>
              <a:spcBef>
                <a:spcPts val="0"/>
              </a:spcBef>
              <a:buNone/>
            </a:pPr>
            <a:r>
              <a:rPr lang="en-US" sz="700" dirty="0">
                <a:latin typeface="Consolas"/>
                <a:cs typeface="Consolas"/>
              </a:rPr>
              <a:t>    </a:t>
            </a:r>
            <a:r>
              <a:rPr lang="en-US" sz="700" dirty="0" err="1">
                <a:latin typeface="Consolas"/>
                <a:cs typeface="Consolas"/>
              </a:rPr>
              <a:t>leftLink</a:t>
            </a:r>
            <a:r>
              <a:rPr lang="en-US" sz="700" dirty="0">
                <a:latin typeface="Consolas"/>
                <a:cs typeface="Consolas"/>
              </a:rPr>
              <a:t> = </a:t>
            </a:r>
            <a:r>
              <a:rPr lang="en-US" sz="700" dirty="0" err="1">
                <a:latin typeface="Consolas"/>
                <a:cs typeface="Consolas"/>
              </a:rPr>
              <a:t>configureLink</a:t>
            </a:r>
            <a:r>
              <a:rPr lang="en-US" sz="700" dirty="0">
                <a:latin typeface="Consolas"/>
                <a:cs typeface="Consolas"/>
              </a:rPr>
              <a:t>("</a:t>
            </a:r>
            <a:r>
              <a:rPr lang="en-US" sz="700" dirty="0" err="1">
                <a:latin typeface="Consolas"/>
                <a:cs typeface="Consolas"/>
              </a:rPr>
              <a:t>leftPort</a:t>
            </a:r>
            <a:r>
              <a:rPr lang="en-US" sz="700" dirty="0">
                <a:latin typeface="Consolas"/>
                <a:cs typeface="Consolas"/>
              </a:rPr>
              <a:t>", new SST::Event::Handler&lt;</a:t>
            </a:r>
            <a:r>
              <a:rPr lang="en-US" sz="700" dirty="0" err="1">
                <a:latin typeface="Consolas"/>
                <a:cs typeface="Consolas"/>
              </a:rPr>
              <a:t>MyComponent</a:t>
            </a:r>
            <a:r>
              <a:rPr lang="en-US" sz="700" dirty="0">
                <a:latin typeface="Consolas"/>
                <a:cs typeface="Consolas"/>
              </a:rPr>
              <a:t>&gt;(this, &amp;</a:t>
            </a:r>
            <a:r>
              <a:rPr lang="en-US" sz="700" dirty="0" err="1">
                <a:latin typeface="Consolas"/>
                <a:cs typeface="Consolas"/>
              </a:rPr>
              <a:t>MyComponent</a:t>
            </a:r>
            <a:r>
              <a:rPr lang="en-US" sz="700" dirty="0">
                <a:latin typeface="Consolas"/>
                <a:cs typeface="Consolas"/>
              </a:rPr>
              <a:t>::</a:t>
            </a:r>
            <a:r>
              <a:rPr lang="en-US" sz="700" dirty="0" err="1">
                <a:latin typeface="Consolas"/>
                <a:cs typeface="Consolas"/>
              </a:rPr>
              <a:t>leftMessageHandler</a:t>
            </a:r>
            <a:r>
              <a:rPr lang="en-US" sz="700" dirty="0">
                <a:latin typeface="Consolas"/>
                <a:cs typeface="Consolas"/>
              </a:rPr>
              <a:t>));</a:t>
            </a:r>
          </a:p>
          <a:p>
            <a:pPr marL="0" indent="0">
              <a:lnSpc>
                <a:spcPct val="120000"/>
              </a:lnSpc>
              <a:spcBef>
                <a:spcPts val="0"/>
              </a:spcBef>
              <a:buNone/>
            </a:pPr>
            <a:r>
              <a:rPr lang="en-US" sz="700" dirty="0">
                <a:latin typeface="Consolas"/>
                <a:cs typeface="Consolas"/>
              </a:rPr>
              <a:t>    </a:t>
            </a:r>
            <a:r>
              <a:rPr lang="en-US" sz="700" dirty="0" err="1">
                <a:latin typeface="Consolas"/>
                <a:cs typeface="Consolas"/>
              </a:rPr>
              <a:t>rightLink</a:t>
            </a:r>
            <a:r>
              <a:rPr lang="en-US" sz="700" dirty="0">
                <a:latin typeface="Consolas"/>
                <a:cs typeface="Consolas"/>
              </a:rPr>
              <a:t> = </a:t>
            </a:r>
            <a:r>
              <a:rPr lang="en-US" sz="700" dirty="0" err="1">
                <a:latin typeface="Consolas"/>
                <a:cs typeface="Consolas"/>
              </a:rPr>
              <a:t>configureLink</a:t>
            </a:r>
            <a:r>
              <a:rPr lang="en-US" sz="700" dirty="0">
                <a:latin typeface="Consolas"/>
                <a:cs typeface="Consolas"/>
              </a:rPr>
              <a:t>("</a:t>
            </a:r>
            <a:r>
              <a:rPr lang="en-US" sz="700" dirty="0" err="1">
                <a:latin typeface="Consolas"/>
                <a:cs typeface="Consolas"/>
              </a:rPr>
              <a:t>rightPort</a:t>
            </a:r>
            <a:r>
              <a:rPr lang="en-US" sz="700" dirty="0">
                <a:latin typeface="Consolas"/>
                <a:cs typeface="Consolas"/>
              </a:rPr>
              <a:t>");</a:t>
            </a:r>
          </a:p>
          <a:p>
            <a:pPr marL="0" indent="0">
              <a:lnSpc>
                <a:spcPct val="120000"/>
              </a:lnSpc>
              <a:spcBef>
                <a:spcPts val="0"/>
              </a:spcBef>
              <a:buNone/>
            </a:pPr>
            <a:endParaRPr lang="en-US" sz="700" dirty="0">
              <a:latin typeface="Consolas"/>
              <a:cs typeface="Consolas"/>
            </a:endParaRPr>
          </a:p>
          <a:p>
            <a:pPr marL="0" indent="0">
              <a:lnSpc>
                <a:spcPct val="120000"/>
              </a:lnSpc>
              <a:spcBef>
                <a:spcPts val="0"/>
              </a:spcBef>
              <a:buNone/>
            </a:pPr>
            <a:r>
              <a:rPr lang="en-US" sz="700" dirty="0">
                <a:latin typeface="Consolas"/>
                <a:cs typeface="Consolas"/>
              </a:rPr>
              <a:t>    /* Error if we aren't hooked up properly */</a:t>
            </a:r>
          </a:p>
          <a:p>
            <a:pPr marL="0" indent="0">
              <a:lnSpc>
                <a:spcPct val="120000"/>
              </a:lnSpc>
              <a:spcBef>
                <a:spcPts val="0"/>
              </a:spcBef>
              <a:buNone/>
            </a:pPr>
            <a:r>
              <a:rPr lang="en-US" sz="700" dirty="0">
                <a:latin typeface="Consolas"/>
                <a:cs typeface="Consolas"/>
              </a:rPr>
              <a:t>    if ( </a:t>
            </a:r>
            <a:r>
              <a:rPr lang="en-US" sz="700" dirty="0" err="1">
                <a:latin typeface="Consolas"/>
                <a:cs typeface="Consolas"/>
              </a:rPr>
              <a:t>nullptr</a:t>
            </a:r>
            <a:r>
              <a:rPr lang="en-US" sz="700" dirty="0">
                <a:latin typeface="Consolas"/>
                <a:cs typeface="Consolas"/>
              </a:rPr>
              <a:t> == </a:t>
            </a:r>
            <a:r>
              <a:rPr lang="en-US" sz="700" dirty="0" err="1">
                <a:latin typeface="Consolas"/>
                <a:cs typeface="Consolas"/>
              </a:rPr>
              <a:t>leftLink</a:t>
            </a:r>
            <a:r>
              <a:rPr lang="en-US" sz="700" dirty="0">
                <a:latin typeface="Consolas"/>
                <a:cs typeface="Consolas"/>
              </a:rPr>
              <a:t> )</a:t>
            </a:r>
          </a:p>
          <a:p>
            <a:pPr marL="0" indent="0">
              <a:lnSpc>
                <a:spcPct val="120000"/>
              </a:lnSpc>
              <a:spcBef>
                <a:spcPts val="0"/>
              </a:spcBef>
              <a:buNone/>
            </a:pPr>
            <a:r>
              <a:rPr lang="en-US" sz="700" dirty="0">
                <a:latin typeface="Consolas"/>
                <a:cs typeface="Consolas"/>
              </a:rPr>
              <a:t>        </a:t>
            </a:r>
            <a:r>
              <a:rPr lang="en-US" sz="700" dirty="0" err="1">
                <a:latin typeface="Consolas"/>
                <a:cs typeface="Consolas"/>
              </a:rPr>
              <a:t>dbg.fatal</a:t>
            </a:r>
            <a:r>
              <a:rPr lang="en-US" sz="700" dirty="0">
                <a:latin typeface="Consolas"/>
                <a:cs typeface="Consolas"/>
              </a:rPr>
              <a:t>(CALL_INFO, 1, "</a:t>
            </a:r>
            <a:r>
              <a:rPr lang="en-US" sz="700" dirty="0" err="1">
                <a:latin typeface="Consolas"/>
                <a:cs typeface="Consolas"/>
              </a:rPr>
              <a:t>leftPort</a:t>
            </a:r>
            <a:r>
              <a:rPr lang="en-US" sz="700" dirty="0">
                <a:latin typeface="Consolas"/>
                <a:cs typeface="Consolas"/>
              </a:rPr>
              <a:t> not connected!\n");</a:t>
            </a:r>
          </a:p>
          <a:p>
            <a:pPr marL="0" indent="0">
              <a:lnSpc>
                <a:spcPct val="120000"/>
              </a:lnSpc>
              <a:spcBef>
                <a:spcPts val="0"/>
              </a:spcBef>
              <a:buNone/>
            </a:pPr>
            <a:r>
              <a:rPr lang="en-US" sz="700" dirty="0">
                <a:latin typeface="Consolas"/>
                <a:cs typeface="Consolas"/>
              </a:rPr>
              <a:t>    if ( </a:t>
            </a:r>
            <a:r>
              <a:rPr lang="en-US" sz="700" dirty="0" err="1">
                <a:latin typeface="Consolas"/>
                <a:cs typeface="Consolas"/>
              </a:rPr>
              <a:t>nullptr</a:t>
            </a:r>
            <a:r>
              <a:rPr lang="en-US" sz="700" dirty="0">
                <a:latin typeface="Consolas"/>
                <a:cs typeface="Consolas"/>
              </a:rPr>
              <a:t> == </a:t>
            </a:r>
            <a:r>
              <a:rPr lang="en-US" sz="700" dirty="0" err="1">
                <a:latin typeface="Consolas"/>
                <a:cs typeface="Consolas"/>
              </a:rPr>
              <a:t>rightLink</a:t>
            </a:r>
            <a:r>
              <a:rPr lang="en-US" sz="700" dirty="0">
                <a:latin typeface="Consolas"/>
                <a:cs typeface="Consolas"/>
              </a:rPr>
              <a:t> )</a:t>
            </a:r>
          </a:p>
          <a:p>
            <a:pPr marL="0" indent="0">
              <a:lnSpc>
                <a:spcPct val="120000"/>
              </a:lnSpc>
              <a:spcBef>
                <a:spcPts val="0"/>
              </a:spcBef>
              <a:buNone/>
            </a:pPr>
            <a:r>
              <a:rPr lang="en-US" sz="700" dirty="0">
                <a:latin typeface="Consolas"/>
                <a:cs typeface="Consolas"/>
              </a:rPr>
              <a:t>        </a:t>
            </a:r>
            <a:r>
              <a:rPr lang="en-US" sz="700" dirty="0" err="1">
                <a:latin typeface="Consolas"/>
                <a:cs typeface="Consolas"/>
              </a:rPr>
              <a:t>dbg.fatal</a:t>
            </a:r>
            <a:r>
              <a:rPr lang="en-US" sz="700" dirty="0">
                <a:latin typeface="Consolas"/>
                <a:cs typeface="Consolas"/>
              </a:rPr>
              <a:t>(CALL_INFO, 1, "</a:t>
            </a:r>
            <a:r>
              <a:rPr lang="en-US" sz="700" dirty="0" err="1">
                <a:latin typeface="Consolas"/>
                <a:cs typeface="Consolas"/>
              </a:rPr>
              <a:t>rightPort</a:t>
            </a:r>
            <a:r>
              <a:rPr lang="en-US" sz="700" dirty="0">
                <a:latin typeface="Consolas"/>
                <a:cs typeface="Consolas"/>
              </a:rPr>
              <a:t> not connected!\n");</a:t>
            </a:r>
          </a:p>
          <a:p>
            <a:pPr marL="0" indent="0">
              <a:lnSpc>
                <a:spcPct val="120000"/>
              </a:lnSpc>
              <a:spcBef>
                <a:spcPts val="0"/>
              </a:spcBef>
              <a:buNone/>
            </a:pPr>
            <a:endParaRPr lang="en-US" sz="700" dirty="0">
              <a:latin typeface="Consolas"/>
              <a:cs typeface="Consolas"/>
            </a:endParaRPr>
          </a:p>
          <a:p>
            <a:pPr marL="0" indent="0">
              <a:lnSpc>
                <a:spcPct val="120000"/>
              </a:lnSpc>
              <a:spcBef>
                <a:spcPts val="0"/>
              </a:spcBef>
              <a:buNone/>
            </a:pPr>
            <a:r>
              <a:rPr lang="en-US" sz="700" dirty="0">
                <a:latin typeface="Consolas"/>
                <a:cs typeface="Consolas"/>
              </a:rPr>
              <a:t>    /* Configure our clock */</a:t>
            </a:r>
          </a:p>
          <a:p>
            <a:pPr marL="0" indent="0">
              <a:lnSpc>
                <a:spcPct val="120000"/>
              </a:lnSpc>
              <a:spcBef>
                <a:spcPts val="0"/>
              </a:spcBef>
              <a:buNone/>
            </a:pPr>
            <a:r>
              <a:rPr lang="en-US" sz="700" dirty="0">
                <a:latin typeface="Consolas"/>
                <a:cs typeface="Consolas"/>
              </a:rPr>
              <a:t>    </a:t>
            </a:r>
            <a:r>
              <a:rPr lang="en-US" sz="700" dirty="0" err="1">
                <a:latin typeface="Consolas"/>
                <a:cs typeface="Consolas"/>
              </a:rPr>
              <a:t>dbg.output</a:t>
            </a:r>
            <a:r>
              <a:rPr lang="en-US" sz="700" dirty="0">
                <a:latin typeface="Consolas"/>
                <a:cs typeface="Consolas"/>
              </a:rPr>
              <a:t>(CALL_INFO, "Clock rate is:  %s", </a:t>
            </a:r>
            <a:r>
              <a:rPr lang="en-US" sz="700" dirty="0" err="1">
                <a:latin typeface="Consolas"/>
                <a:cs typeface="Consolas"/>
              </a:rPr>
              <a:t>clock.c_str</a:t>
            </a:r>
            <a:r>
              <a:rPr lang="en-US" sz="700" dirty="0">
                <a:latin typeface="Consolas"/>
                <a:cs typeface="Consolas"/>
              </a:rPr>
              <a:t>());</a:t>
            </a:r>
          </a:p>
          <a:p>
            <a:pPr marL="0" indent="0">
              <a:lnSpc>
                <a:spcPct val="120000"/>
              </a:lnSpc>
              <a:spcBef>
                <a:spcPts val="0"/>
              </a:spcBef>
              <a:buNone/>
            </a:pPr>
            <a:r>
              <a:rPr lang="en-US" sz="700" dirty="0">
                <a:latin typeface="Consolas"/>
                <a:cs typeface="Consolas"/>
              </a:rPr>
              <a:t>    </a:t>
            </a:r>
            <a:r>
              <a:rPr lang="en-US" sz="700" dirty="0" err="1">
                <a:latin typeface="Consolas"/>
                <a:cs typeface="Consolas"/>
              </a:rPr>
              <a:t>registerClock</a:t>
            </a:r>
            <a:r>
              <a:rPr lang="en-US" sz="700" dirty="0">
                <a:latin typeface="Consolas"/>
                <a:cs typeface="Consolas"/>
              </a:rPr>
              <a:t>(clock, new SST::Clock::Handler&lt;</a:t>
            </a:r>
            <a:r>
              <a:rPr lang="en-US" sz="700" dirty="0" err="1">
                <a:latin typeface="Consolas"/>
                <a:cs typeface="Consolas"/>
              </a:rPr>
              <a:t>MyComponent</a:t>
            </a:r>
            <a:r>
              <a:rPr lang="en-US" sz="700" dirty="0">
                <a:latin typeface="Consolas"/>
                <a:cs typeface="Consolas"/>
              </a:rPr>
              <a:t>&gt;(this, &amp;</a:t>
            </a:r>
            <a:r>
              <a:rPr lang="en-US" sz="700" dirty="0" err="1">
                <a:latin typeface="Consolas"/>
                <a:cs typeface="Consolas"/>
              </a:rPr>
              <a:t>MyComponent</a:t>
            </a:r>
            <a:r>
              <a:rPr lang="en-US" sz="700" dirty="0">
                <a:latin typeface="Consolas"/>
                <a:cs typeface="Consolas"/>
              </a:rPr>
              <a:t>::clock));</a:t>
            </a:r>
          </a:p>
          <a:p>
            <a:pPr marL="0" indent="0">
              <a:lnSpc>
                <a:spcPct val="120000"/>
              </a:lnSpc>
              <a:spcBef>
                <a:spcPts val="0"/>
              </a:spcBef>
              <a:buNone/>
            </a:pPr>
            <a:endParaRPr lang="en-US" sz="700" dirty="0">
              <a:latin typeface="Consolas"/>
              <a:cs typeface="Consolas"/>
            </a:endParaRPr>
          </a:p>
          <a:p>
            <a:pPr marL="0" indent="0">
              <a:lnSpc>
                <a:spcPct val="120000"/>
              </a:lnSpc>
              <a:spcBef>
                <a:spcPts val="0"/>
              </a:spcBef>
              <a:buNone/>
            </a:pPr>
            <a:r>
              <a:rPr lang="en-US" sz="700" dirty="0">
                <a:latin typeface="Consolas"/>
                <a:cs typeface="Consolas"/>
              </a:rPr>
              <a:t>    </a:t>
            </a:r>
            <a:r>
              <a:rPr lang="en-US" sz="700" dirty="0" err="1">
                <a:latin typeface="Consolas"/>
                <a:cs typeface="Consolas"/>
              </a:rPr>
              <a:t>registerAsPrimaryComponent</a:t>
            </a:r>
            <a:r>
              <a:rPr lang="en-US" sz="700" dirty="0">
                <a:latin typeface="Consolas"/>
                <a:cs typeface="Consolas"/>
              </a:rPr>
              <a:t>();</a:t>
            </a:r>
          </a:p>
          <a:p>
            <a:pPr marL="0" indent="0">
              <a:lnSpc>
                <a:spcPct val="120000"/>
              </a:lnSpc>
              <a:spcBef>
                <a:spcPts val="0"/>
              </a:spcBef>
              <a:buNone/>
            </a:pPr>
            <a:r>
              <a:rPr lang="en-US" sz="700" dirty="0">
                <a:latin typeface="Consolas"/>
                <a:cs typeface="Consolas"/>
              </a:rPr>
              <a:t>    </a:t>
            </a:r>
            <a:r>
              <a:rPr lang="en-US" sz="700" dirty="0" err="1">
                <a:latin typeface="Consolas"/>
                <a:cs typeface="Consolas"/>
              </a:rPr>
              <a:t>primaryComponentDoNotEndSim</a:t>
            </a:r>
            <a:r>
              <a:rPr lang="en-US" sz="700" dirty="0">
                <a:latin typeface="Consolas"/>
                <a:cs typeface="Consolas"/>
              </a:rPr>
              <a:t>();</a:t>
            </a:r>
          </a:p>
          <a:p>
            <a:pPr marL="0" indent="0">
              <a:lnSpc>
                <a:spcPct val="120000"/>
              </a:lnSpc>
              <a:spcBef>
                <a:spcPts val="0"/>
              </a:spcBef>
              <a:buNone/>
            </a:pPr>
            <a:r>
              <a:rPr lang="en-US" sz="700" dirty="0">
                <a:latin typeface="Consolas"/>
                <a:cs typeface="Consolas"/>
              </a:rPr>
              <a:t>}</a:t>
            </a:r>
          </a:p>
        </p:txBody>
      </p:sp>
      <p:cxnSp>
        <p:nvCxnSpPr>
          <p:cNvPr id="8" name="Straight Arrow Connector 7"/>
          <p:cNvCxnSpPr>
            <a:cxnSpLocks/>
          </p:cNvCxnSpPr>
          <p:nvPr/>
        </p:nvCxnSpPr>
        <p:spPr>
          <a:xfrm flipH="1">
            <a:off x="4472395" y="2040467"/>
            <a:ext cx="2546472" cy="2116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cxnSpLocks/>
          </p:cNvCxnSpPr>
          <p:nvPr/>
        </p:nvCxnSpPr>
        <p:spPr>
          <a:xfrm flipH="1">
            <a:off x="4284144" y="2472267"/>
            <a:ext cx="2858743" cy="499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cxnSpLocks/>
          </p:cNvCxnSpPr>
          <p:nvPr/>
        </p:nvCxnSpPr>
        <p:spPr>
          <a:xfrm flipH="1">
            <a:off x="2709333" y="3277219"/>
            <a:ext cx="4309535" cy="925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p:cNvCxnSpPr>
          <p:nvPr/>
        </p:nvCxnSpPr>
        <p:spPr>
          <a:xfrm flipH="1">
            <a:off x="6507451" y="4088431"/>
            <a:ext cx="511416" cy="1703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cxnSpLocks/>
          </p:cNvCxnSpPr>
          <p:nvPr/>
        </p:nvCxnSpPr>
        <p:spPr>
          <a:xfrm flipH="1">
            <a:off x="4792133" y="5368926"/>
            <a:ext cx="2226735" cy="621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Double Brace 11">
            <a:extLst>
              <a:ext uri="{FF2B5EF4-FFF2-40B4-BE49-F238E27FC236}">
                <a16:creationId xmlns:a16="http://schemas.microsoft.com/office/drawing/2014/main" id="{8431822B-8515-554B-8CA2-8C1D7901C815}"/>
              </a:ext>
            </a:extLst>
          </p:cNvPr>
          <p:cNvSpPr/>
          <p:nvPr/>
        </p:nvSpPr>
        <p:spPr>
          <a:xfrm>
            <a:off x="215093" y="1932866"/>
            <a:ext cx="4133718" cy="625655"/>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Double Brace 12">
            <a:extLst>
              <a:ext uri="{FF2B5EF4-FFF2-40B4-BE49-F238E27FC236}">
                <a16:creationId xmlns:a16="http://schemas.microsoft.com/office/drawing/2014/main" id="{FF924F8C-B86D-8E43-B501-0D1F24456152}"/>
              </a:ext>
            </a:extLst>
          </p:cNvPr>
          <p:cNvSpPr/>
          <p:nvPr/>
        </p:nvSpPr>
        <p:spPr>
          <a:xfrm>
            <a:off x="215093" y="2651564"/>
            <a:ext cx="3945467" cy="625655"/>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Double Brace 18">
            <a:extLst>
              <a:ext uri="{FF2B5EF4-FFF2-40B4-BE49-F238E27FC236}">
                <a16:creationId xmlns:a16="http://schemas.microsoft.com/office/drawing/2014/main" id="{CAE60734-5EE0-A24E-85E2-E6E2E47FE9B7}"/>
              </a:ext>
            </a:extLst>
          </p:cNvPr>
          <p:cNvSpPr/>
          <p:nvPr/>
        </p:nvSpPr>
        <p:spPr>
          <a:xfrm>
            <a:off x="64951" y="3534616"/>
            <a:ext cx="6318916" cy="1469184"/>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588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Component</a:t>
            </a:r>
            <a:br>
              <a:rPr lang="en-US" dirty="0"/>
            </a:br>
            <a:r>
              <a:rPr lang="en-US" sz="3200" dirty="0"/>
              <a:t>Source File – Phase functions</a:t>
            </a:r>
          </a:p>
        </p:txBody>
      </p:sp>
      <p:sp>
        <p:nvSpPr>
          <p:cNvPr id="5" name="Slide Number Placeholder 4"/>
          <p:cNvSpPr>
            <a:spLocks noGrp="1"/>
          </p:cNvSpPr>
          <p:nvPr>
            <p:ph type="sldNum" sz="quarter" idx="4"/>
          </p:nvPr>
        </p:nvSpPr>
        <p:spPr/>
        <p:txBody>
          <a:bodyPr/>
          <a:lstStyle/>
          <a:p>
            <a:fld id="{A5E55A7B-7854-E145-92D9-B491DF4BAE2D}" type="slidenum">
              <a:rPr lang="en-US" smtClean="0"/>
              <a:pPr/>
              <a:t>55</a:t>
            </a:fld>
            <a:endParaRPr lang="en-US" dirty="0"/>
          </a:p>
        </p:txBody>
      </p:sp>
      <p:sp>
        <p:nvSpPr>
          <p:cNvPr id="7" name="Content Placeholder 6"/>
          <p:cNvSpPr>
            <a:spLocks noGrp="1"/>
          </p:cNvSpPr>
          <p:nvPr>
            <p:ph idx="1"/>
          </p:nvPr>
        </p:nvSpPr>
        <p:spPr>
          <a:xfrm>
            <a:off x="7508630" y="1429232"/>
            <a:ext cx="4001937" cy="4663440"/>
          </a:xfrm>
        </p:spPr>
        <p:txBody>
          <a:bodyPr>
            <a:normAutofit lnSpcReduction="10000"/>
          </a:bodyPr>
          <a:lstStyle/>
          <a:p>
            <a:endParaRPr lang="en-US" sz="2000" dirty="0"/>
          </a:p>
          <a:p>
            <a:r>
              <a:rPr lang="en-US" sz="2000" dirty="0"/>
              <a:t>Init – Send </a:t>
            </a:r>
            <a:r>
              <a:rPr lang="en-US" sz="2000" dirty="0" err="1"/>
              <a:t>init</a:t>
            </a:r>
            <a:r>
              <a:rPr lang="en-US" sz="2000" dirty="0"/>
              <a:t> data to left, receive from right</a:t>
            </a:r>
          </a:p>
          <a:p>
            <a:endParaRPr lang="en-US" sz="2000" dirty="0"/>
          </a:p>
          <a:p>
            <a:endParaRPr lang="en-US" sz="2000" dirty="0"/>
          </a:p>
          <a:p>
            <a:pPr marL="0" indent="0">
              <a:buNone/>
            </a:pPr>
            <a:endParaRPr lang="en-US" sz="2000" dirty="0"/>
          </a:p>
          <a:p>
            <a:endParaRPr lang="en-US" sz="2000" dirty="0"/>
          </a:p>
          <a:p>
            <a:r>
              <a:rPr lang="en-US" sz="2000" dirty="0"/>
              <a:t>Print stats in finish()</a:t>
            </a:r>
          </a:p>
          <a:p>
            <a:endParaRPr lang="en-US" sz="2000" dirty="0"/>
          </a:p>
          <a:p>
            <a:endParaRPr lang="en-US" sz="2000" dirty="0"/>
          </a:p>
          <a:p>
            <a:r>
              <a:rPr lang="en-US" sz="2000" dirty="0"/>
              <a:t>Print current status</a:t>
            </a:r>
          </a:p>
        </p:txBody>
      </p:sp>
      <p:sp>
        <p:nvSpPr>
          <p:cNvPr id="6" name="Content Placeholder 5"/>
          <p:cNvSpPr>
            <a:spLocks noGrp="1"/>
          </p:cNvSpPr>
          <p:nvPr>
            <p:ph type="body" sz="quarter" idx="4294967295"/>
          </p:nvPr>
        </p:nvSpPr>
        <p:spPr>
          <a:xfrm>
            <a:off x="338668" y="1131888"/>
            <a:ext cx="4695092" cy="5146675"/>
          </a:xfrm>
        </p:spPr>
        <p:style>
          <a:lnRef idx="1">
            <a:schemeClr val="accent3"/>
          </a:lnRef>
          <a:fillRef idx="2">
            <a:schemeClr val="accent3"/>
          </a:fillRef>
          <a:effectRef idx="1">
            <a:schemeClr val="accent3"/>
          </a:effectRef>
          <a:fontRef idx="minor">
            <a:schemeClr val="dk1"/>
          </a:fontRef>
        </p:style>
        <p:txBody>
          <a:bodyPr>
            <a:noAutofit/>
          </a:bodyPr>
          <a:lstStyle/>
          <a:p>
            <a:pPr marL="0" indent="0">
              <a:spcBef>
                <a:spcPts val="0"/>
              </a:spcBef>
              <a:buNone/>
            </a:pPr>
            <a:r>
              <a:rPr lang="en-US" sz="700" dirty="0">
                <a:latin typeface="Consolas"/>
                <a:cs typeface="Consolas"/>
              </a:rPr>
              <a:t>void </a:t>
            </a:r>
            <a:r>
              <a:rPr lang="en-US" sz="700" dirty="0" err="1">
                <a:latin typeface="Consolas"/>
                <a:cs typeface="Consolas"/>
              </a:rPr>
              <a:t>MyComponent</a:t>
            </a:r>
            <a:r>
              <a:rPr lang="en-US" sz="700" dirty="0">
                <a:latin typeface="Consolas"/>
                <a:cs typeface="Consolas"/>
              </a:rPr>
              <a:t>::</a:t>
            </a:r>
            <a:r>
              <a:rPr lang="en-US" sz="700" dirty="0" err="1">
                <a:latin typeface="Consolas"/>
                <a:cs typeface="Consolas"/>
              </a:rPr>
              <a:t>init</a:t>
            </a:r>
            <a:r>
              <a:rPr lang="en-US" sz="700" dirty="0">
                <a:latin typeface="Consolas"/>
                <a:cs typeface="Consolas"/>
              </a:rPr>
              <a:t>(unsigned </a:t>
            </a:r>
            <a:r>
              <a:rPr lang="en-US" sz="700" dirty="0" err="1">
                <a:latin typeface="Consolas"/>
                <a:cs typeface="Consolas"/>
              </a:rPr>
              <a:t>int</a:t>
            </a:r>
            <a:r>
              <a:rPr lang="en-US" sz="700" dirty="0">
                <a:latin typeface="Consolas"/>
                <a:cs typeface="Consolas"/>
              </a:rPr>
              <a:t> phase)</a:t>
            </a:r>
          </a:p>
          <a:p>
            <a:pPr marL="0" indent="0">
              <a:spcBef>
                <a:spcPts val="0"/>
              </a:spcBef>
              <a:buNone/>
            </a:pPr>
            <a:r>
              <a:rPr lang="en-US" sz="700" dirty="0">
                <a:latin typeface="Consolas"/>
                <a:cs typeface="Consolas"/>
              </a:rPr>
              <a:t>{</a:t>
            </a:r>
          </a:p>
          <a:p>
            <a:pPr marL="0" indent="0">
              <a:spcBef>
                <a:spcPts val="0"/>
              </a:spcBef>
              <a:buNone/>
            </a:pPr>
            <a:r>
              <a:rPr lang="en-US" sz="700" dirty="0">
                <a:latin typeface="Consolas"/>
                <a:cs typeface="Consolas"/>
              </a:rPr>
              <a:t>    </a:t>
            </a:r>
            <a:r>
              <a:rPr lang="en-US" sz="700" dirty="0" err="1">
                <a:latin typeface="Consolas"/>
                <a:cs typeface="Consolas"/>
              </a:rPr>
              <a:t>dbg.output</a:t>
            </a:r>
            <a:r>
              <a:rPr lang="en-US" sz="700" dirty="0">
                <a:latin typeface="Consolas"/>
                <a:cs typeface="Consolas"/>
              </a:rPr>
              <a:t>(CALL_INFO, "In </a:t>
            </a:r>
            <a:r>
              <a:rPr lang="en-US" sz="700" dirty="0" err="1">
                <a:latin typeface="Consolas"/>
                <a:cs typeface="Consolas"/>
              </a:rPr>
              <a:t>Init</a:t>
            </a:r>
            <a:r>
              <a:rPr lang="en-US" sz="700" dirty="0">
                <a:latin typeface="Consolas"/>
                <a:cs typeface="Consolas"/>
              </a:rPr>
              <a:t> phase %u\n", phase);</a:t>
            </a:r>
          </a:p>
          <a:p>
            <a:pPr marL="0" indent="0">
              <a:spcBef>
                <a:spcPts val="0"/>
              </a:spcBef>
              <a:buNone/>
            </a:pPr>
            <a:endParaRPr lang="en-US" sz="700" dirty="0">
              <a:latin typeface="Consolas"/>
              <a:cs typeface="Consolas"/>
            </a:endParaRPr>
          </a:p>
          <a:p>
            <a:pPr marL="0" indent="0">
              <a:spcBef>
                <a:spcPts val="0"/>
              </a:spcBef>
              <a:buNone/>
            </a:pPr>
            <a:r>
              <a:rPr lang="en-US" sz="700" dirty="0">
                <a:latin typeface="Consolas"/>
                <a:cs typeface="Consolas"/>
              </a:rPr>
              <a:t>    if ( phase == 0 ) {</a:t>
            </a:r>
          </a:p>
          <a:p>
            <a:pPr marL="0" indent="0">
              <a:spcBef>
                <a:spcPts val="0"/>
              </a:spcBef>
              <a:buNone/>
            </a:pPr>
            <a:r>
              <a:rPr lang="en-US" sz="700" dirty="0">
                <a:latin typeface="Consolas"/>
                <a:cs typeface="Consolas"/>
              </a:rPr>
              <a:t>        </a:t>
            </a:r>
            <a:r>
              <a:rPr lang="en-US" sz="700" dirty="0" err="1">
                <a:latin typeface="Consolas"/>
                <a:cs typeface="Consolas"/>
              </a:rPr>
              <a:t>leftLink</a:t>
            </a:r>
            <a:r>
              <a:rPr lang="en-US" sz="700" dirty="0">
                <a:latin typeface="Consolas"/>
                <a:cs typeface="Consolas"/>
              </a:rPr>
              <a:t>-&gt;</a:t>
            </a:r>
            <a:r>
              <a:rPr lang="en-US" sz="700" dirty="0" err="1">
                <a:latin typeface="Consolas"/>
                <a:cs typeface="Consolas"/>
              </a:rPr>
              <a:t>sendInitData</a:t>
            </a:r>
            <a:r>
              <a:rPr lang="en-US" sz="700" dirty="0">
                <a:latin typeface="Consolas"/>
                <a:cs typeface="Consolas"/>
              </a:rPr>
              <a:t>(new </a:t>
            </a:r>
            <a:r>
              <a:rPr lang="en-US" sz="700" dirty="0" err="1">
                <a:latin typeface="Consolas"/>
                <a:cs typeface="Consolas"/>
              </a:rPr>
              <a:t>MyEvent</a:t>
            </a:r>
            <a:r>
              <a:rPr lang="en-US" sz="700" dirty="0">
                <a:latin typeface="Consolas"/>
                <a:cs typeface="Consolas"/>
              </a:rPr>
              <a:t>(</a:t>
            </a:r>
            <a:r>
              <a:rPr lang="en-US" sz="700" dirty="0" err="1">
                <a:latin typeface="Consolas"/>
                <a:cs typeface="Consolas"/>
              </a:rPr>
              <a:t>getId</a:t>
            </a:r>
            <a:r>
              <a:rPr lang="en-US" sz="700" dirty="0">
                <a:latin typeface="Consolas"/>
                <a:cs typeface="Consolas"/>
              </a:rPr>
              <a:t>()));</a:t>
            </a:r>
          </a:p>
          <a:p>
            <a:pPr marL="0" indent="0">
              <a:spcBef>
                <a:spcPts val="0"/>
              </a:spcBef>
              <a:buNone/>
            </a:pPr>
            <a:r>
              <a:rPr lang="en-US" sz="700" dirty="0">
                <a:latin typeface="Consolas"/>
                <a:cs typeface="Consolas"/>
              </a:rPr>
              <a:t>    } else {</a:t>
            </a:r>
          </a:p>
          <a:p>
            <a:pPr marL="0" indent="0">
              <a:spcBef>
                <a:spcPts val="0"/>
              </a:spcBef>
              <a:buNone/>
            </a:pPr>
            <a:r>
              <a:rPr lang="en-US" sz="700" dirty="0">
                <a:latin typeface="Consolas"/>
                <a:cs typeface="Consolas"/>
              </a:rPr>
              <a:t>        SST::Event *e = </a:t>
            </a:r>
            <a:r>
              <a:rPr lang="en-US" sz="700" dirty="0" err="1">
                <a:latin typeface="Consolas"/>
                <a:cs typeface="Consolas"/>
              </a:rPr>
              <a:t>rightLink</a:t>
            </a:r>
            <a:r>
              <a:rPr lang="en-US" sz="700" dirty="0">
                <a:latin typeface="Consolas"/>
                <a:cs typeface="Consolas"/>
              </a:rPr>
              <a:t>-&gt;</a:t>
            </a:r>
            <a:r>
              <a:rPr lang="en-US" sz="700" dirty="0" err="1">
                <a:latin typeface="Consolas"/>
                <a:cs typeface="Consolas"/>
              </a:rPr>
              <a:t>recvInitData</a:t>
            </a:r>
            <a:r>
              <a:rPr lang="en-US" sz="700" dirty="0">
                <a:latin typeface="Consolas"/>
                <a:cs typeface="Consolas"/>
              </a:rPr>
              <a:t>();</a:t>
            </a:r>
          </a:p>
          <a:p>
            <a:pPr marL="0" indent="0">
              <a:spcBef>
                <a:spcPts val="0"/>
              </a:spcBef>
              <a:buNone/>
            </a:pPr>
            <a:r>
              <a:rPr lang="en-US" sz="700" dirty="0">
                <a:latin typeface="Consolas"/>
                <a:cs typeface="Consolas"/>
              </a:rPr>
              <a:t>        if ( NULL != e ) {</a:t>
            </a:r>
          </a:p>
          <a:p>
            <a:pPr marL="0" indent="0">
              <a:spcBef>
                <a:spcPts val="0"/>
              </a:spcBef>
              <a:buNone/>
            </a:pPr>
            <a:r>
              <a:rPr lang="en-US" sz="700" dirty="0">
                <a:latin typeface="Consolas"/>
                <a:cs typeface="Consolas"/>
              </a:rPr>
              <a:t>            </a:t>
            </a:r>
            <a:r>
              <a:rPr lang="en-US" sz="700" dirty="0" err="1">
                <a:latin typeface="Consolas"/>
                <a:cs typeface="Consolas"/>
              </a:rPr>
              <a:t>MyEvent</a:t>
            </a:r>
            <a:r>
              <a:rPr lang="en-US" sz="700" dirty="0">
                <a:latin typeface="Consolas"/>
                <a:cs typeface="Consolas"/>
              </a:rPr>
              <a:t> *</a:t>
            </a:r>
            <a:r>
              <a:rPr lang="en-US" sz="700" dirty="0" err="1">
                <a:latin typeface="Consolas"/>
                <a:cs typeface="Consolas"/>
              </a:rPr>
              <a:t>ev</a:t>
            </a:r>
            <a:r>
              <a:rPr lang="en-US" sz="700" dirty="0">
                <a:latin typeface="Consolas"/>
                <a:cs typeface="Consolas"/>
              </a:rPr>
              <a:t> = </a:t>
            </a:r>
            <a:r>
              <a:rPr lang="en-US" sz="700" dirty="0" err="1">
                <a:latin typeface="Consolas"/>
                <a:cs typeface="Consolas"/>
              </a:rPr>
              <a:t>static_cast</a:t>
            </a:r>
            <a:r>
              <a:rPr lang="en-US" sz="700" dirty="0">
                <a:latin typeface="Consolas"/>
                <a:cs typeface="Consolas"/>
              </a:rPr>
              <a:t>&lt;</a:t>
            </a:r>
            <a:r>
              <a:rPr lang="en-US" sz="700" dirty="0" err="1">
                <a:latin typeface="Consolas"/>
                <a:cs typeface="Consolas"/>
              </a:rPr>
              <a:t>MyEvent</a:t>
            </a:r>
            <a:r>
              <a:rPr lang="en-US" sz="700" dirty="0">
                <a:latin typeface="Consolas"/>
                <a:cs typeface="Consolas"/>
              </a:rPr>
              <a:t>*&gt;(e);</a:t>
            </a:r>
          </a:p>
          <a:p>
            <a:pPr marL="0" indent="0">
              <a:spcBef>
                <a:spcPts val="0"/>
              </a:spcBef>
              <a:buNone/>
            </a:pPr>
            <a:r>
              <a:rPr lang="en-US" sz="700" dirty="0">
                <a:latin typeface="Consolas"/>
                <a:cs typeface="Consolas"/>
              </a:rPr>
              <a:t>            </a:t>
            </a:r>
            <a:r>
              <a:rPr lang="en-US" sz="700" dirty="0" err="1">
                <a:latin typeface="Consolas"/>
                <a:cs typeface="Consolas"/>
              </a:rPr>
              <a:t>dbg.output</a:t>
            </a:r>
            <a:r>
              <a:rPr lang="en-US" sz="700" dirty="0">
                <a:latin typeface="Consolas"/>
                <a:cs typeface="Consolas"/>
              </a:rPr>
              <a:t>(CALL_INFO, "Received </a:t>
            </a:r>
            <a:r>
              <a:rPr lang="en-US" sz="700" dirty="0" err="1">
                <a:latin typeface="Consolas"/>
                <a:cs typeface="Consolas"/>
              </a:rPr>
              <a:t>Init</a:t>
            </a:r>
            <a:r>
              <a:rPr lang="en-US" sz="700" dirty="0">
                <a:latin typeface="Consolas"/>
                <a:cs typeface="Consolas"/>
              </a:rPr>
              <a:t> Event with value %</a:t>
            </a:r>
            <a:r>
              <a:rPr lang="en-US" sz="700" dirty="0" err="1">
                <a:latin typeface="Consolas"/>
                <a:cs typeface="Consolas"/>
              </a:rPr>
              <a:t>zu</a:t>
            </a:r>
            <a:r>
              <a:rPr lang="en-US" sz="700" dirty="0">
                <a:latin typeface="Consolas"/>
                <a:cs typeface="Consolas"/>
              </a:rPr>
              <a:t>\n”,</a:t>
            </a:r>
          </a:p>
          <a:p>
            <a:pPr marL="0" indent="0">
              <a:spcBef>
                <a:spcPts val="0"/>
              </a:spcBef>
              <a:buNone/>
            </a:pPr>
            <a:r>
              <a:rPr lang="en-US" sz="700" dirty="0">
                <a:latin typeface="Consolas"/>
                <a:cs typeface="Consolas"/>
              </a:rPr>
              <a:t>                </a:t>
            </a:r>
            <a:r>
              <a:rPr lang="en-US" sz="700" dirty="0" err="1">
                <a:latin typeface="Consolas"/>
                <a:cs typeface="Consolas"/>
              </a:rPr>
              <a:t>ev</a:t>
            </a:r>
            <a:r>
              <a:rPr lang="en-US" sz="700" dirty="0">
                <a:latin typeface="Consolas"/>
                <a:cs typeface="Consolas"/>
              </a:rPr>
              <a:t>-&gt;</a:t>
            </a:r>
            <a:r>
              <a:rPr lang="en-US" sz="700" dirty="0" err="1">
                <a:latin typeface="Consolas"/>
                <a:cs typeface="Consolas"/>
              </a:rPr>
              <a:t>getPayload</a:t>
            </a:r>
            <a:r>
              <a:rPr lang="en-US" sz="700" dirty="0">
                <a:latin typeface="Consolas"/>
                <a:cs typeface="Consolas"/>
              </a:rPr>
              <a:t>());</a:t>
            </a:r>
          </a:p>
          <a:p>
            <a:pPr marL="0" indent="0">
              <a:spcBef>
                <a:spcPts val="0"/>
              </a:spcBef>
              <a:buNone/>
            </a:pPr>
            <a:r>
              <a:rPr lang="en-US" sz="700" dirty="0">
                <a:latin typeface="Consolas"/>
                <a:cs typeface="Consolas"/>
              </a:rPr>
              <a:t>            delete </a:t>
            </a:r>
            <a:r>
              <a:rPr lang="en-US" sz="700" dirty="0" err="1">
                <a:latin typeface="Consolas"/>
                <a:cs typeface="Consolas"/>
              </a:rPr>
              <a:t>ev</a:t>
            </a:r>
            <a:r>
              <a:rPr lang="en-US" sz="700" dirty="0">
                <a:latin typeface="Consolas"/>
                <a:cs typeface="Consolas"/>
              </a:rPr>
              <a:t>;</a:t>
            </a:r>
          </a:p>
          <a:p>
            <a:pPr marL="0" indent="0">
              <a:spcBef>
                <a:spcPts val="0"/>
              </a:spcBef>
              <a:buNone/>
            </a:pPr>
            <a:r>
              <a:rPr lang="en-US" sz="700" dirty="0">
                <a:latin typeface="Consolas"/>
                <a:cs typeface="Consolas"/>
              </a:rPr>
              <a:t>        }</a:t>
            </a:r>
          </a:p>
          <a:p>
            <a:pPr marL="0" indent="0">
              <a:spcBef>
                <a:spcPts val="0"/>
              </a:spcBef>
              <a:buNone/>
            </a:pPr>
            <a:r>
              <a:rPr lang="en-US" sz="700" dirty="0">
                <a:latin typeface="Consolas"/>
                <a:cs typeface="Consolas"/>
              </a:rPr>
              <a:t>    }</a:t>
            </a:r>
          </a:p>
          <a:p>
            <a:pPr marL="0" indent="0">
              <a:spcBef>
                <a:spcPts val="0"/>
              </a:spcBef>
              <a:buNone/>
            </a:pPr>
            <a:r>
              <a:rPr lang="en-US" sz="700" dirty="0">
                <a:latin typeface="Consolas"/>
                <a:cs typeface="Consolas"/>
              </a:rPr>
              <a:t>}</a:t>
            </a:r>
          </a:p>
          <a:p>
            <a:pPr marL="0" indent="0">
              <a:spcBef>
                <a:spcPts val="0"/>
              </a:spcBef>
              <a:buNone/>
            </a:pPr>
            <a:endParaRPr lang="en-US" sz="700" dirty="0">
              <a:latin typeface="Consolas"/>
              <a:cs typeface="Consolas"/>
            </a:endParaRPr>
          </a:p>
          <a:p>
            <a:pPr marL="0" indent="0">
              <a:spcBef>
                <a:spcPts val="0"/>
              </a:spcBef>
              <a:buNone/>
            </a:pPr>
            <a:r>
              <a:rPr lang="en-US" sz="700" dirty="0">
                <a:latin typeface="Consolas"/>
                <a:cs typeface="Consolas"/>
              </a:rPr>
              <a:t>void </a:t>
            </a:r>
            <a:r>
              <a:rPr lang="en-US" sz="700" dirty="0" err="1">
                <a:latin typeface="Consolas"/>
                <a:cs typeface="Consolas"/>
              </a:rPr>
              <a:t>MyComponent</a:t>
            </a:r>
            <a:r>
              <a:rPr lang="en-US" sz="700" dirty="0">
                <a:latin typeface="Consolas"/>
                <a:cs typeface="Consolas"/>
              </a:rPr>
              <a:t>::setup(void)</a:t>
            </a:r>
          </a:p>
          <a:p>
            <a:pPr marL="0" indent="0">
              <a:spcBef>
                <a:spcPts val="0"/>
              </a:spcBef>
              <a:buNone/>
            </a:pPr>
            <a:r>
              <a:rPr lang="en-US" sz="700" dirty="0">
                <a:latin typeface="Consolas"/>
                <a:cs typeface="Consolas"/>
              </a:rPr>
              <a:t>{</a:t>
            </a:r>
          </a:p>
          <a:p>
            <a:pPr marL="0" indent="0">
              <a:spcBef>
                <a:spcPts val="0"/>
              </a:spcBef>
              <a:buNone/>
            </a:pPr>
            <a:r>
              <a:rPr lang="en-US" sz="700" dirty="0">
                <a:latin typeface="Consolas"/>
                <a:cs typeface="Consolas"/>
              </a:rPr>
              <a:t>    </a:t>
            </a:r>
            <a:r>
              <a:rPr lang="en-US" sz="700" dirty="0" err="1">
                <a:latin typeface="Consolas"/>
                <a:cs typeface="Consolas"/>
              </a:rPr>
              <a:t>dbg.output</a:t>
            </a:r>
            <a:r>
              <a:rPr lang="en-US" sz="700" dirty="0">
                <a:latin typeface="Consolas"/>
                <a:cs typeface="Consolas"/>
              </a:rPr>
              <a:t>(CALL_INFO, "In setup()\n");</a:t>
            </a:r>
          </a:p>
          <a:p>
            <a:pPr marL="0" indent="0">
              <a:spcBef>
                <a:spcPts val="0"/>
              </a:spcBef>
              <a:buNone/>
            </a:pPr>
            <a:endParaRPr lang="en-US" sz="700" dirty="0">
              <a:latin typeface="Consolas"/>
              <a:cs typeface="Consolas"/>
            </a:endParaRPr>
          </a:p>
          <a:p>
            <a:pPr marL="0" indent="0">
              <a:spcBef>
                <a:spcPts val="0"/>
              </a:spcBef>
              <a:buNone/>
            </a:pPr>
            <a:r>
              <a:rPr lang="en-US" sz="700" dirty="0">
                <a:latin typeface="Consolas"/>
                <a:cs typeface="Consolas"/>
              </a:rPr>
              <a:t>}</a:t>
            </a:r>
          </a:p>
          <a:p>
            <a:pPr marL="0" indent="0">
              <a:spcBef>
                <a:spcPts val="0"/>
              </a:spcBef>
              <a:buNone/>
            </a:pPr>
            <a:endParaRPr lang="en-US" sz="700" dirty="0">
              <a:latin typeface="Consolas"/>
              <a:cs typeface="Consolas"/>
            </a:endParaRPr>
          </a:p>
          <a:p>
            <a:pPr marL="0" indent="0">
              <a:spcBef>
                <a:spcPts val="0"/>
              </a:spcBef>
              <a:buNone/>
            </a:pPr>
            <a:r>
              <a:rPr lang="en-US" sz="700" dirty="0">
                <a:latin typeface="Consolas"/>
                <a:cs typeface="Consolas"/>
              </a:rPr>
              <a:t>void </a:t>
            </a:r>
            <a:r>
              <a:rPr lang="en-US" sz="700" dirty="0" err="1">
                <a:latin typeface="Consolas"/>
                <a:cs typeface="Consolas"/>
              </a:rPr>
              <a:t>MyComponent</a:t>
            </a:r>
            <a:r>
              <a:rPr lang="en-US" sz="700" dirty="0">
                <a:latin typeface="Consolas"/>
                <a:cs typeface="Consolas"/>
              </a:rPr>
              <a:t>::finish(void)</a:t>
            </a:r>
          </a:p>
          <a:p>
            <a:pPr marL="0" indent="0">
              <a:spcBef>
                <a:spcPts val="0"/>
              </a:spcBef>
              <a:buNone/>
            </a:pPr>
            <a:r>
              <a:rPr lang="en-US" sz="700" dirty="0">
                <a:latin typeface="Consolas"/>
                <a:cs typeface="Consolas"/>
              </a:rPr>
              <a:t>{</a:t>
            </a:r>
          </a:p>
          <a:p>
            <a:pPr marL="0" indent="0">
              <a:spcBef>
                <a:spcPts val="0"/>
              </a:spcBef>
              <a:buNone/>
            </a:pPr>
            <a:r>
              <a:rPr lang="en-US" sz="700" dirty="0">
                <a:latin typeface="Consolas"/>
                <a:cs typeface="Consolas"/>
              </a:rPr>
              <a:t>    </a:t>
            </a:r>
            <a:r>
              <a:rPr lang="en-US" sz="700" dirty="0" err="1">
                <a:latin typeface="Consolas"/>
                <a:cs typeface="Consolas"/>
              </a:rPr>
              <a:t>dbg.output</a:t>
            </a:r>
            <a:r>
              <a:rPr lang="en-US" sz="700" dirty="0">
                <a:latin typeface="Consolas"/>
                <a:cs typeface="Consolas"/>
              </a:rPr>
              <a:t>(CALL_INFO, "In finish()\n");</a:t>
            </a:r>
          </a:p>
          <a:p>
            <a:pPr marL="0" indent="0">
              <a:spcBef>
                <a:spcPts val="0"/>
              </a:spcBef>
              <a:buNone/>
            </a:pPr>
            <a:endParaRPr lang="en-US" sz="700" dirty="0">
              <a:latin typeface="Consolas"/>
              <a:cs typeface="Consolas"/>
            </a:endParaRPr>
          </a:p>
          <a:p>
            <a:pPr marL="0" indent="0">
              <a:spcBef>
                <a:spcPts val="0"/>
              </a:spcBef>
              <a:buNone/>
            </a:pPr>
            <a:r>
              <a:rPr lang="en-US" sz="700" dirty="0">
                <a:latin typeface="Consolas"/>
                <a:cs typeface="Consolas"/>
              </a:rPr>
              <a:t>    SST::Output out("", 0, 0, SST::Output::STDOUT);</a:t>
            </a:r>
          </a:p>
          <a:p>
            <a:pPr marL="0" indent="0">
              <a:spcBef>
                <a:spcPts val="0"/>
              </a:spcBef>
              <a:buNone/>
            </a:pPr>
            <a:r>
              <a:rPr lang="en-US" sz="700" dirty="0">
                <a:latin typeface="Consolas"/>
                <a:cs typeface="Consolas"/>
              </a:rPr>
              <a:t>    </a:t>
            </a:r>
            <a:r>
              <a:rPr lang="en-US" sz="700" dirty="0" err="1">
                <a:latin typeface="Consolas"/>
                <a:cs typeface="Consolas"/>
              </a:rPr>
              <a:t>out.output</a:t>
            </a:r>
            <a:r>
              <a:rPr lang="en-US" sz="700" dirty="0">
                <a:latin typeface="Consolas"/>
                <a:cs typeface="Consolas"/>
              </a:rPr>
              <a:t>("%s: % 8zu  % 8zu\n", </a:t>
            </a:r>
            <a:r>
              <a:rPr lang="en-US" sz="700" dirty="0" err="1">
                <a:latin typeface="Consolas"/>
                <a:cs typeface="Consolas"/>
              </a:rPr>
              <a:t>getName</a:t>
            </a:r>
            <a:r>
              <a:rPr lang="en-US" sz="700" dirty="0">
                <a:latin typeface="Consolas"/>
                <a:cs typeface="Consolas"/>
              </a:rPr>
              <a:t>().</a:t>
            </a:r>
            <a:r>
              <a:rPr lang="en-US" sz="700" dirty="0" err="1">
                <a:latin typeface="Consolas"/>
                <a:cs typeface="Consolas"/>
              </a:rPr>
              <a:t>c_str</a:t>
            </a:r>
            <a:r>
              <a:rPr lang="en-US" sz="700" dirty="0">
                <a:latin typeface="Consolas"/>
                <a:cs typeface="Consolas"/>
              </a:rPr>
              <a:t>(),</a:t>
            </a:r>
          </a:p>
          <a:p>
            <a:pPr marL="0" indent="0">
              <a:spcBef>
                <a:spcPts val="0"/>
              </a:spcBef>
              <a:buNone/>
            </a:pPr>
            <a:r>
              <a:rPr lang="en-US" sz="700" dirty="0">
                <a:latin typeface="Consolas"/>
                <a:cs typeface="Consolas"/>
              </a:rPr>
              <a:t>        </a:t>
            </a:r>
            <a:r>
              <a:rPr lang="en-US" sz="700" dirty="0" err="1">
                <a:latin typeface="Consolas"/>
                <a:cs typeface="Consolas"/>
              </a:rPr>
              <a:t>numFromLeft</a:t>
            </a:r>
            <a:r>
              <a:rPr lang="en-US" sz="700" dirty="0">
                <a:latin typeface="Consolas"/>
                <a:cs typeface="Consolas"/>
              </a:rPr>
              <a:t>, </a:t>
            </a:r>
            <a:r>
              <a:rPr lang="en-US" sz="700" dirty="0" err="1">
                <a:latin typeface="Consolas"/>
                <a:cs typeface="Consolas"/>
              </a:rPr>
              <a:t>numFromRight</a:t>
            </a:r>
            <a:r>
              <a:rPr lang="en-US" sz="700" dirty="0">
                <a:latin typeface="Consolas"/>
                <a:cs typeface="Consolas"/>
              </a:rPr>
              <a:t>);</a:t>
            </a:r>
          </a:p>
          <a:p>
            <a:pPr marL="0" indent="0">
              <a:spcBef>
                <a:spcPts val="0"/>
              </a:spcBef>
              <a:buNone/>
            </a:pPr>
            <a:r>
              <a:rPr lang="en-US" sz="700" dirty="0">
                <a:latin typeface="Consolas"/>
                <a:cs typeface="Consolas"/>
              </a:rPr>
              <a:t>}</a:t>
            </a:r>
          </a:p>
          <a:p>
            <a:pPr marL="0" indent="0">
              <a:spcBef>
                <a:spcPts val="0"/>
              </a:spcBef>
              <a:buNone/>
            </a:pPr>
            <a:endParaRPr lang="en-US" sz="700" dirty="0">
              <a:latin typeface="Consolas"/>
              <a:cs typeface="Consolas"/>
            </a:endParaRPr>
          </a:p>
          <a:p>
            <a:pPr marL="0" indent="0">
              <a:spcBef>
                <a:spcPts val="0"/>
              </a:spcBef>
              <a:buNone/>
            </a:pPr>
            <a:r>
              <a:rPr lang="en-US" sz="700" dirty="0">
                <a:latin typeface="Consolas"/>
                <a:cs typeface="Consolas"/>
              </a:rPr>
              <a:t>void </a:t>
            </a:r>
            <a:r>
              <a:rPr lang="en-US" sz="700" dirty="0" err="1">
                <a:latin typeface="Consolas"/>
                <a:cs typeface="Consolas"/>
              </a:rPr>
              <a:t>MyComponent</a:t>
            </a:r>
            <a:r>
              <a:rPr lang="en-US" sz="700" dirty="0">
                <a:latin typeface="Consolas"/>
                <a:cs typeface="Consolas"/>
              </a:rPr>
              <a:t>::</a:t>
            </a:r>
            <a:r>
              <a:rPr lang="en-US" sz="700" dirty="0" err="1">
                <a:latin typeface="Consolas"/>
                <a:cs typeface="Consolas"/>
              </a:rPr>
              <a:t>printStatus</a:t>
            </a:r>
            <a:r>
              <a:rPr lang="en-US" sz="700" dirty="0">
                <a:latin typeface="Consolas"/>
                <a:cs typeface="Consolas"/>
              </a:rPr>
              <a:t>(SST::Output &amp;out)</a:t>
            </a:r>
          </a:p>
          <a:p>
            <a:pPr marL="0" indent="0">
              <a:spcBef>
                <a:spcPts val="0"/>
              </a:spcBef>
              <a:buNone/>
            </a:pPr>
            <a:r>
              <a:rPr lang="en-US" sz="700" dirty="0">
                <a:latin typeface="Consolas"/>
                <a:cs typeface="Consolas"/>
              </a:rPr>
              <a:t>{</a:t>
            </a:r>
          </a:p>
          <a:p>
            <a:pPr marL="0" indent="0">
              <a:spcBef>
                <a:spcPts val="0"/>
              </a:spcBef>
              <a:buNone/>
            </a:pPr>
            <a:r>
              <a:rPr lang="en-US" sz="700" dirty="0">
                <a:latin typeface="Consolas"/>
                <a:cs typeface="Consolas"/>
              </a:rPr>
              <a:t>    </a:t>
            </a:r>
            <a:r>
              <a:rPr lang="en-US" sz="700" dirty="0" err="1">
                <a:latin typeface="Consolas"/>
                <a:cs typeface="Consolas"/>
              </a:rPr>
              <a:t>dbg.output</a:t>
            </a:r>
            <a:r>
              <a:rPr lang="en-US" sz="700" dirty="0">
                <a:latin typeface="Consolas"/>
                <a:cs typeface="Consolas"/>
              </a:rPr>
              <a:t>(CALL_INFO, "In </a:t>
            </a:r>
            <a:r>
              <a:rPr lang="en-US" sz="700" dirty="0" err="1">
                <a:latin typeface="Consolas"/>
                <a:cs typeface="Consolas"/>
              </a:rPr>
              <a:t>printStatus</a:t>
            </a:r>
            <a:r>
              <a:rPr lang="en-US" sz="700" dirty="0">
                <a:latin typeface="Consolas"/>
                <a:cs typeface="Consolas"/>
              </a:rPr>
              <a:t>()\n");</a:t>
            </a:r>
          </a:p>
          <a:p>
            <a:pPr marL="0" indent="0">
              <a:spcBef>
                <a:spcPts val="0"/>
              </a:spcBef>
              <a:buNone/>
            </a:pPr>
            <a:r>
              <a:rPr lang="en-US" sz="700" dirty="0">
                <a:latin typeface="Consolas"/>
                <a:cs typeface="Consolas"/>
              </a:rPr>
              <a:t>    </a:t>
            </a:r>
            <a:r>
              <a:rPr lang="en-US" sz="700" dirty="0" err="1">
                <a:latin typeface="Consolas"/>
                <a:cs typeface="Consolas"/>
              </a:rPr>
              <a:t>out.output</a:t>
            </a:r>
            <a:r>
              <a:rPr lang="en-US" sz="700" dirty="0">
                <a:latin typeface="Consolas"/>
                <a:cs typeface="Consolas"/>
              </a:rPr>
              <a:t>("%s:  [% 8zu        % 8zu] [%c %c]\n",</a:t>
            </a:r>
          </a:p>
          <a:p>
            <a:pPr marL="0" indent="0">
              <a:spcBef>
                <a:spcPts val="0"/>
              </a:spcBef>
              <a:buNone/>
            </a:pPr>
            <a:r>
              <a:rPr lang="en-US" sz="700" dirty="0">
                <a:latin typeface="Consolas"/>
                <a:cs typeface="Consolas"/>
              </a:rPr>
              <a:t>            </a:t>
            </a:r>
            <a:r>
              <a:rPr lang="en-US" sz="700" dirty="0" err="1">
                <a:latin typeface="Consolas"/>
                <a:cs typeface="Consolas"/>
              </a:rPr>
              <a:t>getName</a:t>
            </a:r>
            <a:r>
              <a:rPr lang="en-US" sz="700" dirty="0">
                <a:latin typeface="Consolas"/>
                <a:cs typeface="Consolas"/>
              </a:rPr>
              <a:t>().</a:t>
            </a:r>
            <a:r>
              <a:rPr lang="en-US" sz="700" dirty="0" err="1">
                <a:latin typeface="Consolas"/>
                <a:cs typeface="Consolas"/>
              </a:rPr>
              <a:t>c_str</a:t>
            </a:r>
            <a:r>
              <a:rPr lang="en-US" sz="700" dirty="0">
                <a:latin typeface="Consolas"/>
                <a:cs typeface="Consolas"/>
              </a:rPr>
              <a:t>(),</a:t>
            </a:r>
          </a:p>
          <a:p>
            <a:pPr marL="0" indent="0">
              <a:spcBef>
                <a:spcPts val="0"/>
              </a:spcBef>
              <a:buNone/>
            </a:pPr>
            <a:r>
              <a:rPr lang="en-US" sz="700" dirty="0">
                <a:latin typeface="Consolas"/>
                <a:cs typeface="Consolas"/>
              </a:rPr>
              <a:t>            </a:t>
            </a:r>
            <a:r>
              <a:rPr lang="en-US" sz="700" dirty="0" err="1">
                <a:latin typeface="Consolas"/>
                <a:cs typeface="Consolas"/>
              </a:rPr>
              <a:t>numFromLeft</a:t>
            </a:r>
            <a:r>
              <a:rPr lang="en-US" sz="700" dirty="0">
                <a:latin typeface="Consolas"/>
                <a:cs typeface="Consolas"/>
              </a:rPr>
              <a:t>, </a:t>
            </a:r>
            <a:r>
              <a:rPr lang="en-US" sz="700" dirty="0" err="1">
                <a:latin typeface="Consolas"/>
                <a:cs typeface="Consolas"/>
              </a:rPr>
              <a:t>numFromRight</a:t>
            </a:r>
            <a:r>
              <a:rPr lang="en-US" sz="700" dirty="0">
                <a:latin typeface="Consolas"/>
                <a:cs typeface="Consolas"/>
              </a:rPr>
              <a:t>,</a:t>
            </a:r>
          </a:p>
          <a:p>
            <a:pPr marL="0" indent="0">
              <a:spcBef>
                <a:spcPts val="0"/>
              </a:spcBef>
              <a:buNone/>
            </a:pPr>
            <a:r>
              <a:rPr lang="en-US" sz="700" dirty="0">
                <a:latin typeface="Consolas"/>
                <a:cs typeface="Consolas"/>
              </a:rPr>
              <a:t>            </a:t>
            </a:r>
            <a:r>
              <a:rPr lang="en-US" sz="700" dirty="0" err="1">
                <a:latin typeface="Consolas"/>
                <a:cs typeface="Consolas"/>
              </a:rPr>
              <a:t>foundFromLeft</a:t>
            </a:r>
            <a:r>
              <a:rPr lang="en-US" sz="700" dirty="0">
                <a:latin typeface="Consolas"/>
                <a:cs typeface="Consolas"/>
              </a:rPr>
              <a:t> ? 'Y' : 'N',</a:t>
            </a:r>
          </a:p>
          <a:p>
            <a:pPr marL="0" indent="0">
              <a:spcBef>
                <a:spcPts val="0"/>
              </a:spcBef>
              <a:buNone/>
            </a:pPr>
            <a:r>
              <a:rPr lang="en-US" sz="700" dirty="0">
                <a:latin typeface="Consolas"/>
                <a:cs typeface="Consolas"/>
              </a:rPr>
              <a:t>            </a:t>
            </a:r>
            <a:r>
              <a:rPr lang="en-US" sz="700" dirty="0" err="1">
                <a:latin typeface="Consolas"/>
                <a:cs typeface="Consolas"/>
              </a:rPr>
              <a:t>foundFromRight</a:t>
            </a:r>
            <a:r>
              <a:rPr lang="en-US" sz="700" dirty="0">
                <a:latin typeface="Consolas"/>
                <a:cs typeface="Consolas"/>
              </a:rPr>
              <a:t> ? 'Y' : 'N');</a:t>
            </a:r>
          </a:p>
          <a:p>
            <a:pPr marL="0" indent="0">
              <a:spcBef>
                <a:spcPts val="0"/>
              </a:spcBef>
              <a:buNone/>
            </a:pPr>
            <a:r>
              <a:rPr lang="en-US" sz="700" dirty="0">
                <a:latin typeface="Consolas"/>
                <a:cs typeface="Consolas"/>
              </a:rPr>
              <a:t>}</a:t>
            </a:r>
          </a:p>
        </p:txBody>
      </p:sp>
      <p:cxnSp>
        <p:nvCxnSpPr>
          <p:cNvPr id="8" name="Straight Arrow Connector 7"/>
          <p:cNvCxnSpPr>
            <a:cxnSpLocks/>
          </p:cNvCxnSpPr>
          <p:nvPr/>
        </p:nvCxnSpPr>
        <p:spPr>
          <a:xfrm flipH="1" flipV="1">
            <a:off x="4250267" y="5562600"/>
            <a:ext cx="3149600" cy="59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flipH="1">
            <a:off x="4250267" y="4314873"/>
            <a:ext cx="3149600" cy="1131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H="1">
            <a:off x="4430219" y="2091267"/>
            <a:ext cx="2910381" cy="905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Double Brace 8">
            <a:extLst>
              <a:ext uri="{FF2B5EF4-FFF2-40B4-BE49-F238E27FC236}">
                <a16:creationId xmlns:a16="http://schemas.microsoft.com/office/drawing/2014/main" id="{BC669A1A-C14D-0445-AECD-F62A82A61A33}"/>
              </a:ext>
            </a:extLst>
          </p:cNvPr>
          <p:cNvSpPr/>
          <p:nvPr/>
        </p:nvSpPr>
        <p:spPr>
          <a:xfrm>
            <a:off x="64951" y="1131888"/>
            <a:ext cx="4185316" cy="2017697"/>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Double Brace 10">
            <a:extLst>
              <a:ext uri="{FF2B5EF4-FFF2-40B4-BE49-F238E27FC236}">
                <a16:creationId xmlns:a16="http://schemas.microsoft.com/office/drawing/2014/main" id="{5EF6B410-DA2A-7540-B561-1C11BBC163C2}"/>
              </a:ext>
            </a:extLst>
          </p:cNvPr>
          <p:cNvSpPr/>
          <p:nvPr/>
        </p:nvSpPr>
        <p:spPr>
          <a:xfrm>
            <a:off x="184875" y="3916561"/>
            <a:ext cx="3945467" cy="105337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Double Brace 13">
            <a:extLst>
              <a:ext uri="{FF2B5EF4-FFF2-40B4-BE49-F238E27FC236}">
                <a16:creationId xmlns:a16="http://schemas.microsoft.com/office/drawing/2014/main" id="{E9BD8A7B-83EA-984C-AF46-858C9863FF9A}"/>
              </a:ext>
            </a:extLst>
          </p:cNvPr>
          <p:cNvSpPr/>
          <p:nvPr/>
        </p:nvSpPr>
        <p:spPr>
          <a:xfrm>
            <a:off x="184875" y="4998592"/>
            <a:ext cx="3828325" cy="119900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2494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Component</a:t>
            </a:r>
            <a:br>
              <a:rPr lang="en-US" dirty="0"/>
            </a:br>
            <a:r>
              <a:rPr lang="en-US" sz="3200" dirty="0"/>
              <a:t>Source File – Event Handlers</a:t>
            </a:r>
          </a:p>
        </p:txBody>
      </p:sp>
      <p:sp>
        <p:nvSpPr>
          <p:cNvPr id="5" name="Slide Number Placeholder 4"/>
          <p:cNvSpPr>
            <a:spLocks noGrp="1"/>
          </p:cNvSpPr>
          <p:nvPr>
            <p:ph type="sldNum" sz="quarter" idx="4"/>
          </p:nvPr>
        </p:nvSpPr>
        <p:spPr/>
        <p:txBody>
          <a:bodyPr/>
          <a:lstStyle/>
          <a:p>
            <a:fld id="{A5E55A7B-7854-E145-92D9-B491DF4BAE2D}" type="slidenum">
              <a:rPr lang="en-US" smtClean="0"/>
              <a:pPr/>
              <a:t>56</a:t>
            </a:fld>
            <a:endParaRPr lang="en-US" dirty="0"/>
          </a:p>
        </p:txBody>
      </p:sp>
      <p:sp>
        <p:nvSpPr>
          <p:cNvPr id="7" name="Content Placeholder 6"/>
          <p:cNvSpPr>
            <a:spLocks noGrp="1"/>
          </p:cNvSpPr>
          <p:nvPr>
            <p:ph idx="1"/>
          </p:nvPr>
        </p:nvSpPr>
        <p:spPr>
          <a:xfrm>
            <a:off x="7491046" y="1429232"/>
            <a:ext cx="4019522" cy="4663440"/>
          </a:xfrm>
        </p:spPr>
        <p:txBody>
          <a:bodyPr/>
          <a:lstStyle/>
          <a:p>
            <a:r>
              <a:rPr lang="en-US" sz="2000" dirty="0"/>
              <a:t>Event Message Handler from the Left</a:t>
            </a:r>
          </a:p>
          <a:p>
            <a:endParaRPr lang="en-US" sz="2000" dirty="0"/>
          </a:p>
          <a:p>
            <a:pPr marL="0" indent="0">
              <a:buNone/>
            </a:pPr>
            <a:endParaRPr lang="en-US" sz="2000" dirty="0"/>
          </a:p>
          <a:p>
            <a:r>
              <a:rPr lang="en-US" sz="2000" dirty="0"/>
              <a:t>Clock Handler</a:t>
            </a:r>
          </a:p>
          <a:p>
            <a:endParaRPr lang="en-US" sz="2000" dirty="0"/>
          </a:p>
          <a:p>
            <a:endParaRPr lang="en-US" sz="2000" dirty="0"/>
          </a:p>
          <a:p>
            <a:endParaRPr lang="en-US" sz="2000" dirty="0"/>
          </a:p>
          <a:p>
            <a:endParaRPr lang="en-US" sz="2000" dirty="0"/>
          </a:p>
          <a:p>
            <a:r>
              <a:rPr lang="en-US" sz="2000" dirty="0"/>
              <a:t>Exit when received our ID from right and left</a:t>
            </a:r>
          </a:p>
        </p:txBody>
      </p:sp>
      <p:sp>
        <p:nvSpPr>
          <p:cNvPr id="6" name="Content Placeholder 5"/>
          <p:cNvSpPr>
            <a:spLocks noGrp="1"/>
          </p:cNvSpPr>
          <p:nvPr>
            <p:ph type="body" sz="quarter" idx="4294967295"/>
          </p:nvPr>
        </p:nvSpPr>
        <p:spPr>
          <a:xfrm>
            <a:off x="970956" y="897896"/>
            <a:ext cx="4397654" cy="5726112"/>
          </a:xfrm>
        </p:spPr>
        <p:style>
          <a:lnRef idx="1">
            <a:schemeClr val="accent3"/>
          </a:lnRef>
          <a:fillRef idx="2">
            <a:schemeClr val="accent3"/>
          </a:fillRef>
          <a:effectRef idx="1">
            <a:schemeClr val="accent3"/>
          </a:effectRef>
          <a:fontRef idx="minor">
            <a:schemeClr val="dk1"/>
          </a:fontRef>
        </p:style>
        <p:txBody>
          <a:bodyPr>
            <a:noAutofit/>
          </a:bodyPr>
          <a:lstStyle/>
          <a:p>
            <a:pPr marL="0" indent="0">
              <a:spcBef>
                <a:spcPts val="0"/>
              </a:spcBef>
              <a:buNone/>
            </a:pPr>
            <a:r>
              <a:rPr lang="en-US" sz="800" dirty="0">
                <a:latin typeface="Consolas"/>
                <a:cs typeface="Consolas"/>
              </a:rPr>
              <a:t>void </a:t>
            </a:r>
            <a:r>
              <a:rPr lang="en-US" sz="800" dirty="0" err="1">
                <a:latin typeface="Consolas"/>
                <a:cs typeface="Consolas"/>
              </a:rPr>
              <a:t>MyComponent</a:t>
            </a:r>
            <a:r>
              <a:rPr lang="en-US" sz="800" dirty="0">
                <a:latin typeface="Consolas"/>
                <a:cs typeface="Consolas"/>
              </a:rPr>
              <a:t>::</a:t>
            </a:r>
            <a:r>
              <a:rPr lang="en-US" sz="800" dirty="0" err="1">
                <a:latin typeface="Consolas"/>
                <a:cs typeface="Consolas"/>
              </a:rPr>
              <a:t>leftMessageHandler</a:t>
            </a:r>
            <a:r>
              <a:rPr lang="en-US" sz="800" dirty="0">
                <a:latin typeface="Consolas"/>
                <a:cs typeface="Consolas"/>
              </a:rPr>
              <a:t>(SST::Event *event) {</a:t>
            </a:r>
          </a:p>
          <a:p>
            <a:pPr marL="0" indent="0">
              <a:spcBef>
                <a:spcPts val="0"/>
              </a:spcBef>
              <a:buNone/>
            </a:pPr>
            <a:r>
              <a:rPr lang="en-US" sz="800" dirty="0">
                <a:latin typeface="Consolas"/>
                <a:cs typeface="Consolas"/>
              </a:rPr>
              <a:t>    </a:t>
            </a:r>
            <a:r>
              <a:rPr lang="en-US" sz="800" dirty="0" err="1">
                <a:latin typeface="Consolas"/>
                <a:cs typeface="Consolas"/>
              </a:rPr>
              <a:t>MyEvent</a:t>
            </a:r>
            <a:r>
              <a:rPr lang="en-US" sz="800" dirty="0">
                <a:latin typeface="Consolas"/>
                <a:cs typeface="Consolas"/>
              </a:rPr>
              <a:t> *</a:t>
            </a:r>
            <a:r>
              <a:rPr lang="en-US" sz="800" dirty="0" err="1">
                <a:latin typeface="Consolas"/>
                <a:cs typeface="Consolas"/>
              </a:rPr>
              <a:t>ev</a:t>
            </a:r>
            <a:r>
              <a:rPr lang="en-US" sz="800" dirty="0">
                <a:latin typeface="Consolas"/>
                <a:cs typeface="Consolas"/>
              </a:rPr>
              <a:t> = </a:t>
            </a:r>
            <a:r>
              <a:rPr lang="en-US" sz="800" dirty="0" err="1">
                <a:latin typeface="Consolas"/>
                <a:cs typeface="Consolas"/>
              </a:rPr>
              <a:t>static_cast</a:t>
            </a:r>
            <a:r>
              <a:rPr lang="en-US" sz="800" dirty="0">
                <a:latin typeface="Consolas"/>
                <a:cs typeface="Consolas"/>
              </a:rPr>
              <a:t>&lt;</a:t>
            </a:r>
            <a:r>
              <a:rPr lang="en-US" sz="800" dirty="0" err="1">
                <a:latin typeface="Consolas"/>
                <a:cs typeface="Consolas"/>
              </a:rPr>
              <a:t>MyEvent</a:t>
            </a:r>
            <a:r>
              <a:rPr lang="en-US" sz="800" dirty="0">
                <a:latin typeface="Consolas"/>
                <a:cs typeface="Consolas"/>
              </a:rPr>
              <a:t>*&gt;(event);</a:t>
            </a:r>
          </a:p>
          <a:p>
            <a:pPr marL="0" indent="0">
              <a:spcBef>
                <a:spcPts val="0"/>
              </a:spcBef>
              <a:buNone/>
            </a:pPr>
            <a:r>
              <a:rPr lang="en-US" sz="800" dirty="0">
                <a:latin typeface="Consolas"/>
                <a:cs typeface="Consolas"/>
              </a:rPr>
              <a:t>    </a:t>
            </a:r>
            <a:r>
              <a:rPr lang="en-US" sz="800" dirty="0" err="1">
                <a:latin typeface="Consolas"/>
                <a:cs typeface="Consolas"/>
              </a:rPr>
              <a:t>dbg.output</a:t>
            </a:r>
            <a:r>
              <a:rPr lang="en-US" sz="800" dirty="0">
                <a:latin typeface="Consolas"/>
                <a:cs typeface="Consolas"/>
              </a:rPr>
              <a:t>(CALL_INFO, "Found Payload of %</a:t>
            </a:r>
            <a:r>
              <a:rPr lang="en-US" sz="800" dirty="0" err="1">
                <a:latin typeface="Consolas"/>
                <a:cs typeface="Consolas"/>
              </a:rPr>
              <a:t>zu</a:t>
            </a:r>
            <a:r>
              <a:rPr lang="en-US" sz="800" dirty="0">
                <a:latin typeface="Consolas"/>
                <a:cs typeface="Consolas"/>
              </a:rPr>
              <a:t>\n", </a:t>
            </a:r>
            <a:r>
              <a:rPr lang="en-US" sz="800" dirty="0" err="1">
                <a:latin typeface="Consolas"/>
                <a:cs typeface="Consolas"/>
              </a:rPr>
              <a:t>ev</a:t>
            </a:r>
            <a:r>
              <a:rPr lang="en-US" sz="800" dirty="0">
                <a:latin typeface="Consolas"/>
                <a:cs typeface="Consolas"/>
              </a:rPr>
              <a:t>-&gt;</a:t>
            </a:r>
            <a:r>
              <a:rPr lang="en-US" sz="800" dirty="0" err="1">
                <a:latin typeface="Consolas"/>
                <a:cs typeface="Consolas"/>
              </a:rPr>
              <a:t>getPayload</a:t>
            </a:r>
            <a:r>
              <a:rPr lang="en-US" sz="800" dirty="0">
                <a:latin typeface="Consolas"/>
                <a:cs typeface="Consolas"/>
              </a:rPr>
              <a:t>());</a:t>
            </a:r>
          </a:p>
          <a:p>
            <a:pPr marL="0" indent="0">
              <a:spcBef>
                <a:spcPts val="0"/>
              </a:spcBef>
              <a:buNone/>
            </a:pPr>
            <a:endParaRPr lang="en-US" sz="800" dirty="0">
              <a:latin typeface="Consolas"/>
              <a:cs typeface="Consolas"/>
            </a:endParaRPr>
          </a:p>
          <a:p>
            <a:pPr marL="0" indent="0">
              <a:spcBef>
                <a:spcPts val="0"/>
              </a:spcBef>
              <a:buNone/>
            </a:pPr>
            <a:r>
              <a:rPr lang="en-US" sz="800" dirty="0">
                <a:latin typeface="Consolas"/>
                <a:cs typeface="Consolas"/>
              </a:rPr>
              <a:t>    </a:t>
            </a:r>
            <a:r>
              <a:rPr lang="en-US" sz="800" dirty="0" err="1">
                <a:latin typeface="Consolas"/>
                <a:cs typeface="Consolas"/>
              </a:rPr>
              <a:t>numFromLeft</a:t>
            </a:r>
            <a:r>
              <a:rPr lang="en-US" sz="800" dirty="0">
                <a:latin typeface="Consolas"/>
                <a:cs typeface="Consolas"/>
              </a:rPr>
              <a:t>++;</a:t>
            </a:r>
          </a:p>
          <a:p>
            <a:pPr marL="0" indent="0">
              <a:spcBef>
                <a:spcPts val="0"/>
              </a:spcBef>
              <a:buNone/>
            </a:pPr>
            <a:r>
              <a:rPr lang="en-US" sz="800" dirty="0">
                <a:latin typeface="Consolas"/>
                <a:cs typeface="Consolas"/>
              </a:rPr>
              <a:t>    if ( </a:t>
            </a:r>
            <a:r>
              <a:rPr lang="en-US" sz="800" dirty="0" err="1">
                <a:latin typeface="Consolas"/>
                <a:cs typeface="Consolas"/>
              </a:rPr>
              <a:t>ev</a:t>
            </a:r>
            <a:r>
              <a:rPr lang="en-US" sz="800" dirty="0">
                <a:latin typeface="Consolas"/>
                <a:cs typeface="Consolas"/>
              </a:rPr>
              <a:t>-&gt;</a:t>
            </a:r>
            <a:r>
              <a:rPr lang="en-US" sz="800" dirty="0" err="1">
                <a:latin typeface="Consolas"/>
                <a:cs typeface="Consolas"/>
              </a:rPr>
              <a:t>getPayload</a:t>
            </a:r>
            <a:r>
              <a:rPr lang="en-US" sz="800" dirty="0">
                <a:latin typeface="Consolas"/>
                <a:cs typeface="Consolas"/>
              </a:rPr>
              <a:t>() == </a:t>
            </a:r>
            <a:r>
              <a:rPr lang="en-US" sz="800" dirty="0" err="1">
                <a:latin typeface="Consolas"/>
                <a:cs typeface="Consolas"/>
              </a:rPr>
              <a:t>getId</a:t>
            </a:r>
            <a:r>
              <a:rPr lang="en-US" sz="800" dirty="0">
                <a:latin typeface="Consolas"/>
                <a:cs typeface="Consolas"/>
              </a:rPr>
              <a:t>() ) {</a:t>
            </a:r>
          </a:p>
          <a:p>
            <a:pPr marL="0" indent="0">
              <a:spcBef>
                <a:spcPts val="0"/>
              </a:spcBef>
              <a:buNone/>
            </a:pPr>
            <a:r>
              <a:rPr lang="en-US" sz="800" dirty="0">
                <a:latin typeface="Consolas"/>
                <a:cs typeface="Consolas"/>
              </a:rPr>
              <a:t>        </a:t>
            </a:r>
            <a:r>
              <a:rPr lang="en-US" sz="800" dirty="0" err="1">
                <a:latin typeface="Consolas"/>
                <a:cs typeface="Consolas"/>
              </a:rPr>
              <a:t>foundFromLeft</a:t>
            </a:r>
            <a:r>
              <a:rPr lang="en-US" sz="800" dirty="0">
                <a:latin typeface="Consolas"/>
                <a:cs typeface="Consolas"/>
              </a:rPr>
              <a:t> = true;</a:t>
            </a:r>
          </a:p>
          <a:p>
            <a:pPr marL="0" indent="0">
              <a:spcBef>
                <a:spcPts val="0"/>
              </a:spcBef>
              <a:buNone/>
            </a:pPr>
            <a:r>
              <a:rPr lang="en-US" sz="800" dirty="0">
                <a:latin typeface="Consolas"/>
                <a:cs typeface="Consolas"/>
              </a:rPr>
              <a:t>        delete </a:t>
            </a:r>
            <a:r>
              <a:rPr lang="en-US" sz="800" dirty="0" err="1">
                <a:latin typeface="Consolas"/>
                <a:cs typeface="Consolas"/>
              </a:rPr>
              <a:t>ev</a:t>
            </a:r>
            <a:r>
              <a:rPr lang="en-US" sz="800" dirty="0">
                <a:latin typeface="Consolas"/>
                <a:cs typeface="Consolas"/>
              </a:rPr>
              <a:t>;</a:t>
            </a:r>
          </a:p>
          <a:p>
            <a:pPr marL="0" indent="0">
              <a:spcBef>
                <a:spcPts val="0"/>
              </a:spcBef>
              <a:buNone/>
            </a:pPr>
            <a:r>
              <a:rPr lang="en-US" sz="800" dirty="0">
                <a:latin typeface="Consolas"/>
                <a:cs typeface="Consolas"/>
              </a:rPr>
              <a:t>    } else {</a:t>
            </a:r>
          </a:p>
          <a:p>
            <a:pPr marL="0" indent="0">
              <a:spcBef>
                <a:spcPts val="0"/>
              </a:spcBef>
              <a:buNone/>
            </a:pPr>
            <a:r>
              <a:rPr lang="en-US" sz="800" dirty="0">
                <a:latin typeface="Consolas"/>
                <a:cs typeface="Consolas"/>
              </a:rPr>
              <a:t>        /* Pass it on */</a:t>
            </a:r>
          </a:p>
          <a:p>
            <a:pPr marL="0" indent="0">
              <a:spcBef>
                <a:spcPts val="0"/>
              </a:spcBef>
              <a:buNone/>
            </a:pPr>
            <a:r>
              <a:rPr lang="en-US" sz="800" dirty="0">
                <a:latin typeface="Consolas"/>
                <a:cs typeface="Consolas"/>
              </a:rPr>
              <a:t>        </a:t>
            </a:r>
            <a:r>
              <a:rPr lang="en-US" sz="800" dirty="0" err="1">
                <a:latin typeface="Consolas"/>
                <a:cs typeface="Consolas"/>
              </a:rPr>
              <a:t>rightLink</a:t>
            </a:r>
            <a:r>
              <a:rPr lang="en-US" sz="800" dirty="0">
                <a:latin typeface="Consolas"/>
                <a:cs typeface="Consolas"/>
              </a:rPr>
              <a:t>-&gt;send(</a:t>
            </a:r>
            <a:r>
              <a:rPr lang="en-US" sz="800" dirty="0" err="1">
                <a:latin typeface="Consolas"/>
                <a:cs typeface="Consolas"/>
              </a:rPr>
              <a:t>ev</a:t>
            </a:r>
            <a:r>
              <a:rPr lang="en-US" sz="800" dirty="0">
                <a:latin typeface="Consolas"/>
                <a:cs typeface="Consolas"/>
              </a:rPr>
              <a:t>);</a:t>
            </a:r>
          </a:p>
          <a:p>
            <a:pPr marL="0" indent="0">
              <a:spcBef>
                <a:spcPts val="0"/>
              </a:spcBef>
              <a:buNone/>
            </a:pPr>
            <a:r>
              <a:rPr lang="en-US" sz="800" dirty="0">
                <a:latin typeface="Consolas"/>
                <a:cs typeface="Consolas"/>
              </a:rPr>
              <a:t>    }</a:t>
            </a:r>
          </a:p>
          <a:p>
            <a:pPr marL="0" indent="0">
              <a:spcBef>
                <a:spcPts val="0"/>
              </a:spcBef>
              <a:buNone/>
            </a:pPr>
            <a:r>
              <a:rPr lang="en-US" sz="800" dirty="0">
                <a:latin typeface="Consolas"/>
                <a:cs typeface="Consolas"/>
              </a:rPr>
              <a:t>}</a:t>
            </a:r>
          </a:p>
          <a:p>
            <a:pPr marL="0" indent="0">
              <a:spcBef>
                <a:spcPts val="0"/>
              </a:spcBef>
              <a:buNone/>
            </a:pPr>
            <a:endParaRPr lang="en-US" sz="800" dirty="0">
              <a:latin typeface="Consolas"/>
              <a:cs typeface="Consolas"/>
            </a:endParaRPr>
          </a:p>
          <a:p>
            <a:pPr marL="0" indent="0">
              <a:spcBef>
                <a:spcPts val="0"/>
              </a:spcBef>
              <a:buNone/>
            </a:pPr>
            <a:r>
              <a:rPr lang="en-US" sz="800" dirty="0" err="1">
                <a:latin typeface="Consolas"/>
                <a:cs typeface="Consolas"/>
              </a:rPr>
              <a:t>bool</a:t>
            </a:r>
            <a:r>
              <a:rPr lang="en-US" sz="800" dirty="0">
                <a:latin typeface="Consolas"/>
                <a:cs typeface="Consolas"/>
              </a:rPr>
              <a:t> </a:t>
            </a:r>
            <a:r>
              <a:rPr lang="en-US" sz="800" dirty="0" err="1">
                <a:latin typeface="Consolas"/>
                <a:cs typeface="Consolas"/>
              </a:rPr>
              <a:t>MyComponent</a:t>
            </a:r>
            <a:r>
              <a:rPr lang="en-US" sz="800" dirty="0">
                <a:latin typeface="Consolas"/>
                <a:cs typeface="Consolas"/>
              </a:rPr>
              <a:t>::clock(SST::</a:t>
            </a:r>
            <a:r>
              <a:rPr lang="en-US" sz="800" dirty="0" err="1">
                <a:latin typeface="Consolas"/>
                <a:cs typeface="Consolas"/>
              </a:rPr>
              <a:t>Cycle_t</a:t>
            </a:r>
            <a:r>
              <a:rPr lang="en-US" sz="800" dirty="0">
                <a:latin typeface="Consolas"/>
                <a:cs typeface="Consolas"/>
              </a:rPr>
              <a:t> cycle) {</a:t>
            </a:r>
          </a:p>
          <a:p>
            <a:pPr marL="0" indent="0">
              <a:spcBef>
                <a:spcPts val="0"/>
              </a:spcBef>
              <a:buNone/>
            </a:pPr>
            <a:r>
              <a:rPr lang="en-US" sz="800" dirty="0">
                <a:latin typeface="Consolas"/>
                <a:cs typeface="Consolas"/>
              </a:rPr>
              <a:t>    /* Check Polling link */</a:t>
            </a:r>
          </a:p>
          <a:p>
            <a:pPr marL="0" indent="0">
              <a:spcBef>
                <a:spcPts val="0"/>
              </a:spcBef>
              <a:buNone/>
            </a:pPr>
            <a:r>
              <a:rPr lang="en-US" sz="800" dirty="0">
                <a:latin typeface="Consolas"/>
                <a:cs typeface="Consolas"/>
              </a:rPr>
              <a:t>    </a:t>
            </a:r>
            <a:r>
              <a:rPr lang="en-US" sz="800" dirty="0" err="1">
                <a:latin typeface="Consolas"/>
                <a:cs typeface="Consolas"/>
              </a:rPr>
              <a:t>MyEvent</a:t>
            </a:r>
            <a:r>
              <a:rPr lang="en-US" sz="800" dirty="0">
                <a:latin typeface="Consolas"/>
                <a:cs typeface="Consolas"/>
              </a:rPr>
              <a:t> *</a:t>
            </a:r>
            <a:r>
              <a:rPr lang="en-US" sz="800" dirty="0" err="1">
                <a:latin typeface="Consolas"/>
                <a:cs typeface="Consolas"/>
              </a:rPr>
              <a:t>ev</a:t>
            </a:r>
            <a:r>
              <a:rPr lang="en-US" sz="800" dirty="0">
                <a:latin typeface="Consolas"/>
                <a:cs typeface="Consolas"/>
              </a:rPr>
              <a:t> = </a:t>
            </a:r>
            <a:r>
              <a:rPr lang="en-US" sz="800" dirty="0" err="1">
                <a:latin typeface="Consolas"/>
                <a:cs typeface="Consolas"/>
              </a:rPr>
              <a:t>static_cast</a:t>
            </a:r>
            <a:r>
              <a:rPr lang="en-US" sz="800" dirty="0">
                <a:latin typeface="Consolas"/>
                <a:cs typeface="Consolas"/>
              </a:rPr>
              <a:t>&lt;</a:t>
            </a:r>
            <a:r>
              <a:rPr lang="en-US" sz="800" dirty="0" err="1">
                <a:latin typeface="Consolas"/>
                <a:cs typeface="Consolas"/>
              </a:rPr>
              <a:t>MyEvent</a:t>
            </a:r>
            <a:r>
              <a:rPr lang="en-US" sz="800" dirty="0">
                <a:latin typeface="Consolas"/>
                <a:cs typeface="Consolas"/>
              </a:rPr>
              <a:t>*&gt;(</a:t>
            </a:r>
            <a:r>
              <a:rPr lang="en-US" sz="800" dirty="0" err="1">
                <a:latin typeface="Consolas"/>
                <a:cs typeface="Consolas"/>
              </a:rPr>
              <a:t>rightLink</a:t>
            </a:r>
            <a:r>
              <a:rPr lang="en-US" sz="800" dirty="0">
                <a:latin typeface="Consolas"/>
                <a:cs typeface="Consolas"/>
              </a:rPr>
              <a:t>-&gt;</a:t>
            </a:r>
            <a:r>
              <a:rPr lang="en-US" sz="800" dirty="0" err="1">
                <a:latin typeface="Consolas"/>
                <a:cs typeface="Consolas"/>
              </a:rPr>
              <a:t>recv</a:t>
            </a:r>
            <a:r>
              <a:rPr lang="en-US" sz="800" dirty="0">
                <a:latin typeface="Consolas"/>
                <a:cs typeface="Consolas"/>
              </a:rPr>
              <a:t>());</a:t>
            </a:r>
          </a:p>
          <a:p>
            <a:pPr marL="0" indent="0">
              <a:spcBef>
                <a:spcPts val="0"/>
              </a:spcBef>
              <a:buNone/>
            </a:pPr>
            <a:r>
              <a:rPr lang="en-US" sz="800" dirty="0">
                <a:latin typeface="Consolas"/>
                <a:cs typeface="Consolas"/>
              </a:rPr>
              <a:t>    if ( NULL != </a:t>
            </a:r>
            <a:r>
              <a:rPr lang="en-US" sz="800" dirty="0" err="1">
                <a:latin typeface="Consolas"/>
                <a:cs typeface="Consolas"/>
              </a:rPr>
              <a:t>ev</a:t>
            </a:r>
            <a:r>
              <a:rPr lang="en-US" sz="800" dirty="0">
                <a:latin typeface="Consolas"/>
                <a:cs typeface="Consolas"/>
              </a:rPr>
              <a:t> ) {</a:t>
            </a:r>
          </a:p>
          <a:p>
            <a:pPr marL="0" indent="0">
              <a:spcBef>
                <a:spcPts val="0"/>
              </a:spcBef>
              <a:buNone/>
            </a:pPr>
            <a:r>
              <a:rPr lang="en-US" sz="800" dirty="0">
                <a:latin typeface="Consolas"/>
                <a:cs typeface="Consolas"/>
              </a:rPr>
              <a:t>        </a:t>
            </a:r>
            <a:r>
              <a:rPr lang="en-US" sz="800" dirty="0" err="1">
                <a:latin typeface="Consolas"/>
                <a:cs typeface="Consolas"/>
              </a:rPr>
              <a:t>numFromRight</a:t>
            </a:r>
            <a:r>
              <a:rPr lang="en-US" sz="800" dirty="0">
                <a:latin typeface="Consolas"/>
                <a:cs typeface="Consolas"/>
              </a:rPr>
              <a:t>++;</a:t>
            </a:r>
          </a:p>
          <a:p>
            <a:pPr marL="0" indent="0">
              <a:spcBef>
                <a:spcPts val="0"/>
              </a:spcBef>
              <a:buNone/>
            </a:pPr>
            <a:r>
              <a:rPr lang="en-US" sz="800" dirty="0">
                <a:latin typeface="Consolas"/>
                <a:cs typeface="Consolas"/>
              </a:rPr>
              <a:t>        if ( </a:t>
            </a:r>
            <a:r>
              <a:rPr lang="en-US" sz="800" dirty="0" err="1">
                <a:latin typeface="Consolas"/>
                <a:cs typeface="Consolas"/>
              </a:rPr>
              <a:t>ev</a:t>
            </a:r>
            <a:r>
              <a:rPr lang="en-US" sz="800" dirty="0">
                <a:latin typeface="Consolas"/>
                <a:cs typeface="Consolas"/>
              </a:rPr>
              <a:t>-&gt;</a:t>
            </a:r>
            <a:r>
              <a:rPr lang="en-US" sz="800" dirty="0" err="1">
                <a:latin typeface="Consolas"/>
                <a:cs typeface="Consolas"/>
              </a:rPr>
              <a:t>getPayload</a:t>
            </a:r>
            <a:r>
              <a:rPr lang="en-US" sz="800" dirty="0">
                <a:latin typeface="Consolas"/>
                <a:cs typeface="Consolas"/>
              </a:rPr>
              <a:t>() == </a:t>
            </a:r>
            <a:r>
              <a:rPr lang="en-US" sz="800" dirty="0" err="1">
                <a:latin typeface="Consolas"/>
                <a:cs typeface="Consolas"/>
              </a:rPr>
              <a:t>getId</a:t>
            </a:r>
            <a:r>
              <a:rPr lang="en-US" sz="800" dirty="0">
                <a:latin typeface="Consolas"/>
                <a:cs typeface="Consolas"/>
              </a:rPr>
              <a:t>() ) {</a:t>
            </a:r>
          </a:p>
          <a:p>
            <a:pPr marL="0" indent="0">
              <a:spcBef>
                <a:spcPts val="0"/>
              </a:spcBef>
              <a:buNone/>
            </a:pPr>
            <a:r>
              <a:rPr lang="en-US" sz="800" dirty="0">
                <a:latin typeface="Consolas"/>
                <a:cs typeface="Consolas"/>
              </a:rPr>
              <a:t>            </a:t>
            </a:r>
            <a:r>
              <a:rPr lang="en-US" sz="800" dirty="0" err="1">
                <a:latin typeface="Consolas"/>
                <a:cs typeface="Consolas"/>
              </a:rPr>
              <a:t>foundFromRight</a:t>
            </a:r>
            <a:r>
              <a:rPr lang="en-US" sz="800" dirty="0">
                <a:latin typeface="Consolas"/>
                <a:cs typeface="Consolas"/>
              </a:rPr>
              <a:t> = true;</a:t>
            </a:r>
          </a:p>
          <a:p>
            <a:pPr marL="0" indent="0">
              <a:spcBef>
                <a:spcPts val="0"/>
              </a:spcBef>
              <a:buNone/>
            </a:pPr>
            <a:r>
              <a:rPr lang="en-US" sz="800" dirty="0">
                <a:latin typeface="Consolas"/>
                <a:cs typeface="Consolas"/>
              </a:rPr>
              <a:t>            delete </a:t>
            </a:r>
            <a:r>
              <a:rPr lang="en-US" sz="800" dirty="0" err="1">
                <a:latin typeface="Consolas"/>
                <a:cs typeface="Consolas"/>
              </a:rPr>
              <a:t>ev</a:t>
            </a:r>
            <a:r>
              <a:rPr lang="en-US" sz="800" dirty="0">
                <a:latin typeface="Consolas"/>
                <a:cs typeface="Consolas"/>
              </a:rPr>
              <a:t>;</a:t>
            </a:r>
          </a:p>
          <a:p>
            <a:pPr marL="0" indent="0">
              <a:spcBef>
                <a:spcPts val="0"/>
              </a:spcBef>
              <a:buNone/>
            </a:pPr>
            <a:r>
              <a:rPr lang="en-US" sz="800" dirty="0">
                <a:latin typeface="Consolas"/>
                <a:cs typeface="Consolas"/>
              </a:rPr>
              <a:t>        } else {</a:t>
            </a:r>
          </a:p>
          <a:p>
            <a:pPr marL="0" indent="0">
              <a:spcBef>
                <a:spcPts val="0"/>
              </a:spcBef>
              <a:buNone/>
            </a:pPr>
            <a:r>
              <a:rPr lang="en-US" sz="800" dirty="0">
                <a:latin typeface="Consolas"/>
                <a:cs typeface="Consolas"/>
              </a:rPr>
              <a:t>            /* Pass it on */</a:t>
            </a:r>
          </a:p>
          <a:p>
            <a:pPr marL="0" indent="0">
              <a:spcBef>
                <a:spcPts val="0"/>
              </a:spcBef>
              <a:buNone/>
            </a:pPr>
            <a:r>
              <a:rPr lang="en-US" sz="800" dirty="0">
                <a:latin typeface="Consolas"/>
                <a:cs typeface="Consolas"/>
              </a:rPr>
              <a:t>            </a:t>
            </a:r>
            <a:r>
              <a:rPr lang="en-US" sz="800" dirty="0" err="1">
                <a:latin typeface="Consolas"/>
                <a:cs typeface="Consolas"/>
              </a:rPr>
              <a:t>leftLink</a:t>
            </a:r>
            <a:r>
              <a:rPr lang="en-US" sz="800" dirty="0">
                <a:latin typeface="Consolas"/>
                <a:cs typeface="Consolas"/>
              </a:rPr>
              <a:t>-&gt;send(</a:t>
            </a:r>
            <a:r>
              <a:rPr lang="en-US" sz="800" dirty="0" err="1">
                <a:latin typeface="Consolas"/>
                <a:cs typeface="Consolas"/>
              </a:rPr>
              <a:t>ev</a:t>
            </a:r>
            <a:r>
              <a:rPr lang="en-US" sz="800" dirty="0">
                <a:latin typeface="Consolas"/>
                <a:cs typeface="Consolas"/>
              </a:rPr>
              <a:t>);</a:t>
            </a:r>
          </a:p>
          <a:p>
            <a:pPr marL="0" indent="0">
              <a:spcBef>
                <a:spcPts val="0"/>
              </a:spcBef>
              <a:buNone/>
            </a:pPr>
            <a:r>
              <a:rPr lang="en-US" sz="800" dirty="0">
                <a:latin typeface="Consolas"/>
                <a:cs typeface="Consolas"/>
              </a:rPr>
              <a:t>        }</a:t>
            </a:r>
          </a:p>
          <a:p>
            <a:pPr marL="0" indent="0">
              <a:spcBef>
                <a:spcPts val="0"/>
              </a:spcBef>
              <a:buNone/>
            </a:pPr>
            <a:r>
              <a:rPr lang="en-US" sz="800" dirty="0">
                <a:latin typeface="Consolas"/>
                <a:cs typeface="Consolas"/>
              </a:rPr>
              <a:t>    }</a:t>
            </a:r>
          </a:p>
          <a:p>
            <a:pPr marL="0" indent="0">
              <a:spcBef>
                <a:spcPts val="0"/>
              </a:spcBef>
              <a:buNone/>
            </a:pPr>
            <a:endParaRPr lang="en-US" sz="800" dirty="0">
              <a:latin typeface="Consolas"/>
              <a:cs typeface="Consolas"/>
            </a:endParaRPr>
          </a:p>
          <a:p>
            <a:pPr marL="0" indent="0">
              <a:spcBef>
                <a:spcPts val="0"/>
              </a:spcBef>
              <a:buNone/>
            </a:pPr>
            <a:r>
              <a:rPr lang="en-US" sz="800" dirty="0">
                <a:latin typeface="Consolas"/>
                <a:cs typeface="Consolas"/>
              </a:rPr>
              <a:t>    /* Generate data */</a:t>
            </a:r>
          </a:p>
          <a:p>
            <a:pPr marL="0" indent="0">
              <a:spcBef>
                <a:spcPts val="0"/>
              </a:spcBef>
              <a:buNone/>
            </a:pPr>
            <a:r>
              <a:rPr lang="en-US" sz="800" dirty="0">
                <a:latin typeface="Consolas"/>
                <a:cs typeface="Consolas"/>
              </a:rPr>
              <a:t>    double r = </a:t>
            </a:r>
            <a:r>
              <a:rPr lang="en-US" sz="800" dirty="0" err="1">
                <a:latin typeface="Consolas"/>
                <a:cs typeface="Consolas"/>
              </a:rPr>
              <a:t>rng</a:t>
            </a:r>
            <a:r>
              <a:rPr lang="en-US" sz="800" dirty="0">
                <a:latin typeface="Consolas"/>
                <a:cs typeface="Consolas"/>
              </a:rPr>
              <a:t>-&gt;</a:t>
            </a:r>
            <a:r>
              <a:rPr lang="en-US" sz="800" dirty="0" err="1">
                <a:latin typeface="Consolas"/>
                <a:cs typeface="Consolas"/>
              </a:rPr>
              <a:t>nextUniform</a:t>
            </a:r>
            <a:r>
              <a:rPr lang="en-US" sz="800" dirty="0">
                <a:latin typeface="Consolas"/>
                <a:cs typeface="Consolas"/>
              </a:rPr>
              <a:t>();</a:t>
            </a:r>
          </a:p>
          <a:p>
            <a:pPr marL="0" indent="0">
              <a:spcBef>
                <a:spcPts val="0"/>
              </a:spcBef>
              <a:buNone/>
            </a:pPr>
            <a:r>
              <a:rPr lang="en-US" sz="800" dirty="0">
                <a:latin typeface="Consolas"/>
                <a:cs typeface="Consolas"/>
              </a:rPr>
              <a:t>    if ( r &lt; 0.5 ) {</a:t>
            </a:r>
          </a:p>
          <a:p>
            <a:pPr marL="0" indent="0">
              <a:spcBef>
                <a:spcPts val="0"/>
              </a:spcBef>
              <a:buNone/>
            </a:pPr>
            <a:r>
              <a:rPr lang="en-US" sz="800" dirty="0">
                <a:latin typeface="Consolas"/>
                <a:cs typeface="Consolas"/>
              </a:rPr>
              <a:t>        /* Send data 50% of the time */</a:t>
            </a:r>
          </a:p>
          <a:p>
            <a:pPr marL="0" indent="0">
              <a:spcBef>
                <a:spcPts val="0"/>
              </a:spcBef>
              <a:buNone/>
            </a:pPr>
            <a:r>
              <a:rPr lang="en-US" sz="800" dirty="0">
                <a:latin typeface="Consolas"/>
                <a:cs typeface="Consolas"/>
              </a:rPr>
              <a:t>        </a:t>
            </a:r>
            <a:r>
              <a:rPr lang="en-US" sz="800" dirty="0" err="1">
                <a:latin typeface="Consolas"/>
                <a:cs typeface="Consolas"/>
              </a:rPr>
              <a:t>leftLink</a:t>
            </a:r>
            <a:r>
              <a:rPr lang="en-US" sz="800" dirty="0">
                <a:latin typeface="Consolas"/>
                <a:cs typeface="Consolas"/>
              </a:rPr>
              <a:t>-&gt;send(new </a:t>
            </a:r>
            <a:r>
              <a:rPr lang="en-US" sz="800" dirty="0" err="1">
                <a:latin typeface="Consolas"/>
                <a:cs typeface="Consolas"/>
              </a:rPr>
              <a:t>MyEvent</a:t>
            </a:r>
            <a:r>
              <a:rPr lang="en-US" sz="800" dirty="0">
                <a:latin typeface="Consolas"/>
                <a:cs typeface="Consolas"/>
              </a:rPr>
              <a:t>(</a:t>
            </a:r>
            <a:r>
              <a:rPr lang="en-US" sz="800" dirty="0" err="1">
                <a:latin typeface="Consolas"/>
                <a:cs typeface="Consolas"/>
              </a:rPr>
              <a:t>getId</a:t>
            </a:r>
            <a:r>
              <a:rPr lang="en-US" sz="800" dirty="0">
                <a:latin typeface="Consolas"/>
                <a:cs typeface="Consolas"/>
              </a:rPr>
              <a:t>()));</a:t>
            </a:r>
          </a:p>
          <a:p>
            <a:pPr marL="0" indent="0">
              <a:spcBef>
                <a:spcPts val="0"/>
              </a:spcBef>
              <a:buNone/>
            </a:pPr>
            <a:r>
              <a:rPr lang="en-US" sz="800" dirty="0">
                <a:latin typeface="Consolas"/>
                <a:cs typeface="Consolas"/>
              </a:rPr>
              <a:t>        </a:t>
            </a:r>
            <a:r>
              <a:rPr lang="en-US" sz="800" dirty="0" err="1">
                <a:latin typeface="Consolas"/>
                <a:cs typeface="Consolas"/>
              </a:rPr>
              <a:t>rightLink</a:t>
            </a:r>
            <a:r>
              <a:rPr lang="en-US" sz="800" dirty="0">
                <a:latin typeface="Consolas"/>
                <a:cs typeface="Consolas"/>
              </a:rPr>
              <a:t>-&gt;send(new </a:t>
            </a:r>
            <a:r>
              <a:rPr lang="en-US" sz="800" dirty="0" err="1">
                <a:latin typeface="Consolas"/>
                <a:cs typeface="Consolas"/>
              </a:rPr>
              <a:t>MyEvent</a:t>
            </a:r>
            <a:r>
              <a:rPr lang="en-US" sz="800" dirty="0">
                <a:latin typeface="Consolas"/>
                <a:cs typeface="Consolas"/>
              </a:rPr>
              <a:t>(</a:t>
            </a:r>
            <a:r>
              <a:rPr lang="en-US" sz="800" dirty="0" err="1">
                <a:latin typeface="Consolas"/>
                <a:cs typeface="Consolas"/>
              </a:rPr>
              <a:t>getId</a:t>
            </a:r>
            <a:r>
              <a:rPr lang="en-US" sz="800" dirty="0">
                <a:latin typeface="Consolas"/>
                <a:cs typeface="Consolas"/>
              </a:rPr>
              <a:t>()));</a:t>
            </a:r>
          </a:p>
          <a:p>
            <a:pPr marL="0" indent="0">
              <a:spcBef>
                <a:spcPts val="0"/>
              </a:spcBef>
              <a:buNone/>
            </a:pPr>
            <a:r>
              <a:rPr lang="en-US" sz="800" dirty="0">
                <a:latin typeface="Consolas"/>
                <a:cs typeface="Consolas"/>
              </a:rPr>
              <a:t>    }</a:t>
            </a:r>
          </a:p>
          <a:p>
            <a:pPr marL="0" indent="0">
              <a:spcBef>
                <a:spcPts val="0"/>
              </a:spcBef>
              <a:buNone/>
            </a:pPr>
            <a:endParaRPr lang="en-US" sz="800" dirty="0">
              <a:latin typeface="Consolas"/>
              <a:cs typeface="Consolas"/>
            </a:endParaRPr>
          </a:p>
          <a:p>
            <a:pPr marL="0" indent="0">
              <a:spcBef>
                <a:spcPts val="0"/>
              </a:spcBef>
              <a:buNone/>
            </a:pPr>
            <a:r>
              <a:rPr lang="en-US" sz="800" dirty="0">
                <a:latin typeface="Consolas"/>
                <a:cs typeface="Consolas"/>
              </a:rPr>
              <a:t>    </a:t>
            </a:r>
            <a:r>
              <a:rPr lang="en-US" sz="800" dirty="0" err="1">
                <a:latin typeface="Consolas"/>
                <a:cs typeface="Consolas"/>
              </a:rPr>
              <a:t>bool</a:t>
            </a:r>
            <a:r>
              <a:rPr lang="en-US" sz="800" dirty="0">
                <a:latin typeface="Consolas"/>
                <a:cs typeface="Consolas"/>
              </a:rPr>
              <a:t> done = (</a:t>
            </a:r>
            <a:r>
              <a:rPr lang="en-US" sz="800" dirty="0" err="1">
                <a:latin typeface="Consolas"/>
                <a:cs typeface="Consolas"/>
              </a:rPr>
              <a:t>foundFromLeft</a:t>
            </a:r>
            <a:r>
              <a:rPr lang="en-US" sz="800" dirty="0">
                <a:latin typeface="Consolas"/>
                <a:cs typeface="Consolas"/>
              </a:rPr>
              <a:t> &amp;&amp; </a:t>
            </a:r>
            <a:r>
              <a:rPr lang="en-US" sz="800" dirty="0" err="1">
                <a:latin typeface="Consolas"/>
                <a:cs typeface="Consolas"/>
              </a:rPr>
              <a:t>foundFromRight</a:t>
            </a:r>
            <a:r>
              <a:rPr lang="en-US" sz="800" dirty="0">
                <a:latin typeface="Consolas"/>
                <a:cs typeface="Consolas"/>
              </a:rPr>
              <a:t>);</a:t>
            </a:r>
          </a:p>
          <a:p>
            <a:pPr marL="0" indent="0">
              <a:spcBef>
                <a:spcPts val="0"/>
              </a:spcBef>
              <a:buNone/>
            </a:pPr>
            <a:r>
              <a:rPr lang="en-US" sz="800" dirty="0">
                <a:latin typeface="Consolas"/>
                <a:cs typeface="Consolas"/>
              </a:rPr>
              <a:t>    if ( done )</a:t>
            </a:r>
          </a:p>
          <a:p>
            <a:pPr marL="0" indent="0">
              <a:spcBef>
                <a:spcPts val="0"/>
              </a:spcBef>
              <a:buNone/>
            </a:pPr>
            <a:r>
              <a:rPr lang="en-US" sz="800" dirty="0">
                <a:latin typeface="Consolas"/>
                <a:cs typeface="Consolas"/>
              </a:rPr>
              <a:t>        </a:t>
            </a:r>
            <a:r>
              <a:rPr lang="en-US" sz="800" dirty="0" err="1">
                <a:latin typeface="Consolas"/>
                <a:cs typeface="Consolas"/>
              </a:rPr>
              <a:t>primaryComponentOKToEndSim</a:t>
            </a:r>
            <a:r>
              <a:rPr lang="en-US" sz="800" dirty="0">
                <a:latin typeface="Consolas"/>
                <a:cs typeface="Consolas"/>
              </a:rPr>
              <a:t>();</a:t>
            </a:r>
          </a:p>
          <a:p>
            <a:pPr marL="0" indent="0">
              <a:spcBef>
                <a:spcPts val="0"/>
              </a:spcBef>
              <a:buNone/>
            </a:pPr>
            <a:endParaRPr lang="en-US" sz="800" dirty="0">
              <a:latin typeface="Consolas"/>
              <a:cs typeface="Consolas"/>
            </a:endParaRPr>
          </a:p>
          <a:p>
            <a:pPr marL="0" indent="0">
              <a:spcBef>
                <a:spcPts val="0"/>
              </a:spcBef>
              <a:buNone/>
            </a:pPr>
            <a:r>
              <a:rPr lang="en-US" sz="800" dirty="0">
                <a:latin typeface="Consolas"/>
                <a:cs typeface="Consolas"/>
              </a:rPr>
              <a:t>    return done;</a:t>
            </a:r>
          </a:p>
          <a:p>
            <a:pPr marL="0" indent="0">
              <a:spcBef>
                <a:spcPts val="0"/>
              </a:spcBef>
              <a:buNone/>
            </a:pPr>
            <a:r>
              <a:rPr lang="en-US" sz="800" dirty="0">
                <a:latin typeface="Consolas"/>
                <a:cs typeface="Consolas"/>
              </a:rPr>
              <a:t>}</a:t>
            </a:r>
          </a:p>
        </p:txBody>
      </p:sp>
      <p:cxnSp>
        <p:nvCxnSpPr>
          <p:cNvPr id="8" name="Straight Arrow Connector 7"/>
          <p:cNvCxnSpPr>
            <a:cxnSpLocks/>
          </p:cNvCxnSpPr>
          <p:nvPr/>
        </p:nvCxnSpPr>
        <p:spPr>
          <a:xfrm flipH="1">
            <a:off x="4397655" y="2958353"/>
            <a:ext cx="2928303" cy="470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flipH="1">
            <a:off x="3571539" y="1613647"/>
            <a:ext cx="3646843" cy="2796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cxnSpLocks/>
          </p:cNvCxnSpPr>
          <p:nvPr/>
        </p:nvCxnSpPr>
        <p:spPr>
          <a:xfrm flipH="1">
            <a:off x="3169783" y="5432612"/>
            <a:ext cx="4048600" cy="660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037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 Configurations</a:t>
            </a:r>
          </a:p>
        </p:txBody>
      </p:sp>
      <p:sp>
        <p:nvSpPr>
          <p:cNvPr id="5" name="Slide Number Placeholder 4"/>
          <p:cNvSpPr>
            <a:spLocks noGrp="1"/>
          </p:cNvSpPr>
          <p:nvPr>
            <p:ph type="sldNum" sz="quarter" idx="4"/>
          </p:nvPr>
        </p:nvSpPr>
        <p:spPr/>
        <p:txBody>
          <a:bodyPr/>
          <a:lstStyle/>
          <a:p>
            <a:fld id="{A5E55A7B-7854-E145-92D9-B491DF4BAE2D}" type="slidenum">
              <a:rPr lang="en-US" smtClean="0"/>
              <a:pPr/>
              <a:t>57</a:t>
            </a:fld>
            <a:endParaRPr lang="en-US" dirty="0"/>
          </a:p>
        </p:txBody>
      </p:sp>
      <p:sp>
        <p:nvSpPr>
          <p:cNvPr id="3" name="Content Placeholder 2"/>
          <p:cNvSpPr>
            <a:spLocks noGrp="1"/>
          </p:cNvSpPr>
          <p:nvPr>
            <p:ph idx="1"/>
          </p:nvPr>
        </p:nvSpPr>
        <p:spPr>
          <a:xfrm>
            <a:off x="720648" y="1097280"/>
            <a:ext cx="10789920" cy="4663440"/>
          </a:xfrm>
        </p:spPr>
        <p:txBody>
          <a:bodyPr>
            <a:normAutofit/>
          </a:bodyPr>
          <a:lstStyle/>
          <a:p>
            <a:r>
              <a:rPr lang="en-US" dirty="0"/>
              <a:t>Provide python helper classes for easier configurations of simulations</a:t>
            </a:r>
          </a:p>
          <a:p>
            <a:r>
              <a:rPr lang="en-US" dirty="0"/>
              <a:t>Class SST::</a:t>
            </a:r>
            <a:r>
              <a:rPr lang="en-US" dirty="0" err="1"/>
              <a:t>SSTElementPythonModule</a:t>
            </a:r>
            <a:r>
              <a:rPr lang="en-US" dirty="0"/>
              <a:t> provides an easy way to include python in an element library.</a:t>
            </a:r>
          </a:p>
          <a:p>
            <a:pPr lvl="1"/>
            <a:r>
              <a:rPr lang="en-US" dirty="0"/>
              <a:t>Classes are available using “</a:t>
            </a:r>
            <a:r>
              <a:rPr lang="en-US" sz="1600" dirty="0">
                <a:latin typeface="Consolas"/>
                <a:cs typeface="Consolas"/>
              </a:rPr>
              <a:t>import </a:t>
            </a:r>
            <a:r>
              <a:rPr lang="en-US" sz="1600" dirty="0" err="1">
                <a:latin typeface="Consolas"/>
                <a:cs typeface="Consolas"/>
              </a:rPr>
              <a:t>sst.libname</a:t>
            </a:r>
            <a:r>
              <a:rPr lang="en-US" dirty="0"/>
              <a:t>” (can also have sub modules under this one) </a:t>
            </a:r>
          </a:p>
          <a:p>
            <a:endParaRPr lang="en-US" dirty="0"/>
          </a:p>
        </p:txBody>
      </p:sp>
      <p:sp>
        <p:nvSpPr>
          <p:cNvPr id="6" name="TextBox 5"/>
          <p:cNvSpPr txBox="1"/>
          <p:nvPr/>
        </p:nvSpPr>
        <p:spPr>
          <a:xfrm>
            <a:off x="5393905" y="3339677"/>
            <a:ext cx="6174640" cy="32778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900" dirty="0">
                <a:latin typeface="Consolas"/>
                <a:cs typeface="Consolas"/>
              </a:rPr>
              <a:t>char </a:t>
            </a:r>
            <a:r>
              <a:rPr lang="en-US" sz="900" dirty="0" err="1">
                <a:latin typeface="Consolas"/>
                <a:cs typeface="Consolas"/>
              </a:rPr>
              <a:t>pymerlin</a:t>
            </a:r>
            <a:r>
              <a:rPr lang="en-US" sz="900" dirty="0">
                <a:latin typeface="Consolas"/>
                <a:cs typeface="Consolas"/>
              </a:rPr>
              <a:t>[] = {</a:t>
            </a:r>
          </a:p>
          <a:p>
            <a:r>
              <a:rPr lang="en-US" sz="900" dirty="0">
                <a:latin typeface="Consolas"/>
                <a:cs typeface="Consolas"/>
              </a:rPr>
              <a:t>#include "</a:t>
            </a:r>
            <a:r>
              <a:rPr lang="en-US" sz="900" dirty="0" err="1">
                <a:latin typeface="Consolas"/>
                <a:cs typeface="Consolas"/>
              </a:rPr>
              <a:t>pymerlin.inc</a:t>
            </a:r>
            <a:r>
              <a:rPr lang="en-US" sz="900" dirty="0">
                <a:latin typeface="Consolas"/>
                <a:cs typeface="Consolas"/>
              </a:rPr>
              <a:t>"</a:t>
            </a:r>
          </a:p>
          <a:p>
            <a:r>
              <a:rPr lang="en-US" sz="900" dirty="0">
                <a:latin typeface="Consolas"/>
                <a:cs typeface="Consolas"/>
              </a:rPr>
              <a:t>    0x00};</a:t>
            </a:r>
          </a:p>
          <a:p>
            <a:endParaRPr lang="en-US" sz="900" dirty="0">
              <a:latin typeface="Consolas"/>
              <a:cs typeface="Consolas"/>
            </a:endParaRPr>
          </a:p>
          <a:p>
            <a:r>
              <a:rPr lang="en-US" sz="900" dirty="0">
                <a:latin typeface="Consolas"/>
                <a:cs typeface="Consolas"/>
              </a:rPr>
              <a:t>char </a:t>
            </a:r>
            <a:r>
              <a:rPr lang="en-US" sz="900" dirty="0" err="1">
                <a:latin typeface="Consolas"/>
                <a:cs typeface="Consolas"/>
              </a:rPr>
              <a:t>pymerlin_topo</a:t>
            </a:r>
            <a:r>
              <a:rPr lang="en-US" sz="900" dirty="0">
                <a:latin typeface="Consolas"/>
                <a:cs typeface="Consolas"/>
              </a:rPr>
              <a:t>[] = {</a:t>
            </a:r>
          </a:p>
          <a:p>
            <a:r>
              <a:rPr lang="en-US" sz="900" dirty="0">
                <a:latin typeface="Consolas"/>
                <a:cs typeface="Consolas"/>
              </a:rPr>
              <a:t>#include "topology/</a:t>
            </a:r>
            <a:r>
              <a:rPr lang="en-US" sz="900" dirty="0" err="1">
                <a:latin typeface="Consolas"/>
                <a:cs typeface="Consolas"/>
              </a:rPr>
              <a:t>pymerlin-topo.inc</a:t>
            </a:r>
            <a:r>
              <a:rPr lang="en-US" sz="900" dirty="0">
                <a:latin typeface="Consolas"/>
                <a:cs typeface="Consolas"/>
              </a:rPr>
              <a:t>"</a:t>
            </a:r>
          </a:p>
          <a:p>
            <a:r>
              <a:rPr lang="en-US" sz="900" dirty="0">
                <a:latin typeface="Consolas"/>
                <a:cs typeface="Consolas"/>
              </a:rPr>
              <a:t>    0x00};</a:t>
            </a:r>
          </a:p>
          <a:p>
            <a:endParaRPr lang="en-US" sz="900" dirty="0">
              <a:latin typeface="Consolas"/>
              <a:cs typeface="Consolas"/>
            </a:endParaRPr>
          </a:p>
          <a:p>
            <a:r>
              <a:rPr lang="en-US" sz="900" dirty="0">
                <a:latin typeface="Consolas"/>
                <a:cs typeface="Consolas"/>
              </a:rPr>
              <a:t>class </a:t>
            </a:r>
            <a:r>
              <a:rPr lang="en-US" sz="900" dirty="0" err="1">
                <a:latin typeface="Consolas"/>
                <a:cs typeface="Consolas"/>
              </a:rPr>
              <a:t>MerlinPyModule</a:t>
            </a:r>
            <a:r>
              <a:rPr lang="en-US" sz="900" dirty="0">
                <a:latin typeface="Consolas"/>
                <a:cs typeface="Consolas"/>
              </a:rPr>
              <a:t> : public </a:t>
            </a:r>
            <a:r>
              <a:rPr lang="en-US" sz="900" dirty="0" err="1">
                <a:latin typeface="Consolas"/>
                <a:cs typeface="Consolas"/>
              </a:rPr>
              <a:t>SSTElementPythonModule</a:t>
            </a:r>
            <a:r>
              <a:rPr lang="en-US" sz="900" dirty="0">
                <a:latin typeface="Consolas"/>
                <a:cs typeface="Consolas"/>
              </a:rPr>
              <a:t> {</a:t>
            </a:r>
          </a:p>
          <a:p>
            <a:r>
              <a:rPr lang="en-US" sz="900" dirty="0">
                <a:latin typeface="Consolas"/>
                <a:cs typeface="Consolas"/>
              </a:rPr>
              <a:t>public:</a:t>
            </a:r>
          </a:p>
          <a:p>
            <a:r>
              <a:rPr lang="en-US" sz="900" dirty="0">
                <a:latin typeface="Consolas"/>
                <a:cs typeface="Consolas"/>
              </a:rPr>
              <a:t>    </a:t>
            </a:r>
            <a:r>
              <a:rPr lang="en-US" sz="900" dirty="0" err="1">
                <a:latin typeface="Consolas"/>
                <a:cs typeface="Consolas"/>
              </a:rPr>
              <a:t>MerlinPyModule</a:t>
            </a:r>
            <a:r>
              <a:rPr lang="en-US" sz="900" dirty="0">
                <a:latin typeface="Consolas"/>
                <a:cs typeface="Consolas"/>
              </a:rPr>
              <a:t>(std::string library) :</a:t>
            </a:r>
          </a:p>
          <a:p>
            <a:r>
              <a:rPr lang="en-US" sz="900" dirty="0">
                <a:latin typeface="Consolas"/>
                <a:cs typeface="Consolas"/>
              </a:rPr>
              <a:t>        </a:t>
            </a:r>
            <a:r>
              <a:rPr lang="en-US" sz="900" dirty="0" err="1">
                <a:latin typeface="Consolas"/>
                <a:cs typeface="Consolas"/>
              </a:rPr>
              <a:t>SSTElementPythonModule</a:t>
            </a:r>
            <a:r>
              <a:rPr lang="en-US" sz="900" dirty="0">
                <a:latin typeface="Consolas"/>
                <a:cs typeface="Consolas"/>
              </a:rPr>
              <a:t>(library)</a:t>
            </a:r>
          </a:p>
          <a:p>
            <a:r>
              <a:rPr lang="en-US" sz="900" dirty="0">
                <a:latin typeface="Consolas"/>
                <a:cs typeface="Consolas"/>
              </a:rPr>
              <a:t>    {</a:t>
            </a:r>
          </a:p>
          <a:p>
            <a:r>
              <a:rPr lang="en-US" sz="900" dirty="0">
                <a:latin typeface="Consolas"/>
                <a:cs typeface="Consolas"/>
              </a:rPr>
              <a:t>        auto </a:t>
            </a:r>
            <a:r>
              <a:rPr lang="en-US" sz="900" dirty="0" err="1">
                <a:latin typeface="Consolas"/>
                <a:cs typeface="Consolas"/>
              </a:rPr>
              <a:t>primary_module</a:t>
            </a:r>
            <a:r>
              <a:rPr lang="en-US" sz="900" dirty="0">
                <a:latin typeface="Consolas"/>
                <a:cs typeface="Consolas"/>
              </a:rPr>
              <a:t> = </a:t>
            </a:r>
            <a:r>
              <a:rPr lang="en-US" sz="900" dirty="0" err="1">
                <a:latin typeface="Consolas"/>
                <a:cs typeface="Consolas"/>
              </a:rPr>
              <a:t>createPrimaryModule</a:t>
            </a:r>
            <a:r>
              <a:rPr lang="en-US" sz="900" dirty="0">
                <a:latin typeface="Consolas"/>
                <a:cs typeface="Consolas"/>
              </a:rPr>
              <a:t>(</a:t>
            </a:r>
            <a:r>
              <a:rPr lang="en-US" sz="900" dirty="0" err="1">
                <a:latin typeface="Consolas"/>
                <a:cs typeface="Consolas"/>
              </a:rPr>
              <a:t>pymerlin</a:t>
            </a:r>
            <a:r>
              <a:rPr lang="en-US" sz="900" dirty="0">
                <a:latin typeface="Consolas"/>
                <a:cs typeface="Consolas"/>
              </a:rPr>
              <a:t>,"</a:t>
            </a:r>
            <a:r>
              <a:rPr lang="en-US" sz="900" dirty="0" err="1">
                <a:latin typeface="Consolas"/>
                <a:cs typeface="Consolas"/>
              </a:rPr>
              <a:t>pymerlin.py</a:t>
            </a:r>
            <a:r>
              <a:rPr lang="en-US" sz="900" dirty="0">
                <a:latin typeface="Consolas"/>
                <a:cs typeface="Consolas"/>
              </a:rPr>
              <a:t>");</a:t>
            </a:r>
          </a:p>
          <a:p>
            <a:r>
              <a:rPr lang="en-US" sz="900" dirty="0">
                <a:latin typeface="Consolas"/>
                <a:cs typeface="Consolas"/>
              </a:rPr>
              <a:t>        </a:t>
            </a:r>
            <a:r>
              <a:rPr lang="en-US" sz="900" dirty="0" err="1">
                <a:latin typeface="Consolas"/>
                <a:cs typeface="Consolas"/>
              </a:rPr>
              <a:t>primary_module</a:t>
            </a:r>
            <a:r>
              <a:rPr lang="en-US" sz="900" dirty="0">
                <a:latin typeface="Consolas"/>
                <a:cs typeface="Consolas"/>
              </a:rPr>
              <a:t>-&gt;</a:t>
            </a:r>
            <a:r>
              <a:rPr lang="en-US" sz="900" dirty="0" err="1">
                <a:latin typeface="Consolas"/>
                <a:cs typeface="Consolas"/>
              </a:rPr>
              <a:t>addSubModule</a:t>
            </a:r>
            <a:r>
              <a:rPr lang="en-US" sz="900" dirty="0">
                <a:latin typeface="Consolas"/>
                <a:cs typeface="Consolas"/>
              </a:rPr>
              <a:t>(”</a:t>
            </a:r>
            <a:r>
              <a:rPr lang="en-US" sz="900" dirty="0" err="1">
                <a:latin typeface="Consolas"/>
                <a:cs typeface="Consolas"/>
              </a:rPr>
              <a:t>topo",pymerlin_topo,”topology</a:t>
            </a:r>
            <a:r>
              <a:rPr lang="en-US" sz="900" dirty="0">
                <a:latin typeface="Consolas"/>
                <a:cs typeface="Consolas"/>
              </a:rPr>
              <a:t>/</a:t>
            </a:r>
            <a:r>
              <a:rPr lang="en-US" sz="900" dirty="0" err="1">
                <a:latin typeface="Consolas"/>
                <a:cs typeface="Consolas"/>
              </a:rPr>
              <a:t>pymerlin-topo.py</a:t>
            </a:r>
            <a:r>
              <a:rPr lang="en-US" sz="900" dirty="0">
                <a:latin typeface="Consolas"/>
                <a:cs typeface="Consolas"/>
              </a:rPr>
              <a:t>");</a:t>
            </a:r>
          </a:p>
          <a:p>
            <a:r>
              <a:rPr lang="en-US" sz="900" dirty="0">
                <a:latin typeface="Consolas"/>
                <a:cs typeface="Consolas"/>
              </a:rPr>
              <a:t>    }</a:t>
            </a:r>
          </a:p>
          <a:p>
            <a:endParaRPr lang="en-US" sz="900" dirty="0">
              <a:latin typeface="Consolas"/>
              <a:cs typeface="Consolas"/>
            </a:endParaRPr>
          </a:p>
          <a:p>
            <a:r>
              <a:rPr lang="en-US" sz="900" dirty="0">
                <a:latin typeface="Consolas"/>
                <a:cs typeface="Consolas"/>
              </a:rPr>
              <a:t>    SST_ELI_REGISTER_PYTHON_MODULE(</a:t>
            </a:r>
          </a:p>
          <a:p>
            <a:r>
              <a:rPr lang="en-US" sz="900" dirty="0">
                <a:latin typeface="Consolas"/>
                <a:cs typeface="Consolas"/>
              </a:rPr>
              <a:t>        SST::Merlin::</a:t>
            </a:r>
            <a:r>
              <a:rPr lang="en-US" sz="900" dirty="0" err="1">
                <a:latin typeface="Consolas"/>
                <a:cs typeface="Consolas"/>
              </a:rPr>
              <a:t>MerlinPyModule</a:t>
            </a:r>
            <a:r>
              <a:rPr lang="en-US" sz="900" dirty="0">
                <a:latin typeface="Consolas"/>
                <a:cs typeface="Consolas"/>
              </a:rPr>
              <a:t>,</a:t>
            </a:r>
          </a:p>
          <a:p>
            <a:r>
              <a:rPr lang="en-US" sz="900" dirty="0">
                <a:latin typeface="Consolas"/>
                <a:cs typeface="Consolas"/>
              </a:rPr>
              <a:t>        "merlin",</a:t>
            </a:r>
          </a:p>
          <a:p>
            <a:r>
              <a:rPr lang="en-US" sz="900" dirty="0">
                <a:latin typeface="Consolas"/>
                <a:cs typeface="Consolas"/>
              </a:rPr>
              <a:t>        SST_ELI_ELEMENT_VERSION(1,0,0)</a:t>
            </a:r>
          </a:p>
          <a:p>
            <a:r>
              <a:rPr lang="en-US" sz="900" dirty="0">
                <a:latin typeface="Consolas"/>
                <a:cs typeface="Consolas"/>
              </a:rPr>
              <a:t>    )</a:t>
            </a:r>
          </a:p>
          <a:p>
            <a:r>
              <a:rPr lang="en-US" sz="900" dirty="0">
                <a:latin typeface="Consolas"/>
                <a:cs typeface="Consolas"/>
              </a:rPr>
              <a:t>};</a:t>
            </a:r>
          </a:p>
        </p:txBody>
      </p:sp>
      <p:sp>
        <p:nvSpPr>
          <p:cNvPr id="7" name="TextBox 6">
            <a:extLst>
              <a:ext uri="{FF2B5EF4-FFF2-40B4-BE49-F238E27FC236}">
                <a16:creationId xmlns:a16="http://schemas.microsoft.com/office/drawing/2014/main" id="{A6EB9F6C-BCDA-D545-B2F5-C57655A49872}"/>
              </a:ext>
            </a:extLst>
          </p:cNvPr>
          <p:cNvSpPr txBox="1"/>
          <p:nvPr/>
        </p:nvSpPr>
        <p:spPr>
          <a:xfrm>
            <a:off x="182880" y="3275843"/>
            <a:ext cx="4813069" cy="1223412"/>
          </a:xfrm>
          <a:prstGeom prst="rect">
            <a:avLst/>
          </a:prstGeom>
          <a:noFill/>
        </p:spPr>
        <p:txBody>
          <a:bodyPr wrap="square" rtlCol="0">
            <a:spAutoFit/>
          </a:bodyPr>
          <a:lstStyle/>
          <a:p>
            <a:r>
              <a:rPr lang="en-US" sz="1050" dirty="0"/>
              <a:t>Must turn python file into a char array to pass to python library. </a:t>
            </a:r>
          </a:p>
          <a:p>
            <a:r>
              <a:rPr lang="en-US" sz="1050" dirty="0"/>
              <a:t>One way to do this in the </a:t>
            </a:r>
            <a:r>
              <a:rPr lang="en-US" sz="1050" dirty="0" err="1"/>
              <a:t>Makefile</a:t>
            </a:r>
            <a:r>
              <a:rPr lang="en-US" sz="1050" dirty="0"/>
              <a:t> is:</a:t>
            </a:r>
          </a:p>
          <a:p>
            <a:endParaRPr lang="en-US" sz="1050" dirty="0"/>
          </a:p>
          <a:p>
            <a:r>
              <a:rPr lang="en-US" sz="1050" dirty="0"/>
              <a:t>%.</a:t>
            </a:r>
            <a:r>
              <a:rPr lang="en-US" sz="1050" dirty="0" err="1"/>
              <a:t>inc</a:t>
            </a:r>
            <a:r>
              <a:rPr lang="en-US" sz="1050" dirty="0"/>
              <a:t>: %.</a:t>
            </a:r>
            <a:r>
              <a:rPr lang="en-US" sz="1050" dirty="0" err="1"/>
              <a:t>py</a:t>
            </a:r>
            <a:endParaRPr lang="en-US" sz="1050" dirty="0"/>
          </a:p>
          <a:p>
            <a:r>
              <a:rPr lang="en-US" sz="1050" dirty="0"/>
              <a:t>	od -v -t x1 &lt; $&lt; | sed -e 's/^[^ ]*[ ]*//g' -e '/^\s*$$/d' -e 's/\([0-9a-f]*\)[ $$]*/0x\1,/g' &gt; $@</a:t>
            </a:r>
          </a:p>
          <a:p>
            <a:endParaRPr lang="en-US" sz="1050" dirty="0"/>
          </a:p>
        </p:txBody>
      </p:sp>
      <p:sp>
        <p:nvSpPr>
          <p:cNvPr id="8" name="Double Brace 7">
            <a:extLst>
              <a:ext uri="{FF2B5EF4-FFF2-40B4-BE49-F238E27FC236}">
                <a16:creationId xmlns:a16="http://schemas.microsoft.com/office/drawing/2014/main" id="{EEFC363A-D848-404B-8C93-A5A4360228A4}"/>
              </a:ext>
            </a:extLst>
          </p:cNvPr>
          <p:cNvSpPr/>
          <p:nvPr/>
        </p:nvSpPr>
        <p:spPr>
          <a:xfrm>
            <a:off x="5146148" y="3339677"/>
            <a:ext cx="3945467" cy="1074381"/>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F17E9B2-8586-D747-A377-9FD361BCD8E9}"/>
              </a:ext>
            </a:extLst>
          </p:cNvPr>
          <p:cNvCxnSpPr>
            <a:cxnSpLocks/>
          </p:cNvCxnSpPr>
          <p:nvPr/>
        </p:nvCxnSpPr>
        <p:spPr>
          <a:xfrm>
            <a:off x="4239491" y="3429000"/>
            <a:ext cx="756458" cy="1496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Double Brace 11">
            <a:extLst>
              <a:ext uri="{FF2B5EF4-FFF2-40B4-BE49-F238E27FC236}">
                <a16:creationId xmlns:a16="http://schemas.microsoft.com/office/drawing/2014/main" id="{996BAF08-FA7E-044D-BC65-566CB5466A04}"/>
              </a:ext>
            </a:extLst>
          </p:cNvPr>
          <p:cNvSpPr/>
          <p:nvPr/>
        </p:nvSpPr>
        <p:spPr>
          <a:xfrm>
            <a:off x="5190377" y="4747643"/>
            <a:ext cx="6015179" cy="896700"/>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44458809-DB35-3B41-BA49-19D518044024}"/>
              </a:ext>
            </a:extLst>
          </p:cNvPr>
          <p:cNvSpPr txBox="1"/>
          <p:nvPr/>
        </p:nvSpPr>
        <p:spPr>
          <a:xfrm>
            <a:off x="274649" y="4900862"/>
            <a:ext cx="4813069" cy="900246"/>
          </a:xfrm>
          <a:prstGeom prst="rect">
            <a:avLst/>
          </a:prstGeom>
          <a:noFill/>
        </p:spPr>
        <p:txBody>
          <a:bodyPr wrap="square" rtlCol="0">
            <a:spAutoFit/>
          </a:bodyPr>
          <a:lstStyle/>
          <a:p>
            <a:r>
              <a:rPr lang="en-US" sz="1050" dirty="0"/>
              <a:t>Add these char array-</a:t>
            </a:r>
            <a:r>
              <a:rPr lang="en-US" sz="1050" dirty="0" err="1"/>
              <a:t>ized</a:t>
            </a:r>
            <a:r>
              <a:rPr lang="en-US" sz="1050" dirty="0"/>
              <a:t> python files to the module.</a:t>
            </a:r>
          </a:p>
          <a:p>
            <a:r>
              <a:rPr lang="en-US" sz="1050" dirty="0"/>
              <a:t>They will be accessible with:</a:t>
            </a:r>
          </a:p>
          <a:p>
            <a:r>
              <a:rPr lang="en-US" sz="1050" dirty="0"/>
              <a:t>    import </a:t>
            </a:r>
            <a:r>
              <a:rPr lang="en-US" sz="1050" dirty="0" err="1"/>
              <a:t>sst.merlin</a:t>
            </a:r>
            <a:endParaRPr lang="en-US" sz="1050" dirty="0"/>
          </a:p>
          <a:p>
            <a:r>
              <a:rPr lang="en-US" sz="1050" dirty="0"/>
              <a:t>    import </a:t>
            </a:r>
            <a:r>
              <a:rPr lang="en-US" sz="1050" dirty="0" err="1"/>
              <a:t>sst.merlin.topo</a:t>
            </a:r>
            <a:endParaRPr lang="en-US" sz="1050" dirty="0"/>
          </a:p>
          <a:p>
            <a:endParaRPr lang="en-US" sz="1050" dirty="0"/>
          </a:p>
        </p:txBody>
      </p:sp>
      <p:cxnSp>
        <p:nvCxnSpPr>
          <p:cNvPr id="14" name="Straight Arrow Connector 13">
            <a:extLst>
              <a:ext uri="{FF2B5EF4-FFF2-40B4-BE49-F238E27FC236}">
                <a16:creationId xmlns:a16="http://schemas.microsoft.com/office/drawing/2014/main" id="{89ED83CD-1267-5A4E-B2E5-BC4267BE6F25}"/>
              </a:ext>
            </a:extLst>
          </p:cNvPr>
          <p:cNvCxnSpPr>
            <a:cxnSpLocks/>
          </p:cNvCxnSpPr>
          <p:nvPr/>
        </p:nvCxnSpPr>
        <p:spPr>
          <a:xfrm>
            <a:off x="3723370" y="5117296"/>
            <a:ext cx="1403564" cy="763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Double Brace 15">
            <a:extLst>
              <a:ext uri="{FF2B5EF4-FFF2-40B4-BE49-F238E27FC236}">
                <a16:creationId xmlns:a16="http://schemas.microsoft.com/office/drawing/2014/main" id="{CC046623-A187-0F47-804E-101E8A41F5B6}"/>
              </a:ext>
            </a:extLst>
          </p:cNvPr>
          <p:cNvSpPr/>
          <p:nvPr/>
        </p:nvSpPr>
        <p:spPr>
          <a:xfrm>
            <a:off x="5223628" y="5665557"/>
            <a:ext cx="2989347" cy="70199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2466D46E-97F8-A94C-A085-1AA646EE02CA}"/>
              </a:ext>
            </a:extLst>
          </p:cNvPr>
          <p:cNvSpPr txBox="1"/>
          <p:nvPr/>
        </p:nvSpPr>
        <p:spPr>
          <a:xfrm>
            <a:off x="235433" y="5767952"/>
            <a:ext cx="4813069" cy="577081"/>
          </a:xfrm>
          <a:prstGeom prst="rect">
            <a:avLst/>
          </a:prstGeom>
          <a:noFill/>
        </p:spPr>
        <p:txBody>
          <a:bodyPr wrap="square" rtlCol="0">
            <a:spAutoFit/>
          </a:bodyPr>
          <a:lstStyle/>
          <a:p>
            <a:r>
              <a:rPr lang="en-US" sz="1050" dirty="0"/>
              <a:t>Call ELI macro to register this element python module</a:t>
            </a:r>
          </a:p>
          <a:p>
            <a:r>
              <a:rPr lang="en-US" sz="1050" dirty="0"/>
              <a:t>with the database</a:t>
            </a:r>
          </a:p>
          <a:p>
            <a:endParaRPr lang="en-US" sz="1050" dirty="0"/>
          </a:p>
        </p:txBody>
      </p:sp>
      <p:cxnSp>
        <p:nvCxnSpPr>
          <p:cNvPr id="18" name="Straight Arrow Connector 17">
            <a:extLst>
              <a:ext uri="{FF2B5EF4-FFF2-40B4-BE49-F238E27FC236}">
                <a16:creationId xmlns:a16="http://schemas.microsoft.com/office/drawing/2014/main" id="{0A88CBDA-A14F-114D-9841-58B52342206E}"/>
              </a:ext>
            </a:extLst>
          </p:cNvPr>
          <p:cNvCxnSpPr>
            <a:cxnSpLocks/>
          </p:cNvCxnSpPr>
          <p:nvPr/>
        </p:nvCxnSpPr>
        <p:spPr>
          <a:xfrm>
            <a:off x="3718300" y="5929700"/>
            <a:ext cx="1403564" cy="763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BE69621-BF65-9D40-AD1C-301BB935EE32}"/>
              </a:ext>
            </a:extLst>
          </p:cNvPr>
          <p:cNvSpPr txBox="1"/>
          <p:nvPr/>
        </p:nvSpPr>
        <p:spPr>
          <a:xfrm>
            <a:off x="549114" y="4464142"/>
            <a:ext cx="4813069" cy="415498"/>
          </a:xfrm>
          <a:prstGeom prst="rect">
            <a:avLst/>
          </a:prstGeom>
          <a:noFill/>
        </p:spPr>
        <p:txBody>
          <a:bodyPr wrap="square" rtlCol="0">
            <a:spAutoFit/>
          </a:bodyPr>
          <a:lstStyle/>
          <a:p>
            <a:r>
              <a:rPr lang="en-US" sz="1050" dirty="0"/>
              <a:t>Inherit from the base class </a:t>
            </a:r>
            <a:r>
              <a:rPr lang="en-US" sz="1050" dirty="0" err="1"/>
              <a:t>SSTElementPythonModule</a:t>
            </a:r>
            <a:endParaRPr lang="en-US" sz="1050" dirty="0"/>
          </a:p>
          <a:p>
            <a:endParaRPr lang="en-US" sz="1050" dirty="0"/>
          </a:p>
        </p:txBody>
      </p:sp>
      <p:cxnSp>
        <p:nvCxnSpPr>
          <p:cNvPr id="20" name="Straight Arrow Connector 19">
            <a:extLst>
              <a:ext uri="{FF2B5EF4-FFF2-40B4-BE49-F238E27FC236}">
                <a16:creationId xmlns:a16="http://schemas.microsoft.com/office/drawing/2014/main" id="{B7890BD4-B2B3-8345-B45F-5068F7D58244}"/>
              </a:ext>
            </a:extLst>
          </p:cNvPr>
          <p:cNvCxnSpPr>
            <a:cxnSpLocks/>
          </p:cNvCxnSpPr>
          <p:nvPr/>
        </p:nvCxnSpPr>
        <p:spPr>
          <a:xfrm flipV="1">
            <a:off x="3948545" y="4561895"/>
            <a:ext cx="1387383" cy="264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558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a:t>
            </a:r>
            <a:endParaRPr lang="en-US" sz="3200"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58</a:t>
            </a:fld>
            <a:endParaRPr lang="en-US" dirty="0"/>
          </a:p>
        </p:txBody>
      </p:sp>
      <p:sp>
        <p:nvSpPr>
          <p:cNvPr id="7" name="Content Placeholder 6"/>
          <p:cNvSpPr>
            <a:spLocks noGrp="1"/>
          </p:cNvSpPr>
          <p:nvPr>
            <p:ph idx="1"/>
          </p:nvPr>
        </p:nvSpPr>
        <p:spPr>
          <a:xfrm>
            <a:off x="7895492" y="1429232"/>
            <a:ext cx="3615076" cy="4663440"/>
          </a:xfrm>
        </p:spPr>
        <p:txBody>
          <a:bodyPr>
            <a:normAutofit/>
          </a:bodyPr>
          <a:lstStyle/>
          <a:p>
            <a:r>
              <a:rPr lang="en-US" sz="2000" dirty="0"/>
              <a:t>Build a shared library</a:t>
            </a:r>
          </a:p>
          <a:p>
            <a:pPr lvl="1"/>
            <a:r>
              <a:rPr lang="en-US" sz="1600" dirty="0"/>
              <a:t>Compile: -</a:t>
            </a:r>
            <a:r>
              <a:rPr lang="en-US" sz="1600" dirty="0" err="1"/>
              <a:t>fPIC</a:t>
            </a:r>
            <a:endParaRPr lang="en-US" sz="1600" dirty="0"/>
          </a:p>
          <a:p>
            <a:pPr lvl="1"/>
            <a:r>
              <a:rPr lang="en-US" sz="1600" dirty="0"/>
              <a:t>Link: -shared -</a:t>
            </a:r>
            <a:r>
              <a:rPr lang="en-US" sz="1600" dirty="0" err="1"/>
              <a:t>fno</a:t>
            </a:r>
            <a:r>
              <a:rPr lang="en-US" sz="1600" dirty="0"/>
              <a:t>-common</a:t>
            </a:r>
          </a:p>
          <a:p>
            <a:endParaRPr lang="en-US" sz="2000" dirty="0"/>
          </a:p>
          <a:p>
            <a:r>
              <a:rPr lang="en-US" sz="2000" dirty="0"/>
              <a:t>Utilize the SST </a:t>
            </a:r>
            <a:r>
              <a:rPr lang="en-US" sz="1600" dirty="0" err="1">
                <a:latin typeface="Consolas"/>
                <a:cs typeface="Consolas"/>
              </a:rPr>
              <a:t>pkg-config</a:t>
            </a:r>
            <a:r>
              <a:rPr lang="en-US" sz="1600" dirty="0">
                <a:latin typeface="Consolas"/>
                <a:cs typeface="Consolas"/>
              </a:rPr>
              <a:t> </a:t>
            </a:r>
            <a:r>
              <a:rPr lang="en-US" sz="2000" dirty="0"/>
              <a:t>files for Headers and Linking information</a:t>
            </a:r>
          </a:p>
          <a:p>
            <a:pPr lvl="1"/>
            <a:r>
              <a:rPr lang="en-US" sz="1600" dirty="0"/>
              <a:t>If SST isn’t installed in a standard (</a:t>
            </a:r>
            <a:r>
              <a:rPr lang="en-US" sz="1600" dirty="0" err="1"/>
              <a:t>ie</a:t>
            </a:r>
            <a:r>
              <a:rPr lang="en-US" sz="1600" dirty="0"/>
              <a:t>, </a:t>
            </a:r>
            <a:r>
              <a:rPr lang="en-US" sz="1200" dirty="0">
                <a:latin typeface="Consolas"/>
                <a:cs typeface="Consolas"/>
              </a:rPr>
              <a:t>/</a:t>
            </a:r>
            <a:r>
              <a:rPr lang="en-US" sz="1200" dirty="0" err="1">
                <a:latin typeface="Consolas"/>
                <a:cs typeface="Consolas"/>
              </a:rPr>
              <a:t>usr</a:t>
            </a:r>
            <a:r>
              <a:rPr lang="en-US" sz="1200" dirty="0">
                <a:latin typeface="Consolas"/>
                <a:cs typeface="Consolas"/>
              </a:rPr>
              <a:t>/local/</a:t>
            </a:r>
            <a:r>
              <a:rPr lang="en-US" sz="1600" dirty="0"/>
              <a:t>), may need to set </a:t>
            </a:r>
            <a:r>
              <a:rPr lang="en-US" sz="1600" dirty="0">
                <a:latin typeface="Consolas"/>
                <a:cs typeface="Consolas"/>
              </a:rPr>
              <a:t>$PKG_CONFIG_PATH</a:t>
            </a:r>
          </a:p>
          <a:p>
            <a:pPr lvl="2"/>
            <a:r>
              <a:rPr lang="en-US" sz="1200" dirty="0">
                <a:latin typeface="Consolas"/>
                <a:cs typeface="Consolas"/>
              </a:rPr>
              <a:t>export PKG_CONFIG_PATH=/</a:t>
            </a:r>
            <a:r>
              <a:rPr lang="en-US" sz="1200" dirty="0" err="1">
                <a:latin typeface="Consolas"/>
                <a:cs typeface="Consolas"/>
              </a:rPr>
              <a:t>usr</a:t>
            </a:r>
            <a:r>
              <a:rPr lang="en-US" sz="1200" dirty="0">
                <a:latin typeface="Consolas"/>
                <a:cs typeface="Consolas"/>
              </a:rPr>
              <a:t>/local/sst-10.0/lib/</a:t>
            </a:r>
            <a:r>
              <a:rPr lang="en-US" sz="1200" dirty="0" err="1">
                <a:latin typeface="Consolas"/>
                <a:cs typeface="Consolas"/>
              </a:rPr>
              <a:t>pkgconfig</a:t>
            </a:r>
            <a:endParaRPr lang="en-US" sz="1200" dirty="0">
              <a:latin typeface="Consolas"/>
              <a:cs typeface="Consolas"/>
            </a:endParaRPr>
          </a:p>
        </p:txBody>
      </p:sp>
      <p:sp>
        <p:nvSpPr>
          <p:cNvPr id="6" name="Content Placeholder 5"/>
          <p:cNvSpPr>
            <a:spLocks noGrp="1"/>
          </p:cNvSpPr>
          <p:nvPr>
            <p:ph type="body" sz="quarter" idx="4294967295"/>
          </p:nvPr>
        </p:nvSpPr>
        <p:spPr>
          <a:xfrm>
            <a:off x="1172584" y="1187614"/>
            <a:ext cx="5627077" cy="5146675"/>
          </a:xfrm>
        </p:spPr>
        <p:style>
          <a:lnRef idx="1">
            <a:schemeClr val="accent3"/>
          </a:lnRef>
          <a:fillRef idx="2">
            <a:schemeClr val="accent3"/>
          </a:fillRef>
          <a:effectRef idx="1">
            <a:schemeClr val="accent3"/>
          </a:effectRef>
          <a:fontRef idx="minor">
            <a:schemeClr val="dk1"/>
          </a:fontRef>
        </p:style>
        <p:txBody>
          <a:bodyPr>
            <a:normAutofit fontScale="77500" lnSpcReduction="20000"/>
          </a:bodyPr>
          <a:lstStyle/>
          <a:p>
            <a:pPr marL="0" indent="0">
              <a:buNone/>
            </a:pPr>
            <a:r>
              <a:rPr lang="en-US" sz="900" dirty="0">
                <a:latin typeface="Consolas"/>
                <a:cs typeface="Consolas"/>
              </a:rPr>
              <a:t>ELEMENT=</a:t>
            </a:r>
            <a:r>
              <a:rPr lang="en-US" sz="900" dirty="0" err="1">
                <a:latin typeface="Consolas"/>
                <a:cs typeface="Consolas"/>
              </a:rPr>
              <a:t>myElement</a:t>
            </a:r>
            <a:endParaRPr lang="en-US" sz="900" dirty="0">
              <a:latin typeface="Consolas"/>
              <a:cs typeface="Consolas"/>
            </a:endParaRPr>
          </a:p>
          <a:p>
            <a:pPr marL="0" indent="0">
              <a:buNone/>
            </a:pPr>
            <a:r>
              <a:rPr lang="en-US" sz="900" dirty="0">
                <a:latin typeface="Consolas"/>
                <a:cs typeface="Consolas"/>
              </a:rPr>
              <a:t>ELEMSRC=</a:t>
            </a:r>
            <a:r>
              <a:rPr lang="en-US" sz="900" dirty="0" err="1">
                <a:latin typeface="Consolas"/>
                <a:cs typeface="Consolas"/>
              </a:rPr>
              <a:t>myComponent.cc</a:t>
            </a:r>
            <a:r>
              <a:rPr lang="en-US" sz="900" dirty="0">
                <a:latin typeface="Consolas"/>
                <a:cs typeface="Consolas"/>
              </a:rPr>
              <a:t> </a:t>
            </a:r>
            <a:r>
              <a:rPr lang="en-US" sz="900" dirty="0" err="1">
                <a:latin typeface="Consolas"/>
                <a:cs typeface="Consolas"/>
              </a:rPr>
              <a:t>myElement.cc</a:t>
            </a:r>
            <a:endParaRPr lang="en-US" sz="900" dirty="0">
              <a:latin typeface="Consolas"/>
              <a:cs typeface="Consolas"/>
            </a:endParaRPr>
          </a:p>
          <a:p>
            <a:pPr marL="0" indent="0">
              <a:buNone/>
            </a:pPr>
            <a:r>
              <a:rPr lang="en-US" sz="900" dirty="0">
                <a:latin typeface="Consolas"/>
                <a:cs typeface="Consolas"/>
              </a:rPr>
              <a:t>ELEMOBJS=$(</a:t>
            </a:r>
            <a:r>
              <a:rPr lang="en-US" sz="900" dirty="0" err="1">
                <a:latin typeface="Consolas"/>
                <a:cs typeface="Consolas"/>
              </a:rPr>
              <a:t>ELEMSRC:.cc</a:t>
            </a:r>
            <a:r>
              <a:rPr lang="en-US" sz="900" dirty="0">
                <a:latin typeface="Consolas"/>
                <a:cs typeface="Consolas"/>
              </a:rPr>
              <a:t>=.o)</a:t>
            </a:r>
          </a:p>
          <a:p>
            <a:pPr marL="0" indent="0">
              <a:buNone/>
            </a:pPr>
            <a:endParaRPr lang="en-US" sz="900" dirty="0">
              <a:latin typeface="Consolas"/>
              <a:cs typeface="Consolas"/>
            </a:endParaRPr>
          </a:p>
          <a:p>
            <a:pPr marL="0" indent="0">
              <a:buNone/>
            </a:pPr>
            <a:r>
              <a:rPr lang="en-US" sz="900" dirty="0">
                <a:latin typeface="Consolas"/>
                <a:cs typeface="Consolas"/>
              </a:rPr>
              <a:t>CXX=g++</a:t>
            </a:r>
          </a:p>
          <a:p>
            <a:pPr marL="0" indent="0">
              <a:buNone/>
            </a:pPr>
            <a:r>
              <a:rPr lang="en-US" sz="900" dirty="0">
                <a:latin typeface="Consolas"/>
                <a:cs typeface="Consolas"/>
              </a:rPr>
              <a:t>LDFLAGS=-shared -</a:t>
            </a:r>
            <a:r>
              <a:rPr lang="en-US" sz="900" dirty="0" err="1">
                <a:latin typeface="Consolas"/>
                <a:cs typeface="Consolas"/>
              </a:rPr>
              <a:t>fno</a:t>
            </a:r>
            <a:r>
              <a:rPr lang="en-US" sz="900" dirty="0">
                <a:latin typeface="Consolas"/>
                <a:cs typeface="Consolas"/>
              </a:rPr>
              <a:t>-common $(shell pkg-config SST-10.0 --libs)</a:t>
            </a:r>
          </a:p>
          <a:p>
            <a:pPr marL="0" indent="0">
              <a:buNone/>
            </a:pPr>
            <a:r>
              <a:rPr lang="en-US" sz="900" dirty="0">
                <a:latin typeface="Consolas"/>
                <a:cs typeface="Consolas"/>
              </a:rPr>
              <a:t>CPPFLAGS=$(shell pkg-config SST-10.0 --</a:t>
            </a:r>
            <a:r>
              <a:rPr lang="en-US" sz="900" dirty="0" err="1">
                <a:latin typeface="Consolas"/>
                <a:cs typeface="Consolas"/>
              </a:rPr>
              <a:t>cflags</a:t>
            </a:r>
            <a:r>
              <a:rPr lang="en-US" sz="900" dirty="0">
                <a:latin typeface="Consolas"/>
                <a:cs typeface="Consolas"/>
              </a:rPr>
              <a:t>)</a:t>
            </a:r>
          </a:p>
          <a:p>
            <a:pPr marL="0" indent="0">
              <a:buNone/>
            </a:pPr>
            <a:r>
              <a:rPr lang="en-US" sz="900" dirty="0">
                <a:latin typeface="Consolas"/>
                <a:cs typeface="Consolas"/>
              </a:rPr>
              <a:t>CXXFLAGS=-g -O2 -</a:t>
            </a:r>
            <a:r>
              <a:rPr lang="en-US" sz="900" dirty="0" err="1">
                <a:latin typeface="Consolas"/>
                <a:cs typeface="Consolas"/>
              </a:rPr>
              <a:t>fPIC</a:t>
            </a:r>
            <a:endParaRPr lang="en-US" sz="900" dirty="0">
              <a:latin typeface="Consolas"/>
              <a:cs typeface="Consolas"/>
            </a:endParaRPr>
          </a:p>
          <a:p>
            <a:pPr marL="0" indent="0">
              <a:buNone/>
            </a:pPr>
            <a:endParaRPr lang="en-US" sz="900" dirty="0">
              <a:latin typeface="Consolas"/>
              <a:cs typeface="Consolas"/>
            </a:endParaRPr>
          </a:p>
          <a:p>
            <a:pPr marL="0" indent="0">
              <a:buNone/>
            </a:pPr>
            <a:r>
              <a:rPr lang="en-US" sz="900" dirty="0">
                <a:latin typeface="Consolas"/>
                <a:cs typeface="Consolas"/>
              </a:rPr>
              <a:t>ELEMLIB=lib$(ELEMENT).so</a:t>
            </a:r>
          </a:p>
          <a:p>
            <a:pPr marL="0" indent="0">
              <a:buNone/>
            </a:pPr>
            <a:endParaRPr lang="en-US" sz="900" dirty="0">
              <a:latin typeface="Consolas"/>
              <a:cs typeface="Consolas"/>
            </a:endParaRPr>
          </a:p>
          <a:p>
            <a:pPr marL="0" indent="0">
              <a:buNone/>
            </a:pPr>
            <a:r>
              <a:rPr lang="en-US" sz="900" dirty="0">
                <a:latin typeface="Consolas"/>
                <a:cs typeface="Consolas"/>
              </a:rPr>
              <a:t>.PHONY: clean all</a:t>
            </a:r>
          </a:p>
          <a:p>
            <a:pPr marL="0" indent="0">
              <a:buNone/>
            </a:pPr>
            <a:endParaRPr lang="en-US" sz="900" dirty="0">
              <a:latin typeface="Consolas"/>
              <a:cs typeface="Consolas"/>
            </a:endParaRPr>
          </a:p>
          <a:p>
            <a:pPr marL="0" indent="0">
              <a:buNone/>
            </a:pPr>
            <a:r>
              <a:rPr lang="en-US" sz="900" dirty="0">
                <a:latin typeface="Consolas"/>
                <a:cs typeface="Consolas"/>
              </a:rPr>
              <a:t>all: $(ELEMLIB)</a:t>
            </a:r>
          </a:p>
          <a:p>
            <a:pPr marL="0" indent="0">
              <a:buNone/>
            </a:pPr>
            <a:endParaRPr lang="en-US" sz="900" dirty="0">
              <a:latin typeface="Consolas"/>
              <a:cs typeface="Consolas"/>
            </a:endParaRPr>
          </a:p>
          <a:p>
            <a:pPr marL="0" indent="0">
              <a:buNone/>
            </a:pPr>
            <a:r>
              <a:rPr lang="en-US" sz="900" dirty="0">
                <a:latin typeface="Consolas"/>
                <a:cs typeface="Consolas"/>
              </a:rPr>
              <a:t>$(ELEMLIB): $(ELEMOBJS)</a:t>
            </a:r>
          </a:p>
          <a:p>
            <a:pPr marL="0" indent="0">
              <a:buNone/>
            </a:pPr>
            <a:r>
              <a:rPr lang="en-US" sz="900" dirty="0">
                <a:latin typeface="Consolas"/>
                <a:cs typeface="Consolas"/>
              </a:rPr>
              <a:t>        $(CXX) $(CPPFLAGS) $(LDFLAGS) $^ -o $@</a:t>
            </a:r>
          </a:p>
          <a:p>
            <a:pPr marL="0" indent="0">
              <a:buNone/>
            </a:pPr>
            <a:endParaRPr lang="en-US" sz="900" dirty="0">
              <a:latin typeface="Consolas"/>
              <a:cs typeface="Consolas"/>
            </a:endParaRPr>
          </a:p>
          <a:p>
            <a:pPr marL="0" indent="0">
              <a:buNone/>
            </a:pPr>
            <a:r>
              <a:rPr lang="en-US" sz="900" dirty="0">
                <a:latin typeface="Consolas"/>
                <a:cs typeface="Consolas"/>
              </a:rPr>
              <a:t>clean:</a:t>
            </a:r>
          </a:p>
          <a:p>
            <a:pPr marL="0" indent="0">
              <a:buNone/>
            </a:pPr>
            <a:r>
              <a:rPr lang="en-US" sz="900" dirty="0">
                <a:latin typeface="Consolas"/>
                <a:cs typeface="Consolas"/>
              </a:rPr>
              <a:t>        $(RM) *.o $(ELEMLIB)</a:t>
            </a:r>
          </a:p>
        </p:txBody>
      </p:sp>
    </p:spTree>
    <p:extLst>
      <p:ext uri="{BB962C8B-B14F-4D97-AF65-F5344CB8AC3E}">
        <p14:creationId xmlns:p14="http://schemas.microsoft.com/office/powerpoint/2010/main" val="101293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69D8B6-E4F7-8A48-B4D2-4EB20EE3E0D6}"/>
              </a:ext>
            </a:extLst>
          </p:cNvPr>
          <p:cNvSpPr>
            <a:spLocks noGrp="1"/>
          </p:cNvSpPr>
          <p:nvPr>
            <p:ph type="sldNum" sz="quarter" idx="12"/>
          </p:nvPr>
        </p:nvSpPr>
        <p:spPr/>
        <p:txBody>
          <a:bodyPr/>
          <a:lstStyle/>
          <a:p>
            <a:fld id="{4FAB73BC-B049-4115-A692-8D63A059BFB8}" type="slidenum">
              <a:rPr lang="en-US" smtClean="0"/>
              <a:pPr/>
              <a:t>59</a:t>
            </a:fld>
            <a:endParaRPr lang="en-US" dirty="0"/>
          </a:p>
        </p:txBody>
      </p:sp>
    </p:spTree>
    <p:extLst>
      <p:ext uri="{BB962C8B-B14F-4D97-AF65-F5344CB8AC3E}">
        <p14:creationId xmlns:p14="http://schemas.microsoft.com/office/powerpoint/2010/main" val="169931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SST_ELI_ELEMENT_VERSION</a:t>
            </a:r>
          </a:p>
        </p:txBody>
      </p:sp>
      <p:sp>
        <p:nvSpPr>
          <p:cNvPr id="5" name="Slide Number Placeholder 4"/>
          <p:cNvSpPr>
            <a:spLocks noGrp="1"/>
          </p:cNvSpPr>
          <p:nvPr>
            <p:ph type="sldNum" sz="quarter" idx="4"/>
          </p:nvPr>
        </p:nvSpPr>
        <p:spPr/>
        <p:txBody>
          <a:bodyPr/>
          <a:lstStyle/>
          <a:p>
            <a:fld id="{A5E55A7B-7854-E145-92D9-B491DF4BAE2D}" type="slidenum">
              <a:rPr lang="en-US" smtClean="0"/>
              <a:pPr/>
              <a:t>6</a:t>
            </a:fld>
            <a:endParaRPr lang="en-US" dirty="0"/>
          </a:p>
        </p:txBody>
      </p:sp>
      <p:sp>
        <p:nvSpPr>
          <p:cNvPr id="3" name="Content Placeholder 2"/>
          <p:cNvSpPr>
            <a:spLocks noGrp="1"/>
          </p:cNvSpPr>
          <p:nvPr>
            <p:ph idx="1"/>
          </p:nvPr>
        </p:nvSpPr>
        <p:spPr/>
        <p:txBody>
          <a:bodyPr/>
          <a:lstStyle/>
          <a:p>
            <a:r>
              <a:rPr lang="en-US" dirty="0"/>
              <a:t>Required for all element types</a:t>
            </a:r>
          </a:p>
          <a:p>
            <a:pPr lvl="1"/>
            <a:r>
              <a:rPr lang="en-US" dirty="0"/>
              <a:t>Argument in registration macro</a:t>
            </a:r>
          </a:p>
          <a:p>
            <a:r>
              <a:rPr lang="en-US" dirty="0"/>
              <a:t>Each element documents its version in using:</a:t>
            </a:r>
          </a:p>
          <a:p>
            <a:pPr lvl="1"/>
            <a:r>
              <a:rPr lang="en-US" dirty="0"/>
              <a:t>SST_ELI_ELEMENT_VERSION(major, minor, tertiary)</a:t>
            </a:r>
          </a:p>
          <a:p>
            <a:pPr lvl="2"/>
            <a:r>
              <a:rPr lang="en-US" dirty="0"/>
              <a:t>Where major, minor and tertiary are integers</a:t>
            </a:r>
          </a:p>
          <a:p>
            <a:pPr lvl="1"/>
            <a:r>
              <a:rPr lang="en-US" dirty="0"/>
              <a:t>Version is up to developer (need not be linked to SST version)</a:t>
            </a:r>
          </a:p>
          <a:p>
            <a:r>
              <a:rPr lang="en-US" dirty="0"/>
              <a:t>Example for version 1.0.1:</a:t>
            </a:r>
          </a:p>
          <a:p>
            <a:pPr lvl="1"/>
            <a:r>
              <a:rPr lang="en-US" dirty="0"/>
              <a:t>SST_ELI_ELEMENT_VERSION(1,0,1)</a:t>
            </a:r>
          </a:p>
          <a:p>
            <a:endParaRPr lang="en-US" dirty="0"/>
          </a:p>
        </p:txBody>
      </p:sp>
    </p:spTree>
    <p:extLst>
      <p:ext uri="{BB962C8B-B14F-4D97-AF65-F5344CB8AC3E}">
        <p14:creationId xmlns:p14="http://schemas.microsoft.com/office/powerpoint/2010/main" val="154009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E1DA-78B7-9F45-9B94-85E0FF2B68AA}"/>
              </a:ext>
            </a:extLst>
          </p:cNvPr>
          <p:cNvSpPr>
            <a:spLocks noGrp="1"/>
          </p:cNvSpPr>
          <p:nvPr>
            <p:ph type="title"/>
          </p:nvPr>
        </p:nvSpPr>
        <p:spPr/>
        <p:txBody>
          <a:bodyPr/>
          <a:lstStyle/>
          <a:p>
            <a:r>
              <a:rPr lang="en-US" dirty="0"/>
              <a:t>Designing components for performance and scalability</a:t>
            </a:r>
          </a:p>
        </p:txBody>
      </p:sp>
      <p:sp>
        <p:nvSpPr>
          <p:cNvPr id="3" name="Footer Placeholder 2">
            <a:extLst>
              <a:ext uri="{FF2B5EF4-FFF2-40B4-BE49-F238E27FC236}">
                <a16:creationId xmlns:a16="http://schemas.microsoft.com/office/drawing/2014/main" id="{F81180F6-9B3D-8F4C-A746-DFDC91BF0E57}"/>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5B48CAE2-92B0-2D46-A60B-631B5C0593DA}"/>
              </a:ext>
            </a:extLst>
          </p:cNvPr>
          <p:cNvSpPr>
            <a:spLocks noGrp="1"/>
          </p:cNvSpPr>
          <p:nvPr>
            <p:ph type="sldNum" sz="quarter" idx="4"/>
          </p:nvPr>
        </p:nvSpPr>
        <p:spPr/>
        <p:txBody>
          <a:bodyPr/>
          <a:lstStyle/>
          <a:p>
            <a:fld id="{4FAB73BC-B049-4115-A692-8D63A059BFB8}" type="slidenum">
              <a:rPr lang="en-US" smtClean="0"/>
              <a:pPr/>
              <a:t>60</a:t>
            </a:fld>
            <a:endParaRPr lang="en-US" dirty="0"/>
          </a:p>
        </p:txBody>
      </p:sp>
      <p:sp>
        <p:nvSpPr>
          <p:cNvPr id="5" name="Content Placeholder 4">
            <a:extLst>
              <a:ext uri="{FF2B5EF4-FFF2-40B4-BE49-F238E27FC236}">
                <a16:creationId xmlns:a16="http://schemas.microsoft.com/office/drawing/2014/main" id="{1E939418-8900-8949-8550-BB1C0B619C39}"/>
              </a:ext>
            </a:extLst>
          </p:cNvPr>
          <p:cNvSpPr>
            <a:spLocks noGrp="1"/>
          </p:cNvSpPr>
          <p:nvPr>
            <p:ph idx="1"/>
          </p:nvPr>
        </p:nvSpPr>
        <p:spPr/>
        <p:txBody>
          <a:bodyPr/>
          <a:lstStyle/>
          <a:p>
            <a:r>
              <a:rPr lang="en-US" dirty="0"/>
              <a:t>Most of the time, these concerns are secondary. But if you run into problems…</a:t>
            </a:r>
          </a:p>
          <a:p>
            <a:r>
              <a:rPr lang="en-US" dirty="0"/>
              <a:t>Higher link latencies reduce synchronization frequency</a:t>
            </a:r>
          </a:p>
          <a:p>
            <a:pPr lvl="1"/>
            <a:r>
              <a:rPr lang="en-US" dirty="0"/>
              <a:t>Push event delay latencies onto links where possible, instead of modeling internally</a:t>
            </a:r>
          </a:p>
          <a:p>
            <a:r>
              <a:rPr lang="en-US" dirty="0"/>
              <a:t>Temporarily de-clock idle clocked components</a:t>
            </a:r>
          </a:p>
          <a:p>
            <a:pPr lvl="1"/>
            <a:r>
              <a:rPr lang="en-US" dirty="0"/>
              <a:t>De-clocking during a clock handler is very cheap</a:t>
            </a:r>
          </a:p>
          <a:p>
            <a:pPr lvl="1"/>
            <a:r>
              <a:rPr lang="en-US" dirty="0"/>
              <a:t>Re-enable is not too expensive either</a:t>
            </a:r>
          </a:p>
          <a:p>
            <a:endParaRPr lang="en-US" dirty="0"/>
          </a:p>
        </p:txBody>
      </p:sp>
    </p:spTree>
    <p:extLst>
      <p:ext uri="{BB962C8B-B14F-4D97-AF65-F5344CB8AC3E}">
        <p14:creationId xmlns:p14="http://schemas.microsoft.com/office/powerpoint/2010/main" val="353765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97419-69CC-804F-ACD3-369B1C23B506}"/>
              </a:ext>
            </a:extLst>
          </p:cNvPr>
          <p:cNvSpPr>
            <a:spLocks noGrp="1"/>
          </p:cNvSpPr>
          <p:nvPr>
            <p:ph type="ctrTitle"/>
          </p:nvPr>
        </p:nvSpPr>
        <p:spPr/>
        <p:txBody>
          <a:bodyPr/>
          <a:lstStyle/>
          <a:p>
            <a:r>
              <a:rPr lang="en-US" dirty="0"/>
              <a:t>SST Deep Dive: memHierarchy and Node Simulation</a:t>
            </a:r>
          </a:p>
        </p:txBody>
      </p:sp>
      <p:sp>
        <p:nvSpPr>
          <p:cNvPr id="3" name="Subtitle 2">
            <a:extLst>
              <a:ext uri="{FF2B5EF4-FFF2-40B4-BE49-F238E27FC236}">
                <a16:creationId xmlns:a16="http://schemas.microsoft.com/office/drawing/2014/main" id="{E1120B9E-AF32-3A4D-A6C2-43F2482B632C}"/>
              </a:ext>
            </a:extLst>
          </p:cNvPr>
          <p:cNvSpPr>
            <a:spLocks noGrp="1"/>
          </p:cNvSpPr>
          <p:nvPr>
            <p:ph type="subTitle" idx="1"/>
          </p:nvPr>
        </p:nvSpPr>
        <p:spPr/>
        <p:txBody>
          <a:bodyPr/>
          <a:lstStyle/>
          <a:p>
            <a:r>
              <a:rPr lang="en-US" dirty="0"/>
              <a:t>The SST Team</a:t>
            </a:r>
          </a:p>
        </p:txBody>
      </p:sp>
      <p:sp>
        <p:nvSpPr>
          <p:cNvPr id="16" name="Slide Number Placeholder 15"/>
          <p:cNvSpPr>
            <a:spLocks noGrp="1"/>
          </p:cNvSpPr>
          <p:nvPr>
            <p:ph type="sldNum" sz="quarter" idx="4294967295"/>
          </p:nvPr>
        </p:nvSpPr>
        <p:spPr>
          <a:xfrm>
            <a:off x="1524001" y="6459539"/>
            <a:ext cx="314325" cy="365125"/>
          </a:xfrm>
        </p:spPr>
        <p:txBody>
          <a:bodyPr/>
          <a:lstStyle/>
          <a:p>
            <a:fld id="{4FAB73BC-B049-4115-A692-8D63A059BFB8}" type="slidenum">
              <a:rPr lang="en-US" smtClean="0"/>
              <a:t>61</a:t>
            </a:fld>
            <a:endParaRPr lang="en-US" dirty="0"/>
          </a:p>
        </p:txBody>
      </p:sp>
    </p:spTree>
    <p:extLst>
      <p:ext uri="{BB962C8B-B14F-4D97-AF65-F5344CB8AC3E}">
        <p14:creationId xmlns:p14="http://schemas.microsoft.com/office/powerpoint/2010/main" val="241304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C5AE-3249-894C-88AA-A666BEB3430B}"/>
              </a:ext>
            </a:extLst>
          </p:cNvPr>
          <p:cNvSpPr>
            <a:spLocks noGrp="1"/>
          </p:cNvSpPr>
          <p:nvPr>
            <p:ph type="title"/>
          </p:nvPr>
        </p:nvSpPr>
        <p:spPr/>
        <p:txBody>
          <a:bodyPr/>
          <a:lstStyle/>
          <a:p>
            <a:r>
              <a:rPr lang="en-US" dirty="0"/>
              <a:t>Simulating a node</a:t>
            </a:r>
          </a:p>
        </p:txBody>
      </p:sp>
      <p:sp>
        <p:nvSpPr>
          <p:cNvPr id="3" name="Slide Number Placeholder 2">
            <a:extLst>
              <a:ext uri="{FF2B5EF4-FFF2-40B4-BE49-F238E27FC236}">
                <a16:creationId xmlns:a16="http://schemas.microsoft.com/office/drawing/2014/main" id="{D9F75A84-35A6-174C-97DB-05AD2C1E5EAA}"/>
              </a:ext>
            </a:extLst>
          </p:cNvPr>
          <p:cNvSpPr>
            <a:spLocks noGrp="1"/>
          </p:cNvSpPr>
          <p:nvPr>
            <p:ph type="sldNum" sz="quarter" idx="4"/>
          </p:nvPr>
        </p:nvSpPr>
        <p:spPr/>
        <p:txBody>
          <a:bodyPr/>
          <a:lstStyle/>
          <a:p>
            <a:fld id="{4FAB73BC-B049-4115-A692-8D63A059BFB8}" type="slidenum">
              <a:rPr lang="en-US" smtClean="0"/>
              <a:pPr/>
              <a:t>62</a:t>
            </a:fld>
            <a:endParaRPr lang="en-US" dirty="0"/>
          </a:p>
        </p:txBody>
      </p:sp>
      <p:sp>
        <p:nvSpPr>
          <p:cNvPr id="4" name="Text Placeholder 3">
            <a:extLst>
              <a:ext uri="{FF2B5EF4-FFF2-40B4-BE49-F238E27FC236}">
                <a16:creationId xmlns:a16="http://schemas.microsoft.com/office/drawing/2014/main" id="{053B06C1-F70F-1F41-84FE-672DB92DBE37}"/>
              </a:ext>
            </a:extLst>
          </p:cNvPr>
          <p:cNvSpPr>
            <a:spLocks noGrp="1"/>
          </p:cNvSpPr>
          <p:nvPr>
            <p:ph type="body" sz="quarter" idx="10"/>
          </p:nvPr>
        </p:nvSpPr>
        <p:spPr>
          <a:xfrm>
            <a:off x="553561" y="1132499"/>
            <a:ext cx="5542439" cy="5145837"/>
          </a:xfrm>
        </p:spPr>
        <p:txBody>
          <a:bodyPr>
            <a:normAutofit/>
          </a:bodyPr>
          <a:lstStyle/>
          <a:p>
            <a:r>
              <a:rPr lang="en-US" dirty="0"/>
              <a:t>SST simulation is mix-and-match</a:t>
            </a:r>
          </a:p>
          <a:p>
            <a:pPr lvl="1"/>
            <a:r>
              <a:rPr lang="en-US" dirty="0"/>
              <a:t>Multiple options for each piece</a:t>
            </a:r>
          </a:p>
          <a:p>
            <a:pPr lvl="2"/>
            <a:r>
              <a:rPr lang="en-US" dirty="0"/>
              <a:t>As well as pieces being parameterizable</a:t>
            </a:r>
          </a:p>
          <a:p>
            <a:r>
              <a:rPr lang="en-US" dirty="0"/>
              <a:t>The goal of this tutorial</a:t>
            </a:r>
          </a:p>
          <a:p>
            <a:pPr lvl="1" algn="l"/>
            <a:r>
              <a:rPr lang="en-US" dirty="0"/>
              <a:t>What are SST’s existing capabilities?</a:t>
            </a:r>
          </a:p>
          <a:p>
            <a:pPr lvl="1" algn="l"/>
            <a:r>
              <a:rPr lang="en-US" dirty="0"/>
              <a:t>What interfaces are exposed for integrating points for custom infrastructure?</a:t>
            </a:r>
          </a:p>
        </p:txBody>
      </p:sp>
      <p:grpSp>
        <p:nvGrpSpPr>
          <p:cNvPr id="6" name="Group 5">
            <a:extLst>
              <a:ext uri="{FF2B5EF4-FFF2-40B4-BE49-F238E27FC236}">
                <a16:creationId xmlns:a16="http://schemas.microsoft.com/office/drawing/2014/main" id="{2DF3D787-505B-6B4A-B656-DD3703F0F6B3}"/>
              </a:ext>
            </a:extLst>
          </p:cNvPr>
          <p:cNvGrpSpPr/>
          <p:nvPr/>
        </p:nvGrpSpPr>
        <p:grpSpPr>
          <a:xfrm>
            <a:off x="6332300" y="-122670"/>
            <a:ext cx="4100817" cy="4267899"/>
            <a:chOff x="7068064" y="1471502"/>
            <a:chExt cx="4269259" cy="4467829"/>
          </a:xfrm>
        </p:grpSpPr>
        <p:pic>
          <p:nvPicPr>
            <p:cNvPr id="1032" name="Picture 8" descr="Jigsaw Puzzles Clip Art - Transparent Background Puzzle Clipart, HD Png  Download , Transparent Png Image - PNGitem">
              <a:extLst>
                <a:ext uri="{FF2B5EF4-FFF2-40B4-BE49-F238E27FC236}">
                  <a16:creationId xmlns:a16="http://schemas.microsoft.com/office/drawing/2014/main" id="{39D12300-8600-3343-8B84-EF5602722821}"/>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068064" y="1471502"/>
              <a:ext cx="4269259" cy="44678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E6E207-F681-7C48-B22E-E039C9143707}"/>
                </a:ext>
              </a:extLst>
            </p:cNvPr>
            <p:cNvSpPr txBox="1"/>
            <p:nvPr/>
          </p:nvSpPr>
          <p:spPr>
            <a:xfrm rot="2522819">
              <a:off x="8594088" y="2482232"/>
              <a:ext cx="1266639" cy="369332"/>
            </a:xfrm>
            <a:prstGeom prst="rect">
              <a:avLst/>
            </a:prstGeom>
            <a:noFill/>
          </p:spPr>
          <p:txBody>
            <a:bodyPr wrap="square" rtlCol="0">
              <a:spAutoFit/>
            </a:bodyPr>
            <a:lstStyle/>
            <a:p>
              <a:pPr algn="ctr"/>
              <a:r>
                <a:rPr lang="en-US" dirty="0"/>
                <a:t>Processor</a:t>
              </a:r>
            </a:p>
          </p:txBody>
        </p:sp>
        <p:sp>
          <p:nvSpPr>
            <p:cNvPr id="13" name="TextBox 12">
              <a:extLst>
                <a:ext uri="{FF2B5EF4-FFF2-40B4-BE49-F238E27FC236}">
                  <a16:creationId xmlns:a16="http://schemas.microsoft.com/office/drawing/2014/main" id="{23A74FB0-5C3F-204B-A16F-E74C1B482C9A}"/>
                </a:ext>
              </a:extLst>
            </p:cNvPr>
            <p:cNvSpPr txBox="1"/>
            <p:nvPr/>
          </p:nvSpPr>
          <p:spPr>
            <a:xfrm rot="2522819">
              <a:off x="8585849" y="4430512"/>
              <a:ext cx="1266639" cy="369332"/>
            </a:xfrm>
            <a:prstGeom prst="rect">
              <a:avLst/>
            </a:prstGeom>
            <a:noFill/>
          </p:spPr>
          <p:txBody>
            <a:bodyPr wrap="square" rtlCol="0">
              <a:spAutoFit/>
            </a:bodyPr>
            <a:lstStyle/>
            <a:p>
              <a:pPr algn="ctr"/>
              <a:r>
                <a:rPr lang="en-US" dirty="0"/>
                <a:t>Memory</a:t>
              </a:r>
            </a:p>
          </p:txBody>
        </p:sp>
        <p:sp>
          <p:nvSpPr>
            <p:cNvPr id="14" name="TextBox 13">
              <a:extLst>
                <a:ext uri="{FF2B5EF4-FFF2-40B4-BE49-F238E27FC236}">
                  <a16:creationId xmlns:a16="http://schemas.microsoft.com/office/drawing/2014/main" id="{852EA1FB-CEE1-A643-8D81-28EBFFDF8283}"/>
                </a:ext>
              </a:extLst>
            </p:cNvPr>
            <p:cNvSpPr txBox="1"/>
            <p:nvPr/>
          </p:nvSpPr>
          <p:spPr>
            <a:xfrm rot="18947144">
              <a:off x="7575420" y="3451793"/>
              <a:ext cx="1266639" cy="369332"/>
            </a:xfrm>
            <a:prstGeom prst="rect">
              <a:avLst/>
            </a:prstGeom>
            <a:noFill/>
          </p:spPr>
          <p:txBody>
            <a:bodyPr wrap="square" rtlCol="0">
              <a:spAutoFit/>
            </a:bodyPr>
            <a:lstStyle/>
            <a:p>
              <a:pPr algn="ctr"/>
              <a:r>
                <a:rPr lang="en-US" dirty="0"/>
                <a:t>Caches</a:t>
              </a:r>
            </a:p>
          </p:txBody>
        </p:sp>
        <p:sp>
          <p:nvSpPr>
            <p:cNvPr id="15" name="TextBox 14">
              <a:extLst>
                <a:ext uri="{FF2B5EF4-FFF2-40B4-BE49-F238E27FC236}">
                  <a16:creationId xmlns:a16="http://schemas.microsoft.com/office/drawing/2014/main" id="{C363B854-D1A0-B645-A1CC-5B10CD69CE69}"/>
                </a:ext>
              </a:extLst>
            </p:cNvPr>
            <p:cNvSpPr txBox="1"/>
            <p:nvPr/>
          </p:nvSpPr>
          <p:spPr>
            <a:xfrm rot="18947144">
              <a:off x="9559207" y="3338006"/>
              <a:ext cx="1266639" cy="646331"/>
            </a:xfrm>
            <a:prstGeom prst="rect">
              <a:avLst/>
            </a:prstGeom>
            <a:noFill/>
          </p:spPr>
          <p:txBody>
            <a:bodyPr wrap="square" rtlCol="0">
              <a:spAutoFit/>
            </a:bodyPr>
            <a:lstStyle/>
            <a:p>
              <a:pPr algn="ctr"/>
              <a:r>
                <a:rPr lang="en-US" dirty="0">
                  <a:solidFill>
                    <a:schemeClr val="bg1"/>
                  </a:solidFill>
                </a:rPr>
                <a:t>On-chip network</a:t>
              </a:r>
            </a:p>
          </p:txBody>
        </p:sp>
      </p:grpSp>
      <p:grpSp>
        <p:nvGrpSpPr>
          <p:cNvPr id="17" name="Group 16">
            <a:extLst>
              <a:ext uri="{FF2B5EF4-FFF2-40B4-BE49-F238E27FC236}">
                <a16:creationId xmlns:a16="http://schemas.microsoft.com/office/drawing/2014/main" id="{A3533AFD-C70E-704F-BCA2-D4BFFDC0B617}"/>
              </a:ext>
            </a:extLst>
          </p:cNvPr>
          <p:cNvGrpSpPr/>
          <p:nvPr/>
        </p:nvGrpSpPr>
        <p:grpSpPr>
          <a:xfrm>
            <a:off x="8375706" y="2688710"/>
            <a:ext cx="3816294" cy="3930852"/>
            <a:chOff x="7068064" y="1471502"/>
            <a:chExt cx="4269259" cy="4467829"/>
          </a:xfrm>
        </p:grpSpPr>
        <p:pic>
          <p:nvPicPr>
            <p:cNvPr id="18" name="Picture 8" descr="Jigsaw Puzzles Clip Art - Transparent Background Puzzle Clipart, HD Png  Download , Transparent Png Image - PNGitem">
              <a:extLst>
                <a:ext uri="{FF2B5EF4-FFF2-40B4-BE49-F238E27FC236}">
                  <a16:creationId xmlns:a16="http://schemas.microsoft.com/office/drawing/2014/main" id="{1C25F550-2B6C-D945-B8AD-3A485BC27440}"/>
                </a:ext>
              </a:extLst>
            </p:cNvPr>
            <p:cNvPicPr>
              <a:picLocks noChangeAspect="1" noChangeArrowheads="1"/>
            </p:cNvPicPr>
            <p:nvPr/>
          </p:nvPicPr>
          <p:blipFill>
            <a:blip r:embed="rId2">
              <a:clrChange>
                <a:clrFrom>
                  <a:srgbClr val="F7F7F7"/>
                </a:clrFrom>
                <a:clrTo>
                  <a:srgbClr val="F7F7F7">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7068064" y="1471502"/>
              <a:ext cx="4269259" cy="446782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BE47FB5-10C8-6848-A882-C19116017552}"/>
                </a:ext>
              </a:extLst>
            </p:cNvPr>
            <p:cNvSpPr txBox="1"/>
            <p:nvPr/>
          </p:nvSpPr>
          <p:spPr>
            <a:xfrm rot="2522819">
              <a:off x="8594088" y="2489692"/>
              <a:ext cx="1266639" cy="354414"/>
            </a:xfrm>
            <a:prstGeom prst="rect">
              <a:avLst/>
            </a:prstGeom>
            <a:noFill/>
          </p:spPr>
          <p:txBody>
            <a:bodyPr wrap="square" rtlCol="0">
              <a:spAutoFit/>
            </a:bodyPr>
            <a:lstStyle/>
            <a:p>
              <a:pPr algn="ctr"/>
              <a:r>
                <a:rPr lang="en-US" sz="1600" dirty="0"/>
                <a:t>Miranda</a:t>
              </a:r>
            </a:p>
          </p:txBody>
        </p:sp>
        <p:sp>
          <p:nvSpPr>
            <p:cNvPr id="20" name="TextBox 19">
              <a:extLst>
                <a:ext uri="{FF2B5EF4-FFF2-40B4-BE49-F238E27FC236}">
                  <a16:creationId xmlns:a16="http://schemas.microsoft.com/office/drawing/2014/main" id="{2DD25DB1-995B-A343-B68C-B2C137870BF8}"/>
                </a:ext>
              </a:extLst>
            </p:cNvPr>
            <p:cNvSpPr txBox="1"/>
            <p:nvPr/>
          </p:nvSpPr>
          <p:spPr>
            <a:xfrm rot="2522819">
              <a:off x="8585849" y="4437972"/>
              <a:ext cx="1266639" cy="354414"/>
            </a:xfrm>
            <a:prstGeom prst="rect">
              <a:avLst/>
            </a:prstGeom>
            <a:noFill/>
          </p:spPr>
          <p:txBody>
            <a:bodyPr wrap="square" rtlCol="0">
              <a:spAutoFit/>
            </a:bodyPr>
            <a:lstStyle/>
            <a:p>
              <a:pPr algn="ctr"/>
              <a:r>
                <a:rPr lang="en-US" sz="1600" dirty="0"/>
                <a:t>Messier</a:t>
              </a:r>
            </a:p>
          </p:txBody>
        </p:sp>
        <p:sp>
          <p:nvSpPr>
            <p:cNvPr id="21" name="TextBox 20">
              <a:extLst>
                <a:ext uri="{FF2B5EF4-FFF2-40B4-BE49-F238E27FC236}">
                  <a16:creationId xmlns:a16="http://schemas.microsoft.com/office/drawing/2014/main" id="{73C8579D-1B28-C04D-BC7B-EE4FAFF5A063}"/>
                </a:ext>
              </a:extLst>
            </p:cNvPr>
            <p:cNvSpPr txBox="1"/>
            <p:nvPr/>
          </p:nvSpPr>
          <p:spPr>
            <a:xfrm rot="18947144">
              <a:off x="7575420" y="3330375"/>
              <a:ext cx="1266639" cy="612169"/>
            </a:xfrm>
            <a:prstGeom prst="rect">
              <a:avLst/>
            </a:prstGeom>
            <a:noFill/>
          </p:spPr>
          <p:txBody>
            <a:bodyPr wrap="square" rtlCol="0">
              <a:spAutoFit/>
            </a:bodyPr>
            <a:lstStyle/>
            <a:p>
              <a:pPr algn="ctr"/>
              <a:r>
                <a:rPr lang="en-US" sz="1600" dirty="0"/>
                <a:t>Mem-Hierarchy</a:t>
              </a:r>
            </a:p>
          </p:txBody>
        </p:sp>
        <p:sp>
          <p:nvSpPr>
            <p:cNvPr id="22" name="TextBox 21">
              <a:extLst>
                <a:ext uri="{FF2B5EF4-FFF2-40B4-BE49-F238E27FC236}">
                  <a16:creationId xmlns:a16="http://schemas.microsoft.com/office/drawing/2014/main" id="{D00BC885-49F1-444E-A0C1-96A93478F42E}"/>
                </a:ext>
              </a:extLst>
            </p:cNvPr>
            <p:cNvSpPr txBox="1"/>
            <p:nvPr/>
          </p:nvSpPr>
          <p:spPr>
            <a:xfrm rot="18947144">
              <a:off x="9559207" y="3468769"/>
              <a:ext cx="1266639" cy="384802"/>
            </a:xfrm>
            <a:prstGeom prst="rect">
              <a:avLst/>
            </a:prstGeom>
            <a:noFill/>
          </p:spPr>
          <p:txBody>
            <a:bodyPr wrap="square" rtlCol="0">
              <a:spAutoFit/>
            </a:bodyPr>
            <a:lstStyle/>
            <a:p>
              <a:pPr algn="ctr"/>
              <a:r>
                <a:rPr lang="en-US" sz="1600" dirty="0"/>
                <a:t>Merlin</a:t>
              </a:r>
            </a:p>
          </p:txBody>
        </p:sp>
      </p:grpSp>
      <p:grpSp>
        <p:nvGrpSpPr>
          <p:cNvPr id="23" name="Group 22">
            <a:extLst>
              <a:ext uri="{FF2B5EF4-FFF2-40B4-BE49-F238E27FC236}">
                <a16:creationId xmlns:a16="http://schemas.microsoft.com/office/drawing/2014/main" id="{115CBB2F-55A6-7D43-A0BE-5F3239F09F7E}"/>
              </a:ext>
            </a:extLst>
          </p:cNvPr>
          <p:cNvGrpSpPr/>
          <p:nvPr/>
        </p:nvGrpSpPr>
        <p:grpSpPr>
          <a:xfrm>
            <a:off x="4757351" y="3010481"/>
            <a:ext cx="3894847" cy="3930852"/>
            <a:chOff x="7068064" y="1471502"/>
            <a:chExt cx="4269259" cy="4467829"/>
          </a:xfrm>
        </p:grpSpPr>
        <p:pic>
          <p:nvPicPr>
            <p:cNvPr id="24" name="Picture 8" descr="Jigsaw Puzzles Clip Art - Transparent Background Puzzle Clipart, HD Png  Download , Transparent Png Image - PNGitem">
              <a:extLst>
                <a:ext uri="{FF2B5EF4-FFF2-40B4-BE49-F238E27FC236}">
                  <a16:creationId xmlns:a16="http://schemas.microsoft.com/office/drawing/2014/main" id="{88A5D552-54AE-F24E-B2EB-1B6E0E3095E6}"/>
                </a:ext>
              </a:extLst>
            </p:cNvPr>
            <p:cNvPicPr>
              <a:picLocks noChangeAspect="1" noChangeArrowheads="1"/>
            </p:cNvPicPr>
            <p:nvPr/>
          </p:nvPicPr>
          <p:blipFill>
            <a:blip r:embed="rId2">
              <a:clrChange>
                <a:clrFrom>
                  <a:srgbClr val="F7F7F7"/>
                </a:clrFrom>
                <a:clrTo>
                  <a:srgbClr val="F7F7F7">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7068064" y="1471502"/>
              <a:ext cx="4269259" cy="446782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BD4DAE9-BF2E-AC46-A155-AAE5AE8EE06E}"/>
                </a:ext>
              </a:extLst>
            </p:cNvPr>
            <p:cNvSpPr txBox="1"/>
            <p:nvPr/>
          </p:nvSpPr>
          <p:spPr>
            <a:xfrm rot="2522819">
              <a:off x="8398691" y="2285590"/>
              <a:ext cx="1633413" cy="664659"/>
            </a:xfrm>
            <a:prstGeom prst="rect">
              <a:avLst/>
            </a:prstGeom>
            <a:noFill/>
          </p:spPr>
          <p:txBody>
            <a:bodyPr wrap="square" rtlCol="0">
              <a:spAutoFit/>
            </a:bodyPr>
            <a:lstStyle/>
            <a:p>
              <a:pPr algn="ctr"/>
              <a:r>
                <a:rPr lang="en-US" sz="1600" dirty="0"/>
                <a:t>Ariel + GPGPU-Sim</a:t>
              </a:r>
            </a:p>
          </p:txBody>
        </p:sp>
        <p:sp>
          <p:nvSpPr>
            <p:cNvPr id="26" name="TextBox 25">
              <a:extLst>
                <a:ext uri="{FF2B5EF4-FFF2-40B4-BE49-F238E27FC236}">
                  <a16:creationId xmlns:a16="http://schemas.microsoft.com/office/drawing/2014/main" id="{819A6B30-B11B-474B-B3A1-B6593DBED18C}"/>
                </a:ext>
              </a:extLst>
            </p:cNvPr>
            <p:cNvSpPr txBox="1"/>
            <p:nvPr/>
          </p:nvSpPr>
          <p:spPr>
            <a:xfrm rot="2522819">
              <a:off x="8585849" y="4437972"/>
              <a:ext cx="1266639" cy="354414"/>
            </a:xfrm>
            <a:prstGeom prst="rect">
              <a:avLst/>
            </a:prstGeom>
            <a:noFill/>
          </p:spPr>
          <p:txBody>
            <a:bodyPr wrap="square" rtlCol="0">
              <a:spAutoFit/>
            </a:bodyPr>
            <a:lstStyle/>
            <a:p>
              <a:pPr algn="ctr"/>
              <a:r>
                <a:rPr lang="en-US" sz="1600" dirty="0" err="1"/>
                <a:t>CramSim</a:t>
              </a:r>
              <a:endParaRPr lang="en-US" sz="1600" dirty="0"/>
            </a:p>
          </p:txBody>
        </p:sp>
        <p:sp>
          <p:nvSpPr>
            <p:cNvPr id="27" name="TextBox 26">
              <a:extLst>
                <a:ext uri="{FF2B5EF4-FFF2-40B4-BE49-F238E27FC236}">
                  <a16:creationId xmlns:a16="http://schemas.microsoft.com/office/drawing/2014/main" id="{6194F41D-DFF7-F44A-A2C2-635DEE963F68}"/>
                </a:ext>
              </a:extLst>
            </p:cNvPr>
            <p:cNvSpPr txBox="1"/>
            <p:nvPr/>
          </p:nvSpPr>
          <p:spPr>
            <a:xfrm rot="18947144">
              <a:off x="7575420" y="3330375"/>
              <a:ext cx="1266639" cy="612169"/>
            </a:xfrm>
            <a:prstGeom prst="rect">
              <a:avLst/>
            </a:prstGeom>
            <a:noFill/>
          </p:spPr>
          <p:txBody>
            <a:bodyPr wrap="square" rtlCol="0">
              <a:spAutoFit/>
            </a:bodyPr>
            <a:lstStyle/>
            <a:p>
              <a:pPr algn="ctr"/>
              <a:r>
                <a:rPr lang="en-US" sz="1600" dirty="0"/>
                <a:t>Mem-Hierarchy</a:t>
              </a:r>
            </a:p>
          </p:txBody>
        </p:sp>
        <p:sp>
          <p:nvSpPr>
            <p:cNvPr id="28" name="TextBox 27">
              <a:extLst>
                <a:ext uri="{FF2B5EF4-FFF2-40B4-BE49-F238E27FC236}">
                  <a16:creationId xmlns:a16="http://schemas.microsoft.com/office/drawing/2014/main" id="{50817150-62D6-6548-8C31-A38D3E81C9B3}"/>
                </a:ext>
              </a:extLst>
            </p:cNvPr>
            <p:cNvSpPr txBox="1"/>
            <p:nvPr/>
          </p:nvSpPr>
          <p:spPr>
            <a:xfrm rot="18947144">
              <a:off x="9559207" y="3468769"/>
              <a:ext cx="1266639" cy="384802"/>
            </a:xfrm>
            <a:prstGeom prst="rect">
              <a:avLst/>
            </a:prstGeom>
            <a:noFill/>
          </p:spPr>
          <p:txBody>
            <a:bodyPr wrap="square" rtlCol="0">
              <a:spAutoFit/>
            </a:bodyPr>
            <a:lstStyle/>
            <a:p>
              <a:pPr algn="ctr"/>
              <a:r>
                <a:rPr lang="en-US" sz="1600" dirty="0"/>
                <a:t>Kingsley</a:t>
              </a:r>
            </a:p>
          </p:txBody>
        </p:sp>
      </p:grpSp>
      <p:sp>
        <p:nvSpPr>
          <p:cNvPr id="7" name="Oval 6">
            <a:extLst>
              <a:ext uri="{FF2B5EF4-FFF2-40B4-BE49-F238E27FC236}">
                <a16:creationId xmlns:a16="http://schemas.microsoft.com/office/drawing/2014/main" id="{DB46F6FC-469C-4844-AB37-72C0CC8B9A8B}"/>
              </a:ext>
            </a:extLst>
          </p:cNvPr>
          <p:cNvSpPr/>
          <p:nvPr/>
        </p:nvSpPr>
        <p:spPr>
          <a:xfrm>
            <a:off x="6343331" y="1305873"/>
            <a:ext cx="4195657" cy="2048675"/>
          </a:xfrm>
          <a:prstGeom prst="ellipse">
            <a:avLst/>
          </a:prstGeom>
          <a:no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03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ED6244-2F68-044E-8EFB-102D9150A6FF}"/>
              </a:ext>
            </a:extLst>
          </p:cNvPr>
          <p:cNvGrpSpPr/>
          <p:nvPr/>
        </p:nvGrpSpPr>
        <p:grpSpPr>
          <a:xfrm>
            <a:off x="6878400" y="1457602"/>
            <a:ext cx="4100817" cy="4267899"/>
            <a:chOff x="7068064" y="1471502"/>
            <a:chExt cx="4269259" cy="4467829"/>
          </a:xfrm>
        </p:grpSpPr>
        <p:pic>
          <p:nvPicPr>
            <p:cNvPr id="11" name="Picture 8" descr="Jigsaw Puzzles Clip Art - Transparent Background Puzzle Clipart, HD Png  Download , Transparent Png Image - PNGitem">
              <a:extLst>
                <a:ext uri="{FF2B5EF4-FFF2-40B4-BE49-F238E27FC236}">
                  <a16:creationId xmlns:a16="http://schemas.microsoft.com/office/drawing/2014/main" id="{86BAE116-6219-114D-9C3B-9337695B9505}"/>
                </a:ext>
              </a:extLst>
            </p:cNvPr>
            <p:cNvPicPr>
              <a:picLocks noChangeAspect="1" noChangeArrowheads="1"/>
            </p:cNvPicPr>
            <p:nvPr/>
          </p:nvPicPr>
          <p:blipFill>
            <a:blip r:embed="rId2">
              <a:clrChange>
                <a:clrFrom>
                  <a:srgbClr val="F7F7F7"/>
                </a:clrFrom>
                <a:clrTo>
                  <a:srgbClr val="F7F7F7">
                    <a:alpha val="0"/>
                  </a:srgbClr>
                </a:clrTo>
              </a:clrChange>
              <a:alphaModFix amt="20000"/>
              <a:extLst>
                <a:ext uri="{28A0092B-C50C-407E-A947-70E740481C1C}">
                  <a14:useLocalDpi xmlns:a14="http://schemas.microsoft.com/office/drawing/2010/main" val="0"/>
                </a:ext>
              </a:extLst>
            </a:blip>
            <a:srcRect/>
            <a:stretch>
              <a:fillRect/>
            </a:stretch>
          </p:blipFill>
          <p:spPr bwMode="auto">
            <a:xfrm>
              <a:off x="7068064" y="1471502"/>
              <a:ext cx="4269259" cy="44678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D89D541-65D2-304F-8066-18AEEE93CCB9}"/>
                </a:ext>
              </a:extLst>
            </p:cNvPr>
            <p:cNvSpPr txBox="1"/>
            <p:nvPr/>
          </p:nvSpPr>
          <p:spPr>
            <a:xfrm rot="2522819">
              <a:off x="8594088" y="2473582"/>
              <a:ext cx="1266639" cy="386633"/>
            </a:xfrm>
            <a:prstGeom prst="rect">
              <a:avLst/>
            </a:prstGeom>
            <a:noFill/>
          </p:spPr>
          <p:txBody>
            <a:bodyPr wrap="square" rtlCol="0">
              <a:spAutoFit/>
            </a:bodyPr>
            <a:lstStyle/>
            <a:p>
              <a:pPr algn="ctr"/>
              <a:r>
                <a:rPr lang="en-US" dirty="0">
                  <a:solidFill>
                    <a:schemeClr val="bg2">
                      <a:lumMod val="75000"/>
                    </a:schemeClr>
                  </a:solidFill>
                </a:rPr>
                <a:t>Processor</a:t>
              </a:r>
            </a:p>
          </p:txBody>
        </p:sp>
        <p:sp>
          <p:nvSpPr>
            <p:cNvPr id="13" name="TextBox 12">
              <a:extLst>
                <a:ext uri="{FF2B5EF4-FFF2-40B4-BE49-F238E27FC236}">
                  <a16:creationId xmlns:a16="http://schemas.microsoft.com/office/drawing/2014/main" id="{30F0AFAF-5E93-0F45-B210-0B22A59B4561}"/>
                </a:ext>
              </a:extLst>
            </p:cNvPr>
            <p:cNvSpPr txBox="1"/>
            <p:nvPr/>
          </p:nvSpPr>
          <p:spPr>
            <a:xfrm rot="2522819">
              <a:off x="8585849" y="4421862"/>
              <a:ext cx="1266639" cy="386633"/>
            </a:xfrm>
            <a:prstGeom prst="rect">
              <a:avLst/>
            </a:prstGeom>
            <a:noFill/>
          </p:spPr>
          <p:txBody>
            <a:bodyPr wrap="square" rtlCol="0">
              <a:spAutoFit/>
            </a:bodyPr>
            <a:lstStyle/>
            <a:p>
              <a:pPr algn="ctr"/>
              <a:r>
                <a:rPr lang="en-US" dirty="0">
                  <a:solidFill>
                    <a:schemeClr val="bg2">
                      <a:lumMod val="75000"/>
                    </a:schemeClr>
                  </a:solidFill>
                </a:rPr>
                <a:t>Memory</a:t>
              </a:r>
            </a:p>
          </p:txBody>
        </p:sp>
        <p:sp>
          <p:nvSpPr>
            <p:cNvPr id="14" name="TextBox 13">
              <a:extLst>
                <a:ext uri="{FF2B5EF4-FFF2-40B4-BE49-F238E27FC236}">
                  <a16:creationId xmlns:a16="http://schemas.microsoft.com/office/drawing/2014/main" id="{1E84C59F-B14E-6D47-B1CF-5C1581564D48}"/>
                </a:ext>
              </a:extLst>
            </p:cNvPr>
            <p:cNvSpPr txBox="1"/>
            <p:nvPr/>
          </p:nvSpPr>
          <p:spPr>
            <a:xfrm rot="18947144">
              <a:off x="7575420" y="3443143"/>
              <a:ext cx="1266639" cy="386633"/>
            </a:xfrm>
            <a:prstGeom prst="rect">
              <a:avLst/>
            </a:prstGeom>
            <a:noFill/>
          </p:spPr>
          <p:txBody>
            <a:bodyPr wrap="square" rtlCol="0">
              <a:spAutoFit/>
            </a:bodyPr>
            <a:lstStyle/>
            <a:p>
              <a:pPr algn="ctr"/>
              <a:r>
                <a:rPr lang="en-US" dirty="0">
                  <a:solidFill>
                    <a:schemeClr val="bg2">
                      <a:lumMod val="75000"/>
                    </a:schemeClr>
                  </a:solidFill>
                </a:rPr>
                <a:t>Caches</a:t>
              </a:r>
            </a:p>
          </p:txBody>
        </p:sp>
        <p:sp>
          <p:nvSpPr>
            <p:cNvPr id="15" name="TextBox 14">
              <a:extLst>
                <a:ext uri="{FF2B5EF4-FFF2-40B4-BE49-F238E27FC236}">
                  <a16:creationId xmlns:a16="http://schemas.microsoft.com/office/drawing/2014/main" id="{D1D6B0D0-9334-8544-955B-09433D04CB63}"/>
                </a:ext>
              </a:extLst>
            </p:cNvPr>
            <p:cNvSpPr txBox="1"/>
            <p:nvPr/>
          </p:nvSpPr>
          <p:spPr>
            <a:xfrm rot="18947144">
              <a:off x="9559207" y="3338006"/>
              <a:ext cx="1266639" cy="646331"/>
            </a:xfrm>
            <a:prstGeom prst="rect">
              <a:avLst/>
            </a:prstGeom>
            <a:noFill/>
          </p:spPr>
          <p:txBody>
            <a:bodyPr wrap="square" rtlCol="0">
              <a:spAutoFit/>
            </a:bodyPr>
            <a:lstStyle/>
            <a:p>
              <a:pPr algn="ctr"/>
              <a:r>
                <a:rPr lang="en-US" dirty="0">
                  <a:solidFill>
                    <a:schemeClr val="bg1"/>
                  </a:solidFill>
                </a:rPr>
                <a:t>On-chip network</a:t>
              </a:r>
            </a:p>
          </p:txBody>
        </p:sp>
      </p:grpSp>
      <p:sp>
        <p:nvSpPr>
          <p:cNvPr id="2" name="Title 1">
            <a:extLst>
              <a:ext uri="{FF2B5EF4-FFF2-40B4-BE49-F238E27FC236}">
                <a16:creationId xmlns:a16="http://schemas.microsoft.com/office/drawing/2014/main" id="{D741C5AE-3249-894C-88AA-A666BEB3430B}"/>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D9F75A84-35A6-174C-97DB-05AD2C1E5EAA}"/>
              </a:ext>
            </a:extLst>
          </p:cNvPr>
          <p:cNvSpPr>
            <a:spLocks noGrp="1"/>
          </p:cNvSpPr>
          <p:nvPr>
            <p:ph type="sldNum" sz="quarter" idx="4"/>
          </p:nvPr>
        </p:nvSpPr>
        <p:spPr/>
        <p:txBody>
          <a:bodyPr/>
          <a:lstStyle/>
          <a:p>
            <a:fld id="{4FAB73BC-B049-4115-A692-8D63A059BFB8}" type="slidenum">
              <a:rPr lang="en-US" smtClean="0"/>
              <a:pPr/>
              <a:t>63</a:t>
            </a:fld>
            <a:endParaRPr lang="en-US" dirty="0"/>
          </a:p>
        </p:txBody>
      </p:sp>
      <p:sp>
        <p:nvSpPr>
          <p:cNvPr id="4" name="Text Placeholder 3">
            <a:extLst>
              <a:ext uri="{FF2B5EF4-FFF2-40B4-BE49-F238E27FC236}">
                <a16:creationId xmlns:a16="http://schemas.microsoft.com/office/drawing/2014/main" id="{053B06C1-F70F-1F41-84FE-672DB92DBE37}"/>
              </a:ext>
            </a:extLst>
          </p:cNvPr>
          <p:cNvSpPr>
            <a:spLocks noGrp="1"/>
          </p:cNvSpPr>
          <p:nvPr>
            <p:ph type="body" sz="quarter" idx="10"/>
          </p:nvPr>
        </p:nvSpPr>
        <p:spPr/>
        <p:txBody>
          <a:bodyPr/>
          <a:lstStyle/>
          <a:p>
            <a:r>
              <a:rPr lang="en-US" dirty="0"/>
              <a:t>The basic node</a:t>
            </a:r>
          </a:p>
          <a:p>
            <a:pPr lvl="1"/>
            <a:r>
              <a:rPr lang="en-US" dirty="0"/>
              <a:t>Processors</a:t>
            </a:r>
          </a:p>
          <a:p>
            <a:pPr lvl="1"/>
            <a:r>
              <a:rPr lang="en-US" dirty="0"/>
              <a:t>Caches, directories</a:t>
            </a:r>
          </a:p>
          <a:p>
            <a:pPr lvl="1"/>
            <a:r>
              <a:rPr lang="en-US" dirty="0"/>
              <a:t>Memory</a:t>
            </a:r>
          </a:p>
          <a:p>
            <a:pPr lvl="1"/>
            <a:r>
              <a:rPr lang="en-US" dirty="0"/>
              <a:t>Network-on-chip</a:t>
            </a:r>
          </a:p>
          <a:p>
            <a:r>
              <a:rPr lang="en-US" dirty="0"/>
              <a:t>Other pieces</a:t>
            </a:r>
          </a:p>
          <a:p>
            <a:pPr lvl="1"/>
            <a:r>
              <a:rPr lang="en-US" dirty="0"/>
              <a:t>Prefetchers and listeners</a:t>
            </a:r>
          </a:p>
          <a:p>
            <a:pPr lvl="1"/>
            <a:r>
              <a:rPr lang="en-US" dirty="0"/>
              <a:t>Scratchpads</a:t>
            </a:r>
          </a:p>
          <a:p>
            <a:pPr lvl="1"/>
            <a:r>
              <a:rPr lang="en-US" dirty="0"/>
              <a:t>Custom memory instructions</a:t>
            </a:r>
          </a:p>
          <a:p>
            <a:r>
              <a:rPr lang="en-US" dirty="0"/>
              <a:t>A different methodology</a:t>
            </a:r>
          </a:p>
          <a:p>
            <a:pPr lvl="1"/>
            <a:r>
              <a:rPr lang="en-US" dirty="0" err="1"/>
              <a:t>MemSieve</a:t>
            </a:r>
            <a:endParaRPr lang="en-US" dirty="0"/>
          </a:p>
        </p:txBody>
      </p:sp>
      <p:sp>
        <p:nvSpPr>
          <p:cNvPr id="5" name="TextBox 4">
            <a:extLst>
              <a:ext uri="{FF2B5EF4-FFF2-40B4-BE49-F238E27FC236}">
                <a16:creationId xmlns:a16="http://schemas.microsoft.com/office/drawing/2014/main" id="{8E6BFCB6-0194-9B44-A6F8-468B02B53274}"/>
              </a:ext>
            </a:extLst>
          </p:cNvPr>
          <p:cNvSpPr txBox="1"/>
          <p:nvPr/>
        </p:nvSpPr>
        <p:spPr>
          <a:xfrm>
            <a:off x="6956854" y="1445741"/>
            <a:ext cx="4794422" cy="461665"/>
          </a:xfrm>
          <a:prstGeom prst="rect">
            <a:avLst/>
          </a:prstGeom>
          <a:noFill/>
        </p:spPr>
        <p:txBody>
          <a:bodyPr wrap="square" rtlCol="0">
            <a:spAutoFit/>
          </a:bodyPr>
          <a:lstStyle/>
          <a:p>
            <a:r>
              <a:rPr lang="en-US" sz="2400" b="1" dirty="0">
                <a:solidFill>
                  <a:schemeClr val="accent1"/>
                </a:solidFill>
              </a:rPr>
              <a:t>memHierarchy</a:t>
            </a:r>
          </a:p>
        </p:txBody>
      </p:sp>
      <p:sp>
        <p:nvSpPr>
          <p:cNvPr id="6" name="TextBox 5">
            <a:extLst>
              <a:ext uri="{FF2B5EF4-FFF2-40B4-BE49-F238E27FC236}">
                <a16:creationId xmlns:a16="http://schemas.microsoft.com/office/drawing/2014/main" id="{4D473F9E-D7DF-1440-88B2-64585B5B4CD2}"/>
              </a:ext>
            </a:extLst>
          </p:cNvPr>
          <p:cNvSpPr txBox="1"/>
          <p:nvPr/>
        </p:nvSpPr>
        <p:spPr>
          <a:xfrm>
            <a:off x="6956854" y="1907406"/>
            <a:ext cx="4794422" cy="461665"/>
          </a:xfrm>
          <a:prstGeom prst="rect">
            <a:avLst/>
          </a:prstGeom>
          <a:noFill/>
        </p:spPr>
        <p:txBody>
          <a:bodyPr wrap="square" rtlCol="0">
            <a:spAutoFit/>
          </a:bodyPr>
          <a:lstStyle/>
          <a:p>
            <a:r>
              <a:rPr lang="en-US" sz="2400" b="1" dirty="0">
                <a:solidFill>
                  <a:schemeClr val="accent5"/>
                </a:solidFill>
              </a:rPr>
              <a:t>Merlin and Kingsley</a:t>
            </a:r>
          </a:p>
        </p:txBody>
      </p:sp>
      <p:sp>
        <p:nvSpPr>
          <p:cNvPr id="7" name="TextBox 6">
            <a:extLst>
              <a:ext uri="{FF2B5EF4-FFF2-40B4-BE49-F238E27FC236}">
                <a16:creationId xmlns:a16="http://schemas.microsoft.com/office/drawing/2014/main" id="{A366A0E4-5D69-C043-929B-57BECD990811}"/>
              </a:ext>
            </a:extLst>
          </p:cNvPr>
          <p:cNvSpPr txBox="1"/>
          <p:nvPr/>
        </p:nvSpPr>
        <p:spPr>
          <a:xfrm>
            <a:off x="6956854" y="2369071"/>
            <a:ext cx="4794422" cy="461665"/>
          </a:xfrm>
          <a:prstGeom prst="rect">
            <a:avLst/>
          </a:prstGeom>
          <a:noFill/>
        </p:spPr>
        <p:txBody>
          <a:bodyPr wrap="square" rtlCol="0">
            <a:spAutoFit/>
          </a:bodyPr>
          <a:lstStyle/>
          <a:p>
            <a:r>
              <a:rPr lang="en-US" sz="2400" b="1" dirty="0">
                <a:solidFill>
                  <a:schemeClr val="accent3"/>
                </a:solidFill>
              </a:rPr>
              <a:t>Cassini</a:t>
            </a:r>
          </a:p>
        </p:txBody>
      </p:sp>
      <p:cxnSp>
        <p:nvCxnSpPr>
          <p:cNvPr id="9" name="Straight Connector 8">
            <a:extLst>
              <a:ext uri="{FF2B5EF4-FFF2-40B4-BE49-F238E27FC236}">
                <a16:creationId xmlns:a16="http://schemas.microsoft.com/office/drawing/2014/main" id="{A35EE1A4-9E68-F54A-B4D6-C4982D57DED2}"/>
              </a:ext>
            </a:extLst>
          </p:cNvPr>
          <p:cNvCxnSpPr/>
          <p:nvPr/>
        </p:nvCxnSpPr>
        <p:spPr>
          <a:xfrm>
            <a:off x="914400" y="2709164"/>
            <a:ext cx="1161535"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28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2" end="2"/>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4">
                                            <p:txEl>
                                              <p:pRg st="3" end="3"/>
                                            </p:txEl>
                                          </p:spTgt>
                                        </p:tgtEl>
                                        <p:attrNameLst>
                                          <p:attrName>style.color</p:attrName>
                                        </p:attrNameLst>
                                      </p:cBhvr>
                                      <p:to>
                                        <a:schemeClr val="accent1"/>
                                      </p:to>
                                    </p:animClr>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3" presetClass="emph" presetSubtype="2" fill="hold" nodeType="withEffect">
                                  <p:stCondLst>
                                    <p:cond delay="0"/>
                                  </p:stCondLst>
                                  <p:childTnLst>
                                    <p:animClr clrSpc="rgb" dir="cw">
                                      <p:cBhvr override="childStyle">
                                        <p:cTn id="12" dur="500" fill="hold"/>
                                        <p:tgtEl>
                                          <p:spTgt spid="4">
                                            <p:txEl>
                                              <p:pRg st="7" end="7"/>
                                            </p:txEl>
                                          </p:spTgt>
                                        </p:tgtEl>
                                        <p:attrNameLst>
                                          <p:attrName>style.color</p:attrName>
                                        </p:attrNameLst>
                                      </p:cBhvr>
                                      <p:to>
                                        <a:schemeClr val="accent1"/>
                                      </p:to>
                                    </p:animClr>
                                  </p:childTnLst>
                                </p:cTn>
                              </p:par>
                              <p:par>
                                <p:cTn id="13" presetID="3" presetClass="emph" presetSubtype="2" fill="hold" nodeType="withEffect">
                                  <p:stCondLst>
                                    <p:cond delay="0"/>
                                  </p:stCondLst>
                                  <p:childTnLst>
                                    <p:animClr clrSpc="rgb" dir="cw">
                                      <p:cBhvr override="childStyle">
                                        <p:cTn id="14" dur="500" fill="hold"/>
                                        <p:tgtEl>
                                          <p:spTgt spid="4">
                                            <p:txEl>
                                              <p:pRg st="10" end="10"/>
                                            </p:txEl>
                                          </p:spTgt>
                                        </p:tgtEl>
                                        <p:attrNameLst>
                                          <p:attrName>style.color</p:attrName>
                                        </p:attrNameLst>
                                      </p:cBhvr>
                                      <p:to>
                                        <a:schemeClr val="accent1"/>
                                      </p:to>
                                    </p:animClr>
                                  </p:childTnLst>
                                </p:cTn>
                              </p:par>
                              <p:par>
                                <p:cTn id="15" presetID="3" presetClass="emph" presetSubtype="2" fill="hold" nodeType="withEffect">
                                  <p:stCondLst>
                                    <p:cond delay="0"/>
                                  </p:stCondLst>
                                  <p:childTnLst>
                                    <p:animClr clrSpc="rgb" dir="cw">
                                      <p:cBhvr override="childStyle">
                                        <p:cTn id="16" dur="500" fill="hold"/>
                                        <p:tgtEl>
                                          <p:spTgt spid="4">
                                            <p:txEl>
                                              <p:pRg st="8" end="8"/>
                                            </p:txEl>
                                          </p:spTgt>
                                        </p:tgtEl>
                                        <p:attrNameLst>
                                          <p:attrName>style.color</p:attrName>
                                        </p:attrNameLst>
                                      </p:cBhvr>
                                      <p:to>
                                        <a:schemeClr val="accent1"/>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3" presetClass="emph" presetSubtype="2" fill="hold" nodeType="withEffect">
                                  <p:stCondLst>
                                    <p:cond delay="0"/>
                                  </p:stCondLst>
                                  <p:childTnLst>
                                    <p:animClr clrSpc="rgb" dir="cw">
                                      <p:cBhvr override="childStyle">
                                        <p:cTn id="22" dur="500" fill="hold"/>
                                        <p:tgtEl>
                                          <p:spTgt spid="4">
                                            <p:txEl>
                                              <p:pRg st="4" end="4"/>
                                            </p:txEl>
                                          </p:spTgt>
                                        </p:tgtEl>
                                        <p:attrNameLst>
                                          <p:attrName>style.color</p:attrName>
                                        </p:attrNameLst>
                                      </p:cBhvr>
                                      <p:to>
                                        <a:srgbClr val="7D0D7C"/>
                                      </p:to>
                                    </p:animClr>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3" presetClass="emph" presetSubtype="2" fill="hold" nodeType="withEffect">
                                  <p:stCondLst>
                                    <p:cond delay="0"/>
                                  </p:stCondLst>
                                  <p:childTnLst>
                                    <p:animClr clrSpc="rgb" dir="cw">
                                      <p:cBhvr override="childStyle">
                                        <p:cTn id="28" dur="500" fill="hold"/>
                                        <p:tgtEl>
                                          <p:spTgt spid="4">
                                            <p:txEl>
                                              <p:pRg st="6" end="6"/>
                                            </p:txEl>
                                          </p:spTgt>
                                        </p:tgtEl>
                                        <p:attrNameLst>
                                          <p:attrName>style.color</p:attrName>
                                        </p:attrNameLst>
                                      </p:cBhvr>
                                      <p:to>
                                        <a:srgbClr val="FFA033"/>
                                      </p:to>
                                    </p:animClr>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4CEDEC-38A2-7941-A206-03E48F0E6B3C}"/>
              </a:ext>
            </a:extLst>
          </p:cNvPr>
          <p:cNvSpPr>
            <a:spLocks noGrp="1"/>
          </p:cNvSpPr>
          <p:nvPr>
            <p:ph type="title"/>
          </p:nvPr>
        </p:nvSpPr>
        <p:spPr/>
        <p:txBody>
          <a:bodyPr/>
          <a:lstStyle/>
          <a:p>
            <a:r>
              <a:rPr lang="en-US" dirty="0"/>
              <a:t>MemHierarchy (“</a:t>
            </a:r>
            <a:r>
              <a:rPr lang="en-US" dirty="0" err="1"/>
              <a:t>memH</a:t>
            </a:r>
            <a:r>
              <a:rPr lang="en-US" dirty="0"/>
              <a:t>”) Element Library</a:t>
            </a:r>
            <a:br>
              <a:rPr lang="en-US" dirty="0"/>
            </a:br>
            <a:r>
              <a:rPr lang="en-US" sz="1600" dirty="0" err="1"/>
              <a:t>sst</a:t>
            </a:r>
            <a:r>
              <a:rPr lang="en-US" sz="1600" dirty="0"/>
              <a:t>-elements/</a:t>
            </a:r>
            <a:r>
              <a:rPr lang="en-US" sz="1600" dirty="0" err="1"/>
              <a:t>src</a:t>
            </a:r>
            <a:r>
              <a:rPr lang="en-US" sz="1600" dirty="0"/>
              <a:t>/</a:t>
            </a:r>
            <a:r>
              <a:rPr lang="en-US" sz="1600" dirty="0" err="1"/>
              <a:t>sst</a:t>
            </a:r>
            <a:r>
              <a:rPr lang="en-US" sz="1600" dirty="0"/>
              <a:t>/elements/memHierarchy</a:t>
            </a:r>
          </a:p>
        </p:txBody>
      </p:sp>
      <p:sp>
        <p:nvSpPr>
          <p:cNvPr id="4" name="Slide Number Placeholder 3"/>
          <p:cNvSpPr>
            <a:spLocks noGrp="1"/>
          </p:cNvSpPr>
          <p:nvPr>
            <p:ph type="sldNum" sz="quarter" idx="4"/>
          </p:nvPr>
        </p:nvSpPr>
        <p:spPr/>
        <p:txBody>
          <a:bodyPr/>
          <a:lstStyle/>
          <a:p>
            <a:fld id="{6113E31D-E2AB-40D1-8B51-AFA5AFEF393A}" type="slidenum">
              <a:rPr lang="en-US" smtClean="0"/>
              <a:pPr/>
              <a:t>64</a:t>
            </a:fld>
            <a:endParaRPr lang="en-US" dirty="0"/>
          </a:p>
        </p:txBody>
      </p:sp>
      <p:sp>
        <p:nvSpPr>
          <p:cNvPr id="2" name="Text Placeholder 1">
            <a:extLst>
              <a:ext uri="{FF2B5EF4-FFF2-40B4-BE49-F238E27FC236}">
                <a16:creationId xmlns:a16="http://schemas.microsoft.com/office/drawing/2014/main" id="{27C69097-5147-554E-805C-C1129832F68E}"/>
              </a:ext>
            </a:extLst>
          </p:cNvPr>
          <p:cNvSpPr>
            <a:spLocks noGrp="1"/>
          </p:cNvSpPr>
          <p:nvPr>
            <p:ph type="body" sz="quarter" idx="10"/>
          </p:nvPr>
        </p:nvSpPr>
        <p:spPr/>
        <p:txBody>
          <a:bodyPr>
            <a:normAutofit/>
          </a:bodyPr>
          <a:lstStyle/>
          <a:p>
            <a:r>
              <a:rPr lang="en-US" dirty="0"/>
              <a:t>Collection of interoperable memory system elements</a:t>
            </a:r>
          </a:p>
          <a:p>
            <a:pPr lvl="1"/>
            <a:r>
              <a:rPr lang="en-US" dirty="0"/>
              <a:t>Caches, directories, memories, scratchpads, etc. </a:t>
            </a:r>
          </a:p>
          <a:p>
            <a:r>
              <a:rPr lang="en-US" dirty="0"/>
              <a:t>Generally cycle-level</a:t>
            </a:r>
          </a:p>
          <a:p>
            <a:pPr lvl="1"/>
            <a:r>
              <a:rPr lang="en-US" dirty="0"/>
              <a:t>Vary from simple to detailed</a:t>
            </a:r>
          </a:p>
          <a:p>
            <a:r>
              <a:rPr lang="en-US" dirty="0"/>
              <a:t>Major interfaces:</a:t>
            </a:r>
          </a:p>
          <a:p>
            <a:pPr lvl="2"/>
            <a:r>
              <a:rPr lang="en-US" dirty="0"/>
              <a:t>Processor: </a:t>
            </a:r>
            <a:r>
              <a:rPr lang="en-US" dirty="0">
                <a:solidFill>
                  <a:schemeClr val="accent5"/>
                </a:solidFill>
              </a:rPr>
              <a:t>SST::Interfaces::SimpleMem</a:t>
            </a:r>
          </a:p>
          <a:p>
            <a:pPr lvl="2"/>
            <a:r>
              <a:rPr lang="en-US" dirty="0"/>
              <a:t>Network-on-Chip: </a:t>
            </a:r>
            <a:r>
              <a:rPr lang="en-US" dirty="0">
                <a:solidFill>
                  <a:schemeClr val="accent6">
                    <a:lumMod val="75000"/>
                  </a:schemeClr>
                </a:solidFill>
              </a:rPr>
              <a:t>SST::Interfaces::</a:t>
            </a:r>
            <a:r>
              <a:rPr lang="en-US" dirty="0" err="1">
                <a:solidFill>
                  <a:schemeClr val="accent6">
                    <a:lumMod val="75000"/>
                  </a:schemeClr>
                </a:solidFill>
              </a:rPr>
              <a:t>SimpleNetwork</a:t>
            </a:r>
            <a:endParaRPr lang="en-US" dirty="0">
              <a:solidFill>
                <a:schemeClr val="accent6">
                  <a:lumMod val="75000"/>
                </a:schemeClr>
              </a:solidFill>
            </a:endParaRPr>
          </a:p>
          <a:p>
            <a:pPr lvl="2"/>
            <a:r>
              <a:rPr lang="en-US" dirty="0"/>
              <a:t>Memory model: </a:t>
            </a:r>
            <a:r>
              <a:rPr lang="en-US" dirty="0">
                <a:solidFill>
                  <a:schemeClr val="accent3">
                    <a:lumMod val="75000"/>
                  </a:schemeClr>
                </a:solidFill>
              </a:rPr>
              <a:t>SST::memHierarchy::</a:t>
            </a:r>
            <a:r>
              <a:rPr lang="en-US" dirty="0" err="1">
                <a:solidFill>
                  <a:schemeClr val="accent3">
                    <a:lumMod val="75000"/>
                  </a:schemeClr>
                </a:solidFill>
              </a:rPr>
              <a:t>memBackend</a:t>
            </a:r>
            <a:endParaRPr lang="en-US" dirty="0">
              <a:solidFill>
                <a:schemeClr val="accent3">
                  <a:lumMod val="75000"/>
                </a:schemeClr>
              </a:solidFill>
            </a:endParaRPr>
          </a:p>
          <a:p>
            <a:endParaRPr lang="en-US" dirty="0">
              <a:solidFill>
                <a:schemeClr val="accent3">
                  <a:lumMod val="75000"/>
                </a:schemeClr>
              </a:solidFill>
            </a:endParaRPr>
          </a:p>
        </p:txBody>
      </p:sp>
      <p:sp>
        <p:nvSpPr>
          <p:cNvPr id="3" name="Rectangle 2">
            <a:extLst>
              <a:ext uri="{FF2B5EF4-FFF2-40B4-BE49-F238E27FC236}">
                <a16:creationId xmlns:a16="http://schemas.microsoft.com/office/drawing/2014/main" id="{F1C01AB6-6F60-8249-A4B6-3FA815232DE0}"/>
              </a:ext>
            </a:extLst>
          </p:cNvPr>
          <p:cNvSpPr/>
          <p:nvPr/>
        </p:nvSpPr>
        <p:spPr>
          <a:xfrm>
            <a:off x="8946292" y="1371600"/>
            <a:ext cx="2594919" cy="10626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Processors</a:t>
            </a:r>
          </a:p>
        </p:txBody>
      </p:sp>
      <p:grpSp>
        <p:nvGrpSpPr>
          <p:cNvPr id="9" name="Group 8">
            <a:extLst>
              <a:ext uri="{FF2B5EF4-FFF2-40B4-BE49-F238E27FC236}">
                <a16:creationId xmlns:a16="http://schemas.microsoft.com/office/drawing/2014/main" id="{8AF27176-6FDB-C04E-A562-55C5D3F2F7A2}"/>
              </a:ext>
            </a:extLst>
          </p:cNvPr>
          <p:cNvGrpSpPr/>
          <p:nvPr/>
        </p:nvGrpSpPr>
        <p:grpSpPr>
          <a:xfrm>
            <a:off x="8946292" y="2673382"/>
            <a:ext cx="2623589" cy="1062681"/>
            <a:chOff x="8946292" y="2658059"/>
            <a:chExt cx="2623589" cy="1062681"/>
          </a:xfrm>
        </p:grpSpPr>
        <p:sp>
          <p:nvSpPr>
            <p:cNvPr id="6" name="Rectangle 5">
              <a:extLst>
                <a:ext uri="{FF2B5EF4-FFF2-40B4-BE49-F238E27FC236}">
                  <a16:creationId xmlns:a16="http://schemas.microsoft.com/office/drawing/2014/main" id="{A25FE831-7F6A-5646-A590-7DF07B2A87EE}"/>
                </a:ext>
              </a:extLst>
            </p:cNvPr>
            <p:cNvSpPr/>
            <p:nvPr/>
          </p:nvSpPr>
          <p:spPr>
            <a:xfrm>
              <a:off x="8946292" y="2658059"/>
              <a:ext cx="1202724" cy="10626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Caches</a:t>
              </a:r>
            </a:p>
          </p:txBody>
        </p:sp>
        <p:sp>
          <p:nvSpPr>
            <p:cNvPr id="7" name="Rectangle 6">
              <a:extLst>
                <a:ext uri="{FF2B5EF4-FFF2-40B4-BE49-F238E27FC236}">
                  <a16:creationId xmlns:a16="http://schemas.microsoft.com/office/drawing/2014/main" id="{D6069579-54AE-4B46-87D9-31E9C8A7F39E}"/>
                </a:ext>
              </a:extLst>
            </p:cNvPr>
            <p:cNvSpPr/>
            <p:nvPr/>
          </p:nvSpPr>
          <p:spPr>
            <a:xfrm>
              <a:off x="10367157" y="2658059"/>
              <a:ext cx="1202724" cy="10626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Network on Chip</a:t>
              </a:r>
            </a:p>
          </p:txBody>
        </p:sp>
      </p:grpSp>
      <p:sp>
        <p:nvSpPr>
          <p:cNvPr id="8" name="Rectangle 7">
            <a:extLst>
              <a:ext uri="{FF2B5EF4-FFF2-40B4-BE49-F238E27FC236}">
                <a16:creationId xmlns:a16="http://schemas.microsoft.com/office/drawing/2014/main" id="{B45243AD-0AB2-9942-8116-CB5C0AD1EDB7}"/>
              </a:ext>
            </a:extLst>
          </p:cNvPr>
          <p:cNvSpPr/>
          <p:nvPr/>
        </p:nvSpPr>
        <p:spPr>
          <a:xfrm>
            <a:off x="8946292" y="4901925"/>
            <a:ext cx="2623589" cy="10626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Memory</a:t>
            </a:r>
          </a:p>
        </p:txBody>
      </p:sp>
      <p:sp>
        <p:nvSpPr>
          <p:cNvPr id="10" name="Up-Down Arrow 9">
            <a:extLst>
              <a:ext uri="{FF2B5EF4-FFF2-40B4-BE49-F238E27FC236}">
                <a16:creationId xmlns:a16="http://schemas.microsoft.com/office/drawing/2014/main" id="{34B64DD4-3CE8-5C44-8E71-1E6C53E16D26}"/>
              </a:ext>
            </a:extLst>
          </p:cNvPr>
          <p:cNvSpPr/>
          <p:nvPr/>
        </p:nvSpPr>
        <p:spPr>
          <a:xfrm>
            <a:off x="9362302" y="2318863"/>
            <a:ext cx="370703" cy="494270"/>
          </a:xfrm>
          <a:prstGeom prst="upDown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Up-Down Arrow 10">
            <a:extLst>
              <a:ext uri="{FF2B5EF4-FFF2-40B4-BE49-F238E27FC236}">
                <a16:creationId xmlns:a16="http://schemas.microsoft.com/office/drawing/2014/main" id="{69D9199A-A706-C343-A21A-67391308B65B}"/>
              </a:ext>
            </a:extLst>
          </p:cNvPr>
          <p:cNvSpPr/>
          <p:nvPr/>
        </p:nvSpPr>
        <p:spPr>
          <a:xfrm rot="5400000">
            <a:off x="10084443" y="2957587"/>
            <a:ext cx="370703" cy="494270"/>
          </a:xfrm>
          <a:prstGeom prst="upDown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4"/>
              </a:solidFill>
            </a:endParaRPr>
          </a:p>
        </p:txBody>
      </p:sp>
      <p:grpSp>
        <p:nvGrpSpPr>
          <p:cNvPr id="26" name="Group 25">
            <a:extLst>
              <a:ext uri="{FF2B5EF4-FFF2-40B4-BE49-F238E27FC236}">
                <a16:creationId xmlns:a16="http://schemas.microsoft.com/office/drawing/2014/main" id="{E351D503-504C-9F48-BE81-2810F59E1651}"/>
              </a:ext>
            </a:extLst>
          </p:cNvPr>
          <p:cNvGrpSpPr/>
          <p:nvPr/>
        </p:nvGrpSpPr>
        <p:grpSpPr>
          <a:xfrm>
            <a:off x="9734236" y="3701545"/>
            <a:ext cx="1127259" cy="1239212"/>
            <a:chOff x="9734236" y="3701545"/>
            <a:chExt cx="1127259" cy="1239212"/>
          </a:xfrm>
        </p:grpSpPr>
        <p:sp>
          <p:nvSpPr>
            <p:cNvPr id="24" name="Freeform 23">
              <a:extLst>
                <a:ext uri="{FF2B5EF4-FFF2-40B4-BE49-F238E27FC236}">
                  <a16:creationId xmlns:a16="http://schemas.microsoft.com/office/drawing/2014/main" id="{EF1D229C-2380-7740-9A97-9FFAB43F82A3}"/>
                </a:ext>
              </a:extLst>
            </p:cNvPr>
            <p:cNvSpPr/>
            <p:nvPr/>
          </p:nvSpPr>
          <p:spPr>
            <a:xfrm rot="6891046" flipH="1">
              <a:off x="9897324" y="3976586"/>
              <a:ext cx="1239212" cy="689130"/>
            </a:xfrm>
            <a:custGeom>
              <a:avLst/>
              <a:gdLst>
                <a:gd name="connsiteX0" fmla="*/ 473093 w 1239212"/>
                <a:gd name="connsiteY0" fmla="*/ 510571 h 689130"/>
                <a:gd name="connsiteX1" fmla="*/ 472630 w 1239212"/>
                <a:gd name="connsiteY1" fmla="*/ 510964 h 689130"/>
                <a:gd name="connsiteX2" fmla="*/ 473093 w 1239212"/>
                <a:gd name="connsiteY2" fmla="*/ 509964 h 689130"/>
                <a:gd name="connsiteX3" fmla="*/ 1239212 w 1239212"/>
                <a:gd name="connsiteY3" fmla="*/ 404925 h 689130"/>
                <a:gd name="connsiteX4" fmla="*/ 955007 w 1239212"/>
                <a:gd name="connsiteY4" fmla="*/ 120719 h 689130"/>
                <a:gd name="connsiteX5" fmla="*/ 955007 w 1239212"/>
                <a:gd name="connsiteY5" fmla="*/ 262822 h 689130"/>
                <a:gd name="connsiteX6" fmla="*/ 473093 w 1239212"/>
                <a:gd name="connsiteY6" fmla="*/ 262822 h 689130"/>
                <a:gd name="connsiteX7" fmla="*/ 473093 w 1239212"/>
                <a:gd name="connsiteY7" fmla="*/ 274370 h 689130"/>
                <a:gd name="connsiteX8" fmla="*/ 324528 w 1239212"/>
                <a:gd name="connsiteY8" fmla="*/ 205564 h 689130"/>
                <a:gd name="connsiteX9" fmla="*/ 419733 w 1239212"/>
                <a:gd name="connsiteY9" fmla="*/ 0 h 689130"/>
                <a:gd name="connsiteX10" fmla="*/ 0 w 1239212"/>
                <a:gd name="connsiteY10" fmla="*/ 294342 h 689130"/>
                <a:gd name="connsiteX11" fmla="*/ 555828 w 1239212"/>
                <a:gd name="connsiteY11" fmla="*/ 551768 h 689130"/>
                <a:gd name="connsiteX12" fmla="*/ 551806 w 1239212"/>
                <a:gd name="connsiteY12" fmla="*/ 547026 h 689130"/>
                <a:gd name="connsiteX13" fmla="*/ 955007 w 1239212"/>
                <a:gd name="connsiteY13" fmla="*/ 547027 h 689130"/>
                <a:gd name="connsiteX14" fmla="*/ 955007 w 1239212"/>
                <a:gd name="connsiteY14" fmla="*/ 689130 h 68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9212" h="689130">
                  <a:moveTo>
                    <a:pt x="473093" y="510571"/>
                  </a:moveTo>
                  <a:lnTo>
                    <a:pt x="472630" y="510964"/>
                  </a:lnTo>
                  <a:lnTo>
                    <a:pt x="473093" y="509964"/>
                  </a:lnTo>
                  <a:close/>
                  <a:moveTo>
                    <a:pt x="1239212" y="404925"/>
                  </a:moveTo>
                  <a:lnTo>
                    <a:pt x="955007" y="120719"/>
                  </a:lnTo>
                  <a:lnTo>
                    <a:pt x="955007" y="262822"/>
                  </a:lnTo>
                  <a:lnTo>
                    <a:pt x="473093" y="262822"/>
                  </a:lnTo>
                  <a:lnTo>
                    <a:pt x="473093" y="274370"/>
                  </a:lnTo>
                  <a:lnTo>
                    <a:pt x="324528" y="205564"/>
                  </a:lnTo>
                  <a:lnTo>
                    <a:pt x="419733" y="0"/>
                  </a:lnTo>
                  <a:lnTo>
                    <a:pt x="0" y="294342"/>
                  </a:lnTo>
                  <a:lnTo>
                    <a:pt x="555828" y="551768"/>
                  </a:lnTo>
                  <a:lnTo>
                    <a:pt x="551806" y="547026"/>
                  </a:lnTo>
                  <a:lnTo>
                    <a:pt x="955007" y="547027"/>
                  </a:lnTo>
                  <a:lnTo>
                    <a:pt x="955007" y="68913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E2E6D612-14ED-6D44-8E41-2851D2ECDDCD}"/>
                </a:ext>
              </a:extLst>
            </p:cNvPr>
            <p:cNvSpPr/>
            <p:nvPr/>
          </p:nvSpPr>
          <p:spPr>
            <a:xfrm rot="14708954">
              <a:off x="9459195" y="3976586"/>
              <a:ext cx="1239212" cy="689130"/>
            </a:xfrm>
            <a:custGeom>
              <a:avLst/>
              <a:gdLst>
                <a:gd name="connsiteX0" fmla="*/ 473093 w 1239212"/>
                <a:gd name="connsiteY0" fmla="*/ 510571 h 689130"/>
                <a:gd name="connsiteX1" fmla="*/ 472630 w 1239212"/>
                <a:gd name="connsiteY1" fmla="*/ 510964 h 689130"/>
                <a:gd name="connsiteX2" fmla="*/ 473093 w 1239212"/>
                <a:gd name="connsiteY2" fmla="*/ 509964 h 689130"/>
                <a:gd name="connsiteX3" fmla="*/ 1239212 w 1239212"/>
                <a:gd name="connsiteY3" fmla="*/ 404925 h 689130"/>
                <a:gd name="connsiteX4" fmla="*/ 955007 w 1239212"/>
                <a:gd name="connsiteY4" fmla="*/ 120719 h 689130"/>
                <a:gd name="connsiteX5" fmla="*/ 955007 w 1239212"/>
                <a:gd name="connsiteY5" fmla="*/ 262822 h 689130"/>
                <a:gd name="connsiteX6" fmla="*/ 473093 w 1239212"/>
                <a:gd name="connsiteY6" fmla="*/ 262822 h 689130"/>
                <a:gd name="connsiteX7" fmla="*/ 473093 w 1239212"/>
                <a:gd name="connsiteY7" fmla="*/ 274370 h 689130"/>
                <a:gd name="connsiteX8" fmla="*/ 324528 w 1239212"/>
                <a:gd name="connsiteY8" fmla="*/ 205564 h 689130"/>
                <a:gd name="connsiteX9" fmla="*/ 419733 w 1239212"/>
                <a:gd name="connsiteY9" fmla="*/ 0 h 689130"/>
                <a:gd name="connsiteX10" fmla="*/ 0 w 1239212"/>
                <a:gd name="connsiteY10" fmla="*/ 294342 h 689130"/>
                <a:gd name="connsiteX11" fmla="*/ 555828 w 1239212"/>
                <a:gd name="connsiteY11" fmla="*/ 551768 h 689130"/>
                <a:gd name="connsiteX12" fmla="*/ 551806 w 1239212"/>
                <a:gd name="connsiteY12" fmla="*/ 547026 h 689130"/>
                <a:gd name="connsiteX13" fmla="*/ 955007 w 1239212"/>
                <a:gd name="connsiteY13" fmla="*/ 547027 h 689130"/>
                <a:gd name="connsiteX14" fmla="*/ 955007 w 1239212"/>
                <a:gd name="connsiteY14" fmla="*/ 689130 h 68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9212" h="689130">
                  <a:moveTo>
                    <a:pt x="473093" y="510571"/>
                  </a:moveTo>
                  <a:lnTo>
                    <a:pt x="472630" y="510964"/>
                  </a:lnTo>
                  <a:lnTo>
                    <a:pt x="473093" y="509964"/>
                  </a:lnTo>
                  <a:close/>
                  <a:moveTo>
                    <a:pt x="1239212" y="404925"/>
                  </a:moveTo>
                  <a:lnTo>
                    <a:pt x="955007" y="120719"/>
                  </a:lnTo>
                  <a:lnTo>
                    <a:pt x="955007" y="262822"/>
                  </a:lnTo>
                  <a:lnTo>
                    <a:pt x="473093" y="262822"/>
                  </a:lnTo>
                  <a:lnTo>
                    <a:pt x="473093" y="274370"/>
                  </a:lnTo>
                  <a:lnTo>
                    <a:pt x="324528" y="205564"/>
                  </a:lnTo>
                  <a:lnTo>
                    <a:pt x="419733" y="0"/>
                  </a:lnTo>
                  <a:lnTo>
                    <a:pt x="0" y="294342"/>
                  </a:lnTo>
                  <a:lnTo>
                    <a:pt x="555828" y="551768"/>
                  </a:lnTo>
                  <a:lnTo>
                    <a:pt x="551806" y="547026"/>
                  </a:lnTo>
                  <a:lnTo>
                    <a:pt x="955007" y="547027"/>
                  </a:lnTo>
                  <a:lnTo>
                    <a:pt x="955007" y="68913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0815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C5AE-3249-894C-88AA-A666BEB3430B}"/>
              </a:ext>
            </a:extLst>
          </p:cNvPr>
          <p:cNvSpPr>
            <a:spLocks noGrp="1"/>
          </p:cNvSpPr>
          <p:nvPr>
            <p:ph type="title"/>
          </p:nvPr>
        </p:nvSpPr>
        <p:spPr/>
        <p:txBody>
          <a:bodyPr/>
          <a:lstStyle/>
          <a:p>
            <a:r>
              <a:rPr lang="en-US" dirty="0"/>
              <a:t>SimpleMem Interface: Processor </a:t>
            </a:r>
            <a:r>
              <a:rPr lang="en-US" dirty="0">
                <a:sym typeface="Wingdings" pitchFamily="2" charset="2"/>
              </a:rPr>
              <a:t> Memory System</a:t>
            </a:r>
            <a:br>
              <a:rPr lang="en-US" dirty="0">
                <a:sym typeface="Wingdings" pitchFamily="2" charset="2"/>
              </a:rPr>
            </a:br>
            <a:r>
              <a:rPr lang="en-US" sz="1600" dirty="0" err="1">
                <a:sym typeface="Wingdings" pitchFamily="2" charset="2"/>
              </a:rPr>
              <a:t>sst</a:t>
            </a:r>
            <a:r>
              <a:rPr lang="en-US" sz="1600" dirty="0">
                <a:sym typeface="Wingdings" pitchFamily="2" charset="2"/>
              </a:rPr>
              <a:t>-core/</a:t>
            </a:r>
            <a:r>
              <a:rPr lang="en-US" sz="1600" dirty="0" err="1">
                <a:sym typeface="Wingdings" pitchFamily="2" charset="2"/>
              </a:rPr>
              <a:t>src</a:t>
            </a:r>
            <a:r>
              <a:rPr lang="en-US" sz="1600" dirty="0">
                <a:sym typeface="Wingdings" pitchFamily="2" charset="2"/>
              </a:rPr>
              <a:t>/</a:t>
            </a:r>
            <a:r>
              <a:rPr lang="en-US" sz="1600" dirty="0" err="1">
                <a:sym typeface="Wingdings" pitchFamily="2" charset="2"/>
              </a:rPr>
              <a:t>sst</a:t>
            </a:r>
            <a:r>
              <a:rPr lang="en-US" sz="1600" dirty="0">
                <a:sym typeface="Wingdings" pitchFamily="2" charset="2"/>
              </a:rPr>
              <a:t>/core/interfaces/</a:t>
            </a:r>
            <a:r>
              <a:rPr lang="en-US" sz="1600" dirty="0" err="1">
                <a:sym typeface="Wingdings" pitchFamily="2" charset="2"/>
              </a:rPr>
              <a:t>simpleMem.h</a:t>
            </a:r>
            <a:endParaRPr lang="en-US" sz="1600" dirty="0"/>
          </a:p>
        </p:txBody>
      </p:sp>
      <p:sp>
        <p:nvSpPr>
          <p:cNvPr id="3" name="Slide Number Placeholder 2">
            <a:extLst>
              <a:ext uri="{FF2B5EF4-FFF2-40B4-BE49-F238E27FC236}">
                <a16:creationId xmlns:a16="http://schemas.microsoft.com/office/drawing/2014/main" id="{D9F75A84-35A6-174C-97DB-05AD2C1E5EAA}"/>
              </a:ext>
            </a:extLst>
          </p:cNvPr>
          <p:cNvSpPr>
            <a:spLocks noGrp="1"/>
          </p:cNvSpPr>
          <p:nvPr>
            <p:ph type="sldNum" sz="quarter" idx="4"/>
          </p:nvPr>
        </p:nvSpPr>
        <p:spPr/>
        <p:txBody>
          <a:bodyPr/>
          <a:lstStyle/>
          <a:p>
            <a:fld id="{4FAB73BC-B049-4115-A692-8D63A059BFB8}" type="slidenum">
              <a:rPr lang="en-US" smtClean="0"/>
              <a:pPr/>
              <a:t>65</a:t>
            </a:fld>
            <a:endParaRPr lang="en-US" dirty="0"/>
          </a:p>
        </p:txBody>
      </p:sp>
      <p:sp>
        <p:nvSpPr>
          <p:cNvPr id="4" name="Text Placeholder 3">
            <a:extLst>
              <a:ext uri="{FF2B5EF4-FFF2-40B4-BE49-F238E27FC236}">
                <a16:creationId xmlns:a16="http://schemas.microsoft.com/office/drawing/2014/main" id="{053B06C1-F70F-1F41-84FE-672DB92DBE37}"/>
              </a:ext>
            </a:extLst>
          </p:cNvPr>
          <p:cNvSpPr>
            <a:spLocks noGrp="1"/>
          </p:cNvSpPr>
          <p:nvPr>
            <p:ph type="body" sz="quarter" idx="10"/>
          </p:nvPr>
        </p:nvSpPr>
        <p:spPr/>
        <p:txBody>
          <a:bodyPr>
            <a:normAutofit lnSpcReduction="10000"/>
          </a:bodyPr>
          <a:lstStyle/>
          <a:p>
            <a:r>
              <a:rPr lang="en-US" dirty="0"/>
              <a:t>Standard event for processor/memory communication</a:t>
            </a:r>
          </a:p>
          <a:p>
            <a:pPr lvl="1"/>
            <a:r>
              <a:rPr lang="en-US" dirty="0"/>
              <a:t>Built-in commands: Read, Write, Flush, LLSC, noncacheable accesses, etc.</a:t>
            </a:r>
          </a:p>
          <a:p>
            <a:pPr lvl="1"/>
            <a:r>
              <a:rPr lang="en-US" dirty="0"/>
              <a:t>Metadata: IP, virtual + physical address, user flags</a:t>
            </a:r>
          </a:p>
          <a:p>
            <a:pPr lvl="1"/>
            <a:r>
              <a:rPr lang="en-US" dirty="0"/>
              <a:t>Unique ID</a:t>
            </a:r>
          </a:p>
          <a:p>
            <a:r>
              <a:rPr lang="en-US" dirty="0"/>
              <a:t>Interface functions like</a:t>
            </a:r>
          </a:p>
          <a:p>
            <a:pPr lvl="2"/>
            <a:r>
              <a:rPr lang="en-US" dirty="0" err="1"/>
              <a:t>sendInitData</a:t>
            </a:r>
            <a:r>
              <a:rPr lang="en-US" dirty="0"/>
              <a:t>(…), </a:t>
            </a:r>
            <a:r>
              <a:rPr lang="en-US" dirty="0" err="1"/>
              <a:t>recvInitData</a:t>
            </a:r>
            <a:r>
              <a:rPr lang="en-US" dirty="0"/>
              <a:t>()</a:t>
            </a:r>
          </a:p>
          <a:p>
            <a:pPr lvl="2"/>
            <a:r>
              <a:rPr lang="en-US" dirty="0" err="1"/>
              <a:t>sendRequest</a:t>
            </a:r>
            <a:r>
              <a:rPr lang="en-US" dirty="0"/>
              <a:t>(…), </a:t>
            </a:r>
            <a:r>
              <a:rPr lang="en-US" dirty="0" err="1"/>
              <a:t>recvResponse</a:t>
            </a:r>
            <a:r>
              <a:rPr lang="en-US" dirty="0"/>
              <a:t>(…)</a:t>
            </a:r>
          </a:p>
          <a:p>
            <a:pPr algn="l"/>
            <a:r>
              <a:rPr lang="en-US" dirty="0"/>
              <a:t>MemHierarchy interface instance </a:t>
            </a:r>
            <a:br>
              <a:rPr lang="en-US" dirty="0"/>
            </a:br>
            <a:r>
              <a:rPr lang="en-US" dirty="0"/>
              <a:t>converts between SimpleMem events </a:t>
            </a:r>
            <a:br>
              <a:rPr lang="en-US" dirty="0"/>
            </a:br>
            <a:r>
              <a:rPr lang="en-US" dirty="0"/>
              <a:t>and internal memHierarchy events</a:t>
            </a:r>
          </a:p>
          <a:p>
            <a:pPr lvl="1"/>
            <a:r>
              <a:rPr lang="en-US" dirty="0"/>
              <a:t>Processor loads the interface into a subcomponent slot</a:t>
            </a:r>
          </a:p>
          <a:p>
            <a:pPr lvl="1" algn="l"/>
            <a:r>
              <a:rPr lang="en-US" sz="2000" dirty="0" err="1">
                <a:latin typeface="Consolas" panose="020B0609020204030204" pitchFamily="49" charset="0"/>
                <a:cs typeface="Consolas" panose="020B0609020204030204" pitchFamily="49" charset="0"/>
              </a:rPr>
              <a:t>memHierarchy.memHierarchyInterface</a:t>
            </a:r>
            <a:r>
              <a:rPr lang="en-US" sz="2000" dirty="0">
                <a:latin typeface="Consolas" panose="020B0609020204030204" pitchFamily="49" charset="0"/>
                <a:cs typeface="Consolas" panose="020B0609020204030204" pitchFamily="49" charset="0"/>
              </a:rPr>
              <a:t> </a:t>
            </a:r>
            <a:r>
              <a:rPr lang="en-US" dirty="0"/>
              <a:t>and </a:t>
            </a:r>
            <a:r>
              <a:rPr lang="en-US" sz="2000" dirty="0" err="1">
                <a:latin typeface="Consolas" panose="020B0609020204030204" pitchFamily="49" charset="0"/>
                <a:cs typeface="Consolas" panose="020B0609020204030204" pitchFamily="49" charset="0"/>
              </a:rPr>
              <a:t>memHierarchy.memHierarchyScratchInterface</a:t>
            </a:r>
            <a:endParaRPr lang="en-US" sz="2000" dirty="0">
              <a:latin typeface="Consolas" panose="020B0609020204030204" pitchFamily="49" charset="0"/>
              <a:cs typeface="Consolas" panose="020B0609020204030204" pitchFamily="49" charset="0"/>
            </a:endParaRPr>
          </a:p>
          <a:p>
            <a:pPr lvl="1"/>
            <a:endParaRPr lang="en-US" sz="2000" dirty="0">
              <a:latin typeface="Consolas" panose="020B0609020204030204" pitchFamily="49" charset="0"/>
              <a:cs typeface="Consolas" panose="020B0609020204030204" pitchFamily="49" charset="0"/>
            </a:endParaRPr>
          </a:p>
        </p:txBody>
      </p:sp>
      <p:grpSp>
        <p:nvGrpSpPr>
          <p:cNvPr id="15" name="Group 14">
            <a:extLst>
              <a:ext uri="{FF2B5EF4-FFF2-40B4-BE49-F238E27FC236}">
                <a16:creationId xmlns:a16="http://schemas.microsoft.com/office/drawing/2014/main" id="{BD4946A5-4482-8840-988D-DE60040224F2}"/>
              </a:ext>
            </a:extLst>
          </p:cNvPr>
          <p:cNvGrpSpPr/>
          <p:nvPr/>
        </p:nvGrpSpPr>
        <p:grpSpPr>
          <a:xfrm>
            <a:off x="5913002" y="2633023"/>
            <a:ext cx="5725437" cy="1853588"/>
            <a:chOff x="3370938" y="4561886"/>
            <a:chExt cx="5725437" cy="1853588"/>
          </a:xfrm>
        </p:grpSpPr>
        <p:sp>
          <p:nvSpPr>
            <p:cNvPr id="5" name="Rectangle 4">
              <a:extLst>
                <a:ext uri="{FF2B5EF4-FFF2-40B4-BE49-F238E27FC236}">
                  <a16:creationId xmlns:a16="http://schemas.microsoft.com/office/drawing/2014/main" id="{87E73139-5168-DF46-93A3-57E2A1CF67CF}"/>
                </a:ext>
              </a:extLst>
            </p:cNvPr>
            <p:cNvSpPr/>
            <p:nvPr/>
          </p:nvSpPr>
          <p:spPr>
            <a:xfrm>
              <a:off x="3370938" y="4694851"/>
              <a:ext cx="1523086"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Core</a:t>
              </a:r>
            </a:p>
          </p:txBody>
        </p:sp>
        <p:sp>
          <p:nvSpPr>
            <p:cNvPr id="6" name="Rectangle 5">
              <a:extLst>
                <a:ext uri="{FF2B5EF4-FFF2-40B4-BE49-F238E27FC236}">
                  <a16:creationId xmlns:a16="http://schemas.microsoft.com/office/drawing/2014/main" id="{61EFB329-58DE-3748-B121-81A302CCFCEA}"/>
                </a:ext>
              </a:extLst>
            </p:cNvPr>
            <p:cNvSpPr/>
            <p:nvPr/>
          </p:nvSpPr>
          <p:spPr>
            <a:xfrm>
              <a:off x="3370938" y="5725501"/>
              <a:ext cx="1523086"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Core</a:t>
              </a:r>
            </a:p>
          </p:txBody>
        </p:sp>
        <p:sp>
          <p:nvSpPr>
            <p:cNvPr id="7" name="Rectangle 6">
              <a:extLst>
                <a:ext uri="{FF2B5EF4-FFF2-40B4-BE49-F238E27FC236}">
                  <a16:creationId xmlns:a16="http://schemas.microsoft.com/office/drawing/2014/main" id="{DFA98B0C-6049-3C4C-B0DC-68A785503161}"/>
                </a:ext>
              </a:extLst>
            </p:cNvPr>
            <p:cNvSpPr/>
            <p:nvPr/>
          </p:nvSpPr>
          <p:spPr>
            <a:xfrm>
              <a:off x="4222512" y="4561886"/>
              <a:ext cx="881062"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SimpleMem</a:t>
              </a:r>
            </a:p>
          </p:txBody>
        </p:sp>
        <p:sp>
          <p:nvSpPr>
            <p:cNvPr id="8" name="Rectangle 7">
              <a:extLst>
                <a:ext uri="{FF2B5EF4-FFF2-40B4-BE49-F238E27FC236}">
                  <a16:creationId xmlns:a16="http://schemas.microsoft.com/office/drawing/2014/main" id="{A07097E1-DA58-2845-A8C5-E475B86FE368}"/>
                </a:ext>
              </a:extLst>
            </p:cNvPr>
            <p:cNvSpPr/>
            <p:nvPr/>
          </p:nvSpPr>
          <p:spPr>
            <a:xfrm>
              <a:off x="4222512" y="5558224"/>
              <a:ext cx="881062"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SimpleMem</a:t>
              </a:r>
            </a:p>
          </p:txBody>
        </p:sp>
        <p:sp>
          <p:nvSpPr>
            <p:cNvPr id="9" name="Cloud 8">
              <a:extLst>
                <a:ext uri="{FF2B5EF4-FFF2-40B4-BE49-F238E27FC236}">
                  <a16:creationId xmlns:a16="http://schemas.microsoft.com/office/drawing/2014/main" id="{F8DEC795-7383-D540-BD99-53E2A0EA66D1}"/>
                </a:ext>
              </a:extLst>
            </p:cNvPr>
            <p:cNvSpPr/>
            <p:nvPr/>
          </p:nvSpPr>
          <p:spPr>
            <a:xfrm>
              <a:off x="6096000" y="4700974"/>
              <a:ext cx="3000375" cy="171450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Memory System</a:t>
              </a:r>
            </a:p>
          </p:txBody>
        </p:sp>
        <p:cxnSp>
          <p:nvCxnSpPr>
            <p:cNvPr id="11" name="Straight Arrow Connector 10">
              <a:extLst>
                <a:ext uri="{FF2B5EF4-FFF2-40B4-BE49-F238E27FC236}">
                  <a16:creationId xmlns:a16="http://schemas.microsoft.com/office/drawing/2014/main" id="{AD808A75-4EA8-E745-88A1-849C000656C7}"/>
                </a:ext>
              </a:extLst>
            </p:cNvPr>
            <p:cNvCxnSpPr>
              <a:cxnSpLocks/>
              <a:stCxn id="7" idx="3"/>
            </p:cNvCxnSpPr>
            <p:nvPr/>
          </p:nvCxnSpPr>
          <p:spPr>
            <a:xfrm>
              <a:off x="5103574" y="4904786"/>
              <a:ext cx="1310601" cy="175623"/>
            </a:xfrm>
            <a:prstGeom prst="straightConnector1">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FB3BA718-BF4B-D849-BCB8-4E1B7DF3CD37}"/>
                </a:ext>
              </a:extLst>
            </p:cNvPr>
            <p:cNvCxnSpPr>
              <a:cxnSpLocks/>
              <a:stCxn id="8" idx="3"/>
            </p:cNvCxnSpPr>
            <p:nvPr/>
          </p:nvCxnSpPr>
          <p:spPr>
            <a:xfrm flipV="1">
              <a:off x="5103574" y="5725501"/>
              <a:ext cx="1119187" cy="175623"/>
            </a:xfrm>
            <a:prstGeom prst="straightConnector1">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8514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5E4CF1-6F2A-C14C-95D5-CB9A7B08762C}"/>
              </a:ext>
            </a:extLst>
          </p:cNvPr>
          <p:cNvSpPr>
            <a:spLocks noGrp="1"/>
          </p:cNvSpPr>
          <p:nvPr>
            <p:ph type="title"/>
          </p:nvPr>
        </p:nvSpPr>
        <p:spPr/>
        <p:txBody>
          <a:bodyPr/>
          <a:lstStyle/>
          <a:p>
            <a:r>
              <a:rPr lang="en-US" dirty="0" err="1"/>
              <a:t>MemEvents</a:t>
            </a:r>
            <a:r>
              <a:rPr lang="en-US" dirty="0"/>
              <a:t>: How MemHierarchy Components Communicate</a:t>
            </a:r>
          </a:p>
        </p:txBody>
      </p:sp>
      <p:sp>
        <p:nvSpPr>
          <p:cNvPr id="4" name="Slide Number Placeholder 3">
            <a:extLst>
              <a:ext uri="{FF2B5EF4-FFF2-40B4-BE49-F238E27FC236}">
                <a16:creationId xmlns:a16="http://schemas.microsoft.com/office/drawing/2014/main" id="{7FCA98B9-1BA6-1A44-80FE-6AFCAB4842E5}"/>
              </a:ext>
            </a:extLst>
          </p:cNvPr>
          <p:cNvSpPr>
            <a:spLocks noGrp="1"/>
          </p:cNvSpPr>
          <p:nvPr>
            <p:ph type="sldNum" sz="quarter" idx="4"/>
          </p:nvPr>
        </p:nvSpPr>
        <p:spPr/>
        <p:txBody>
          <a:bodyPr/>
          <a:lstStyle/>
          <a:p>
            <a:fld id="{4FAB73BC-B049-4115-A692-8D63A059BFB8}" type="slidenum">
              <a:rPr lang="en-US" smtClean="0"/>
              <a:t>66</a:t>
            </a:fld>
            <a:endParaRPr lang="en-US" dirty="0"/>
          </a:p>
        </p:txBody>
      </p:sp>
      <p:sp>
        <p:nvSpPr>
          <p:cNvPr id="6" name="Text Placeholder 5">
            <a:extLst>
              <a:ext uri="{FF2B5EF4-FFF2-40B4-BE49-F238E27FC236}">
                <a16:creationId xmlns:a16="http://schemas.microsoft.com/office/drawing/2014/main" id="{9982E259-FAC9-0A47-BF57-D1FB2DB851C5}"/>
              </a:ext>
            </a:extLst>
          </p:cNvPr>
          <p:cNvSpPr>
            <a:spLocks noGrp="1"/>
          </p:cNvSpPr>
          <p:nvPr>
            <p:ph type="body" sz="quarter" idx="10"/>
          </p:nvPr>
        </p:nvSpPr>
        <p:spPr/>
        <p:txBody>
          <a:bodyPr>
            <a:normAutofit fontScale="92500" lnSpcReduction="20000"/>
          </a:bodyPr>
          <a:lstStyle/>
          <a:p>
            <a:r>
              <a:rPr lang="en-US" dirty="0"/>
              <a:t>Many event types derived from </a:t>
            </a:r>
            <a:r>
              <a:rPr lang="en-US" dirty="0" err="1"/>
              <a:t>MemEventBase</a:t>
            </a:r>
            <a:endParaRPr lang="en-US" dirty="0"/>
          </a:p>
          <a:p>
            <a:pPr lvl="1"/>
            <a:r>
              <a:rPr lang="en-US" dirty="0" err="1"/>
              <a:t>MemEvent</a:t>
            </a:r>
            <a:r>
              <a:rPr lang="en-US" dirty="0"/>
              <a:t> – most cache and memory requests and responses</a:t>
            </a:r>
          </a:p>
          <a:p>
            <a:pPr lvl="1"/>
            <a:r>
              <a:rPr lang="en-US" dirty="0" err="1"/>
              <a:t>MoveEvent</a:t>
            </a:r>
            <a:r>
              <a:rPr lang="en-US" dirty="0"/>
              <a:t> – scratchpad Get/Put</a:t>
            </a:r>
          </a:p>
          <a:p>
            <a:pPr lvl="1"/>
            <a:r>
              <a:rPr lang="en-US" dirty="0" err="1"/>
              <a:t>CustomCmdEvent</a:t>
            </a:r>
            <a:r>
              <a:rPr lang="en-US" dirty="0"/>
              <a:t> – custom memory event</a:t>
            </a:r>
          </a:p>
          <a:p>
            <a:pPr lvl="1"/>
            <a:r>
              <a:rPr lang="en-US" dirty="0" err="1"/>
              <a:t>MemEventInit</a:t>
            </a:r>
            <a:r>
              <a:rPr lang="en-US" dirty="0"/>
              <a:t> – </a:t>
            </a:r>
            <a:r>
              <a:rPr lang="en-US" dirty="0" err="1"/>
              <a:t>init</a:t>
            </a:r>
            <a:r>
              <a:rPr lang="en-US" dirty="0"/>
              <a:t>() events including memory initialization (data values), configuration, etc.</a:t>
            </a:r>
          </a:p>
          <a:p>
            <a:pPr lvl="1" algn="l"/>
            <a:endParaRPr lang="en-US" dirty="0"/>
          </a:p>
          <a:p>
            <a:r>
              <a:rPr lang="en-US" dirty="0" err="1"/>
              <a:t>MemEventBase</a:t>
            </a:r>
            <a:r>
              <a:rPr lang="en-US" dirty="0"/>
              <a:t> fields</a:t>
            </a:r>
          </a:p>
          <a:p>
            <a:pPr lvl="1"/>
            <a:r>
              <a:rPr lang="en-US" dirty="0" err="1"/>
              <a:t>eventID</a:t>
            </a:r>
            <a:r>
              <a:rPr lang="en-US" dirty="0"/>
              <a:t> – Auto-generated, unique ID</a:t>
            </a:r>
          </a:p>
          <a:p>
            <a:pPr lvl="1"/>
            <a:r>
              <a:rPr lang="en-US" dirty="0" err="1"/>
              <a:t>responseToID</a:t>
            </a:r>
            <a:r>
              <a:rPr lang="en-US" dirty="0"/>
              <a:t> – if response, ID of the corresponding request</a:t>
            </a:r>
          </a:p>
          <a:p>
            <a:pPr lvl="1"/>
            <a:r>
              <a:rPr lang="en-US" dirty="0" err="1"/>
              <a:t>src</a:t>
            </a:r>
            <a:r>
              <a:rPr lang="en-US" dirty="0"/>
              <a:t> – name of source component</a:t>
            </a:r>
          </a:p>
          <a:p>
            <a:pPr lvl="1"/>
            <a:r>
              <a:rPr lang="en-US" dirty="0" err="1"/>
              <a:t>dst</a:t>
            </a:r>
            <a:r>
              <a:rPr lang="en-US" dirty="0"/>
              <a:t> – name of destination component</a:t>
            </a:r>
          </a:p>
          <a:p>
            <a:pPr lvl="1"/>
            <a:r>
              <a:rPr lang="en-US" dirty="0" err="1"/>
              <a:t>rqstr</a:t>
            </a:r>
            <a:r>
              <a:rPr lang="en-US" dirty="0"/>
              <a:t> – name of component that initiated this chain of events (e.g., core’s name)</a:t>
            </a:r>
          </a:p>
          <a:p>
            <a:pPr lvl="1"/>
            <a:r>
              <a:rPr lang="en-US" dirty="0" err="1"/>
              <a:t>cmd</a:t>
            </a:r>
            <a:r>
              <a:rPr lang="en-US" dirty="0"/>
              <a:t> – command, see </a:t>
            </a:r>
            <a:r>
              <a:rPr lang="en-US" dirty="0" err="1"/>
              <a:t>memTypes.h</a:t>
            </a:r>
            <a:endParaRPr lang="en-US" dirty="0"/>
          </a:p>
          <a:p>
            <a:pPr lvl="1"/>
            <a:r>
              <a:rPr lang="en-US" dirty="0"/>
              <a:t>flags – flags such as SUCCESS, LLSC, NONCACHEABLE, NORESPONSE, etc.</a:t>
            </a:r>
          </a:p>
          <a:p>
            <a:pPr lvl="1"/>
            <a:r>
              <a:rPr lang="en-US" dirty="0" err="1"/>
              <a:t>memFlags</a:t>
            </a:r>
            <a:r>
              <a:rPr lang="en-US" dirty="0"/>
              <a:t> – field passed through from CPU to memory and back, early version of custom instructions</a:t>
            </a:r>
          </a:p>
        </p:txBody>
      </p:sp>
      <p:sp>
        <p:nvSpPr>
          <p:cNvPr id="7" name="TextBox 6">
            <a:extLst>
              <a:ext uri="{FF2B5EF4-FFF2-40B4-BE49-F238E27FC236}">
                <a16:creationId xmlns:a16="http://schemas.microsoft.com/office/drawing/2014/main" id="{36AF55BB-B963-A842-B172-09042B16149E}"/>
              </a:ext>
            </a:extLst>
          </p:cNvPr>
          <p:cNvSpPr txBox="1"/>
          <p:nvPr/>
        </p:nvSpPr>
        <p:spPr>
          <a:xfrm>
            <a:off x="720648" y="694614"/>
            <a:ext cx="8083513" cy="338554"/>
          </a:xfrm>
          <a:prstGeom prst="rect">
            <a:avLst/>
          </a:prstGeom>
          <a:noFill/>
        </p:spPr>
        <p:txBody>
          <a:bodyPr wrap="square" rtlCol="0">
            <a:spAutoFit/>
          </a:bodyPr>
          <a:lstStyle/>
          <a:p>
            <a:r>
              <a:rPr lang="en-US" sz="1600" dirty="0" err="1">
                <a:latin typeface="Gill Sans MT" panose="020B0502020104020203" pitchFamily="34" charset="77"/>
                <a:cs typeface="Consolas" panose="020B0609020204030204" pitchFamily="49" charset="0"/>
              </a:rPr>
              <a:t>sst</a:t>
            </a:r>
            <a:r>
              <a:rPr lang="en-US" sz="1600" dirty="0">
                <a:latin typeface="Gill Sans MT" panose="020B0502020104020203" pitchFamily="34" charset="77"/>
                <a:cs typeface="Consolas" panose="020B0609020204030204" pitchFamily="49" charset="0"/>
              </a:rPr>
              <a:t>-elements/</a:t>
            </a:r>
            <a:r>
              <a:rPr lang="en-US" sz="1600" dirty="0" err="1">
                <a:latin typeface="Gill Sans MT" panose="020B0502020104020203" pitchFamily="34" charset="77"/>
                <a:cs typeface="Consolas" panose="020B0609020204030204" pitchFamily="49" charset="0"/>
              </a:rPr>
              <a:t>src</a:t>
            </a:r>
            <a:r>
              <a:rPr lang="en-US" sz="1600" dirty="0">
                <a:latin typeface="Gill Sans MT" panose="020B0502020104020203" pitchFamily="34" charset="77"/>
                <a:cs typeface="Consolas" panose="020B0609020204030204" pitchFamily="49" charset="0"/>
              </a:rPr>
              <a:t>/</a:t>
            </a:r>
            <a:r>
              <a:rPr lang="en-US" sz="1600" dirty="0" err="1">
                <a:latin typeface="Gill Sans MT" panose="020B0502020104020203" pitchFamily="34" charset="77"/>
                <a:cs typeface="Consolas" panose="020B0609020204030204" pitchFamily="49" charset="0"/>
              </a:rPr>
              <a:t>sst</a:t>
            </a:r>
            <a:r>
              <a:rPr lang="en-US" sz="1600" dirty="0">
                <a:latin typeface="Gill Sans MT" panose="020B0502020104020203" pitchFamily="34" charset="77"/>
                <a:cs typeface="Consolas" panose="020B0609020204030204" pitchFamily="49" charset="0"/>
              </a:rPr>
              <a:t>/elements/memHierarchy/</a:t>
            </a:r>
            <a:r>
              <a:rPr lang="en-US" sz="1600" dirty="0" err="1">
                <a:latin typeface="Gill Sans MT" panose="020B0502020104020203" pitchFamily="34" charset="77"/>
                <a:cs typeface="Consolas" panose="020B0609020204030204" pitchFamily="49" charset="0"/>
              </a:rPr>
              <a:t>memEventBase.h</a:t>
            </a:r>
            <a:endParaRPr lang="en-US" sz="1600" dirty="0">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14147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E2E7B-DFDF-CC4A-960B-E1AFEC743F46}"/>
              </a:ext>
            </a:extLst>
          </p:cNvPr>
          <p:cNvSpPr>
            <a:spLocks noGrp="1"/>
          </p:cNvSpPr>
          <p:nvPr>
            <p:ph type="title"/>
          </p:nvPr>
        </p:nvSpPr>
        <p:spPr/>
        <p:txBody>
          <a:bodyPr/>
          <a:lstStyle/>
          <a:p>
            <a:r>
              <a:rPr lang="en-US" dirty="0"/>
              <a:t>MemHierarchy: Caches</a:t>
            </a:r>
            <a:br>
              <a:rPr lang="en-US" dirty="0"/>
            </a:br>
            <a:r>
              <a:rPr lang="en-US" sz="1600" dirty="0" err="1"/>
              <a:t>sst</a:t>
            </a:r>
            <a:r>
              <a:rPr lang="en-US" sz="1600" dirty="0"/>
              <a:t>-elements/</a:t>
            </a:r>
            <a:r>
              <a:rPr lang="en-US" sz="1600" dirty="0" err="1"/>
              <a:t>src</a:t>
            </a:r>
            <a:r>
              <a:rPr lang="en-US" sz="1600" dirty="0"/>
              <a:t>/</a:t>
            </a:r>
            <a:r>
              <a:rPr lang="en-US" sz="1600" dirty="0" err="1"/>
              <a:t>sst</a:t>
            </a:r>
            <a:r>
              <a:rPr lang="en-US" sz="1600" dirty="0"/>
              <a:t>/elements/memHierarchy/</a:t>
            </a:r>
            <a:r>
              <a:rPr lang="en-US" sz="1600" dirty="0" err="1"/>
              <a:t>cacheController.h</a:t>
            </a:r>
            <a:endParaRPr lang="en-US" sz="1600" dirty="0"/>
          </a:p>
        </p:txBody>
      </p:sp>
      <p:sp>
        <p:nvSpPr>
          <p:cNvPr id="3" name="Slide Number Placeholder 2">
            <a:extLst>
              <a:ext uri="{FF2B5EF4-FFF2-40B4-BE49-F238E27FC236}">
                <a16:creationId xmlns:a16="http://schemas.microsoft.com/office/drawing/2014/main" id="{920D6DBD-7D04-494A-805B-2364ABAC2B89}"/>
              </a:ext>
            </a:extLst>
          </p:cNvPr>
          <p:cNvSpPr>
            <a:spLocks noGrp="1"/>
          </p:cNvSpPr>
          <p:nvPr>
            <p:ph type="sldNum" sz="quarter" idx="4"/>
          </p:nvPr>
        </p:nvSpPr>
        <p:spPr/>
        <p:txBody>
          <a:bodyPr/>
          <a:lstStyle/>
          <a:p>
            <a:fld id="{4FAB73BC-B049-4115-A692-8D63A059BFB8}" type="slidenum">
              <a:rPr lang="en-US" smtClean="0"/>
              <a:pPr/>
              <a:t>67</a:t>
            </a:fld>
            <a:endParaRPr lang="en-US" dirty="0"/>
          </a:p>
        </p:txBody>
      </p:sp>
      <p:sp>
        <p:nvSpPr>
          <p:cNvPr id="4" name="Text Placeholder 3">
            <a:extLst>
              <a:ext uri="{FF2B5EF4-FFF2-40B4-BE49-F238E27FC236}">
                <a16:creationId xmlns:a16="http://schemas.microsoft.com/office/drawing/2014/main" id="{73E62608-BC60-9B40-A75C-52F2CC23A357}"/>
              </a:ext>
            </a:extLst>
          </p:cNvPr>
          <p:cNvSpPr>
            <a:spLocks noGrp="1"/>
          </p:cNvSpPr>
          <p:nvPr>
            <p:ph type="body" sz="quarter" idx="10"/>
          </p:nvPr>
        </p:nvSpPr>
        <p:spPr>
          <a:xfrm>
            <a:off x="553562" y="1132499"/>
            <a:ext cx="5542438" cy="3409528"/>
          </a:xfrm>
        </p:spPr>
        <p:txBody>
          <a:bodyPr>
            <a:normAutofit fontScale="85000" lnSpcReduction="20000"/>
          </a:bodyPr>
          <a:lstStyle/>
          <a:p>
            <a:pPr algn="l"/>
            <a:r>
              <a:rPr lang="en-US" dirty="0"/>
              <a:t>Flexible topologies</a:t>
            </a:r>
          </a:p>
          <a:p>
            <a:r>
              <a:rPr lang="en-US" dirty="0"/>
              <a:t>Configurable</a:t>
            </a:r>
          </a:p>
          <a:p>
            <a:pPr lvl="1"/>
            <a:r>
              <a:rPr lang="en-US" dirty="0"/>
              <a:t>Size, associativity, latency, line size, etc.</a:t>
            </a:r>
          </a:p>
          <a:p>
            <a:pPr lvl="1"/>
            <a:r>
              <a:rPr lang="en-US" dirty="0"/>
              <a:t>Shared, private, distributed</a:t>
            </a:r>
          </a:p>
          <a:p>
            <a:pPr lvl="1"/>
            <a:r>
              <a:rPr lang="en-US" dirty="0"/>
              <a:t>Coherence (MSI, MESI, non-coherent), inclusivity</a:t>
            </a:r>
          </a:p>
          <a:p>
            <a:pPr lvl="1"/>
            <a:r>
              <a:rPr lang="en-US" dirty="0"/>
              <a:t>Replacement and hashing algorithms</a:t>
            </a:r>
          </a:p>
          <a:p>
            <a:r>
              <a:rPr lang="en-US" dirty="0"/>
              <a:t>Addressing</a:t>
            </a:r>
          </a:p>
          <a:p>
            <a:pPr lvl="1"/>
            <a:r>
              <a:rPr lang="en-US" dirty="0"/>
              <a:t>Nominally physical</a:t>
            </a:r>
          </a:p>
          <a:p>
            <a:pPr lvl="1"/>
            <a:r>
              <a:rPr lang="en-US" dirty="0"/>
              <a:t>All caches are associated with an address  ‘region’ </a:t>
            </a:r>
          </a:p>
          <a:p>
            <a:pPr lvl="2"/>
            <a:r>
              <a:rPr lang="en-US" dirty="0"/>
              <a:t>Start, end, interleaving</a:t>
            </a:r>
          </a:p>
        </p:txBody>
      </p:sp>
      <p:grpSp>
        <p:nvGrpSpPr>
          <p:cNvPr id="81" name="Group 80">
            <a:extLst>
              <a:ext uri="{FF2B5EF4-FFF2-40B4-BE49-F238E27FC236}">
                <a16:creationId xmlns:a16="http://schemas.microsoft.com/office/drawing/2014/main" id="{039F3A74-8CB7-3D48-9FCA-463D35DA1EED}"/>
              </a:ext>
            </a:extLst>
          </p:cNvPr>
          <p:cNvGrpSpPr/>
          <p:nvPr/>
        </p:nvGrpSpPr>
        <p:grpSpPr>
          <a:xfrm>
            <a:off x="4793091" y="4147291"/>
            <a:ext cx="1464986" cy="2614584"/>
            <a:chOff x="479078" y="3713994"/>
            <a:chExt cx="1464986" cy="2614584"/>
          </a:xfrm>
        </p:grpSpPr>
        <p:sp>
          <p:nvSpPr>
            <p:cNvPr id="5" name="Rectangle 4">
              <a:extLst>
                <a:ext uri="{FF2B5EF4-FFF2-40B4-BE49-F238E27FC236}">
                  <a16:creationId xmlns:a16="http://schemas.microsoft.com/office/drawing/2014/main" id="{B0E7A3BE-5F52-7044-A971-512852E173BD}"/>
                </a:ext>
              </a:extLst>
            </p:cNvPr>
            <p:cNvSpPr/>
            <p:nvPr/>
          </p:nvSpPr>
          <p:spPr>
            <a:xfrm>
              <a:off x="1050862" y="5297427"/>
              <a:ext cx="405202" cy="338554"/>
            </a:xfrm>
            <a:prstGeom prst="rect">
              <a:avLst/>
            </a:prstGeom>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L4</a:t>
              </a:r>
            </a:p>
          </p:txBody>
        </p:sp>
        <p:sp>
          <p:nvSpPr>
            <p:cNvPr id="6" name="Rectangle 5">
              <a:extLst>
                <a:ext uri="{FF2B5EF4-FFF2-40B4-BE49-F238E27FC236}">
                  <a16:creationId xmlns:a16="http://schemas.microsoft.com/office/drawing/2014/main" id="{CAC3C971-33C3-3443-8D53-E40796718E2D}"/>
                </a:ext>
              </a:extLst>
            </p:cNvPr>
            <p:cNvSpPr/>
            <p:nvPr/>
          </p:nvSpPr>
          <p:spPr>
            <a:xfrm>
              <a:off x="1050862" y="3713994"/>
              <a:ext cx="405202" cy="338554"/>
            </a:xfrm>
            <a:prstGeom prst="rect">
              <a:avLst/>
            </a:prstGeom>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L1</a:t>
              </a:r>
            </a:p>
          </p:txBody>
        </p:sp>
        <p:sp>
          <p:nvSpPr>
            <p:cNvPr id="7" name="Rectangle 6">
              <a:extLst>
                <a:ext uri="{FF2B5EF4-FFF2-40B4-BE49-F238E27FC236}">
                  <a16:creationId xmlns:a16="http://schemas.microsoft.com/office/drawing/2014/main" id="{AAAFC273-D017-FB4B-81EB-E72BBC431EF2}"/>
                </a:ext>
              </a:extLst>
            </p:cNvPr>
            <p:cNvSpPr/>
            <p:nvPr/>
          </p:nvSpPr>
          <p:spPr>
            <a:xfrm>
              <a:off x="1052361" y="4238421"/>
              <a:ext cx="405202" cy="338554"/>
            </a:xfrm>
            <a:prstGeom prst="rect">
              <a:avLst/>
            </a:prstGeom>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L2</a:t>
              </a:r>
            </a:p>
          </p:txBody>
        </p:sp>
        <p:sp>
          <p:nvSpPr>
            <p:cNvPr id="9" name="Rectangle 8">
              <a:extLst>
                <a:ext uri="{FF2B5EF4-FFF2-40B4-BE49-F238E27FC236}">
                  <a16:creationId xmlns:a16="http://schemas.microsoft.com/office/drawing/2014/main" id="{F66A44F4-A4B4-E749-85EB-EB9F5FB72638}"/>
                </a:ext>
              </a:extLst>
            </p:cNvPr>
            <p:cNvSpPr/>
            <p:nvPr/>
          </p:nvSpPr>
          <p:spPr>
            <a:xfrm>
              <a:off x="1050862" y="4751324"/>
              <a:ext cx="405202" cy="338554"/>
            </a:xfrm>
            <a:prstGeom prst="rect">
              <a:avLst/>
            </a:prstGeom>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L3</a:t>
              </a:r>
            </a:p>
          </p:txBody>
        </p:sp>
        <p:cxnSp>
          <p:nvCxnSpPr>
            <p:cNvPr id="14" name="Straight Connector 13">
              <a:extLst>
                <a:ext uri="{FF2B5EF4-FFF2-40B4-BE49-F238E27FC236}">
                  <a16:creationId xmlns:a16="http://schemas.microsoft.com/office/drawing/2014/main" id="{24085DB7-0E4E-AD48-A481-886A1297595E}"/>
                </a:ext>
              </a:extLst>
            </p:cNvPr>
            <p:cNvCxnSpPr>
              <a:stCxn id="6" idx="2"/>
              <a:endCxn id="7" idx="0"/>
            </p:cNvCxnSpPr>
            <p:nvPr/>
          </p:nvCxnSpPr>
          <p:spPr>
            <a:xfrm>
              <a:off x="1253463" y="4052548"/>
              <a:ext cx="1499" cy="185873"/>
            </a:xfrm>
            <a:prstGeom prst="line">
              <a:avLst/>
            </a:prstGeom>
          </p:spPr>
          <p:style>
            <a:lnRef idx="1">
              <a:schemeClr val="accent6"/>
            </a:lnRef>
            <a:fillRef idx="3">
              <a:schemeClr val="accent6"/>
            </a:fillRef>
            <a:effectRef idx="2">
              <a:schemeClr val="accent6"/>
            </a:effectRef>
            <a:fontRef idx="minor">
              <a:schemeClr val="lt1"/>
            </a:fontRef>
          </p:style>
        </p:cxnSp>
        <p:cxnSp>
          <p:nvCxnSpPr>
            <p:cNvPr id="16" name="Straight Connector 15">
              <a:extLst>
                <a:ext uri="{FF2B5EF4-FFF2-40B4-BE49-F238E27FC236}">
                  <a16:creationId xmlns:a16="http://schemas.microsoft.com/office/drawing/2014/main" id="{CCE1C8EA-4629-1B4B-8909-55F58AF0221D}"/>
                </a:ext>
              </a:extLst>
            </p:cNvPr>
            <p:cNvCxnSpPr>
              <a:cxnSpLocks/>
              <a:stCxn id="7" idx="2"/>
              <a:endCxn id="9" idx="0"/>
            </p:cNvCxnSpPr>
            <p:nvPr/>
          </p:nvCxnSpPr>
          <p:spPr>
            <a:xfrm flipH="1">
              <a:off x="1253463" y="4576975"/>
              <a:ext cx="1499" cy="174349"/>
            </a:xfrm>
            <a:prstGeom prst="line">
              <a:avLst/>
            </a:prstGeom>
          </p:spPr>
          <p:style>
            <a:lnRef idx="1">
              <a:schemeClr val="accent6"/>
            </a:lnRef>
            <a:fillRef idx="3">
              <a:schemeClr val="accent6"/>
            </a:fillRef>
            <a:effectRef idx="2">
              <a:schemeClr val="accent6"/>
            </a:effectRef>
            <a:fontRef idx="minor">
              <a:schemeClr val="lt1"/>
            </a:fontRef>
          </p:style>
        </p:cxnSp>
        <p:cxnSp>
          <p:nvCxnSpPr>
            <p:cNvPr id="19" name="Straight Connector 18">
              <a:extLst>
                <a:ext uri="{FF2B5EF4-FFF2-40B4-BE49-F238E27FC236}">
                  <a16:creationId xmlns:a16="http://schemas.microsoft.com/office/drawing/2014/main" id="{8C4D90DC-FAF2-B14C-B81A-2C88D7FC8A2C}"/>
                </a:ext>
              </a:extLst>
            </p:cNvPr>
            <p:cNvCxnSpPr>
              <a:cxnSpLocks/>
              <a:stCxn id="9" idx="2"/>
              <a:endCxn id="5" idx="0"/>
            </p:cNvCxnSpPr>
            <p:nvPr/>
          </p:nvCxnSpPr>
          <p:spPr>
            <a:xfrm>
              <a:off x="1253463" y="5089878"/>
              <a:ext cx="0" cy="207549"/>
            </a:xfrm>
            <a:prstGeom prst="line">
              <a:avLst/>
            </a:prstGeom>
          </p:spPr>
          <p:style>
            <a:lnRef idx="1">
              <a:schemeClr val="accent6"/>
            </a:lnRef>
            <a:fillRef idx="3">
              <a:schemeClr val="accent6"/>
            </a:fillRef>
            <a:effectRef idx="2">
              <a:schemeClr val="accent6"/>
            </a:effectRef>
            <a:fontRef idx="minor">
              <a:schemeClr val="lt1"/>
            </a:fontRef>
          </p:style>
        </p:cxnSp>
        <p:sp>
          <p:nvSpPr>
            <p:cNvPr id="41" name="TextBox 40">
              <a:extLst>
                <a:ext uri="{FF2B5EF4-FFF2-40B4-BE49-F238E27FC236}">
                  <a16:creationId xmlns:a16="http://schemas.microsoft.com/office/drawing/2014/main" id="{C87C9FBC-A99A-4A4E-8AC3-AC251DDE82F3}"/>
                </a:ext>
              </a:extLst>
            </p:cNvPr>
            <p:cNvSpPr txBox="1"/>
            <p:nvPr/>
          </p:nvSpPr>
          <p:spPr>
            <a:xfrm>
              <a:off x="479078" y="5682247"/>
              <a:ext cx="1464986" cy="646331"/>
            </a:xfrm>
            <a:prstGeom prst="rect">
              <a:avLst/>
            </a:prstGeom>
            <a:noFill/>
          </p:spPr>
          <p:txBody>
            <a:bodyPr wrap="square" rtlCol="0">
              <a:spAutoFit/>
            </a:bodyPr>
            <a:lstStyle/>
            <a:p>
              <a:pPr algn="ctr"/>
              <a:r>
                <a:rPr lang="en-US" dirty="0"/>
                <a:t>Deep hierarchies</a:t>
              </a:r>
            </a:p>
          </p:txBody>
        </p:sp>
      </p:grpSp>
      <p:grpSp>
        <p:nvGrpSpPr>
          <p:cNvPr id="82" name="Group 81">
            <a:extLst>
              <a:ext uri="{FF2B5EF4-FFF2-40B4-BE49-F238E27FC236}">
                <a16:creationId xmlns:a16="http://schemas.microsoft.com/office/drawing/2014/main" id="{2B83CA50-091A-5A48-8759-D6C5D23E846E}"/>
              </a:ext>
            </a:extLst>
          </p:cNvPr>
          <p:cNvGrpSpPr/>
          <p:nvPr/>
        </p:nvGrpSpPr>
        <p:grpSpPr>
          <a:xfrm>
            <a:off x="1830569" y="4600177"/>
            <a:ext cx="1184947" cy="1593526"/>
            <a:chOff x="1966980" y="3830305"/>
            <a:chExt cx="1184947" cy="1593526"/>
          </a:xfrm>
        </p:grpSpPr>
        <p:sp>
          <p:nvSpPr>
            <p:cNvPr id="10" name="Rectangle 9">
              <a:extLst>
                <a:ext uri="{FF2B5EF4-FFF2-40B4-BE49-F238E27FC236}">
                  <a16:creationId xmlns:a16="http://schemas.microsoft.com/office/drawing/2014/main" id="{7A255E35-34D9-004B-808E-C8D354952B65}"/>
                </a:ext>
              </a:extLst>
            </p:cNvPr>
            <p:cNvSpPr/>
            <p:nvPr/>
          </p:nvSpPr>
          <p:spPr>
            <a:xfrm>
              <a:off x="1966980" y="3839168"/>
              <a:ext cx="405202" cy="338554"/>
            </a:xfrm>
            <a:prstGeom prst="rect">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L1</a:t>
              </a:r>
            </a:p>
          </p:txBody>
        </p:sp>
        <p:sp>
          <p:nvSpPr>
            <p:cNvPr id="11" name="Rectangle 10">
              <a:extLst>
                <a:ext uri="{FF2B5EF4-FFF2-40B4-BE49-F238E27FC236}">
                  <a16:creationId xmlns:a16="http://schemas.microsoft.com/office/drawing/2014/main" id="{8557C1B0-835E-444F-B09B-74E6796CD808}"/>
                </a:ext>
              </a:extLst>
            </p:cNvPr>
            <p:cNvSpPr/>
            <p:nvPr/>
          </p:nvSpPr>
          <p:spPr>
            <a:xfrm>
              <a:off x="2679888" y="3830305"/>
              <a:ext cx="405202" cy="338554"/>
            </a:xfrm>
            <a:prstGeom prst="rect">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L1</a:t>
              </a:r>
            </a:p>
          </p:txBody>
        </p:sp>
        <p:sp>
          <p:nvSpPr>
            <p:cNvPr id="12" name="Rectangle 11">
              <a:extLst>
                <a:ext uri="{FF2B5EF4-FFF2-40B4-BE49-F238E27FC236}">
                  <a16:creationId xmlns:a16="http://schemas.microsoft.com/office/drawing/2014/main" id="{DD988545-B0D6-D342-A130-F17CCEEB5B9F}"/>
                </a:ext>
              </a:extLst>
            </p:cNvPr>
            <p:cNvSpPr/>
            <p:nvPr/>
          </p:nvSpPr>
          <p:spPr>
            <a:xfrm>
              <a:off x="2367392" y="4388732"/>
              <a:ext cx="405202" cy="338554"/>
            </a:xfrm>
            <a:prstGeom prst="rect">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L2</a:t>
              </a:r>
            </a:p>
          </p:txBody>
        </p:sp>
        <p:cxnSp>
          <p:nvCxnSpPr>
            <p:cNvPr id="22" name="Straight Connector 21">
              <a:extLst>
                <a:ext uri="{FF2B5EF4-FFF2-40B4-BE49-F238E27FC236}">
                  <a16:creationId xmlns:a16="http://schemas.microsoft.com/office/drawing/2014/main" id="{B1488DA8-D206-9945-9802-98750FC3D3FC}"/>
                </a:ext>
              </a:extLst>
            </p:cNvPr>
            <p:cNvCxnSpPr>
              <a:cxnSpLocks/>
              <a:stCxn id="11" idx="2"/>
              <a:endCxn id="12" idx="0"/>
            </p:cNvCxnSpPr>
            <p:nvPr/>
          </p:nvCxnSpPr>
          <p:spPr>
            <a:xfrm flipH="1">
              <a:off x="2569993" y="4168859"/>
              <a:ext cx="312496" cy="219873"/>
            </a:xfrm>
            <a:prstGeom prst="line">
              <a:avLst/>
            </a:prstGeom>
          </p:spPr>
          <p:style>
            <a:lnRef idx="1">
              <a:schemeClr val="accent5"/>
            </a:lnRef>
            <a:fillRef idx="3">
              <a:schemeClr val="accent5"/>
            </a:fillRef>
            <a:effectRef idx="2">
              <a:schemeClr val="accent5"/>
            </a:effectRef>
            <a:fontRef idx="minor">
              <a:schemeClr val="lt1"/>
            </a:fontRef>
          </p:style>
        </p:cxnSp>
        <p:cxnSp>
          <p:nvCxnSpPr>
            <p:cNvPr id="25" name="Straight Connector 24">
              <a:extLst>
                <a:ext uri="{FF2B5EF4-FFF2-40B4-BE49-F238E27FC236}">
                  <a16:creationId xmlns:a16="http://schemas.microsoft.com/office/drawing/2014/main" id="{8D7C55E9-6E4E-7846-BF83-4136D39EB74C}"/>
                </a:ext>
              </a:extLst>
            </p:cNvPr>
            <p:cNvCxnSpPr>
              <a:cxnSpLocks/>
              <a:stCxn id="12" idx="0"/>
              <a:endCxn id="10" idx="2"/>
            </p:cNvCxnSpPr>
            <p:nvPr/>
          </p:nvCxnSpPr>
          <p:spPr>
            <a:xfrm flipH="1" flipV="1">
              <a:off x="2169581" y="4177722"/>
              <a:ext cx="400412" cy="211010"/>
            </a:xfrm>
            <a:prstGeom prst="line">
              <a:avLst/>
            </a:prstGeom>
          </p:spPr>
          <p:style>
            <a:lnRef idx="1">
              <a:schemeClr val="accent5"/>
            </a:lnRef>
            <a:fillRef idx="3">
              <a:schemeClr val="accent5"/>
            </a:fillRef>
            <a:effectRef idx="2">
              <a:schemeClr val="accent5"/>
            </a:effectRef>
            <a:fontRef idx="minor">
              <a:schemeClr val="lt1"/>
            </a:fontRef>
          </p:style>
        </p:cxnSp>
        <p:sp>
          <p:nvSpPr>
            <p:cNvPr id="42" name="TextBox 41">
              <a:extLst>
                <a:ext uri="{FF2B5EF4-FFF2-40B4-BE49-F238E27FC236}">
                  <a16:creationId xmlns:a16="http://schemas.microsoft.com/office/drawing/2014/main" id="{A3714E49-85E5-4A4D-A0E2-BDF1FD19348F}"/>
                </a:ext>
              </a:extLst>
            </p:cNvPr>
            <p:cNvSpPr txBox="1"/>
            <p:nvPr/>
          </p:nvSpPr>
          <p:spPr>
            <a:xfrm>
              <a:off x="1988059" y="4777500"/>
              <a:ext cx="1163868" cy="646331"/>
            </a:xfrm>
            <a:prstGeom prst="rect">
              <a:avLst/>
            </a:prstGeom>
            <a:noFill/>
          </p:spPr>
          <p:txBody>
            <a:bodyPr wrap="square" rtlCol="0">
              <a:spAutoFit/>
            </a:bodyPr>
            <a:lstStyle/>
            <a:p>
              <a:pPr algn="ctr"/>
              <a:r>
                <a:rPr lang="en-US" dirty="0"/>
                <a:t>Private + shared</a:t>
              </a:r>
            </a:p>
          </p:txBody>
        </p:sp>
      </p:grpSp>
      <p:grpSp>
        <p:nvGrpSpPr>
          <p:cNvPr id="84" name="Group 83">
            <a:extLst>
              <a:ext uri="{FF2B5EF4-FFF2-40B4-BE49-F238E27FC236}">
                <a16:creationId xmlns:a16="http://schemas.microsoft.com/office/drawing/2014/main" id="{A47DA390-08E3-E343-ABCD-B16648C679E5}"/>
              </a:ext>
            </a:extLst>
          </p:cNvPr>
          <p:cNvGrpSpPr/>
          <p:nvPr/>
        </p:nvGrpSpPr>
        <p:grpSpPr>
          <a:xfrm>
            <a:off x="453656" y="5049523"/>
            <a:ext cx="1163868" cy="1338071"/>
            <a:chOff x="3582326" y="3583354"/>
            <a:chExt cx="1163868" cy="1338071"/>
          </a:xfrm>
        </p:grpSpPr>
        <p:sp>
          <p:nvSpPr>
            <p:cNvPr id="32" name="Rectangle 31">
              <a:extLst>
                <a:ext uri="{FF2B5EF4-FFF2-40B4-BE49-F238E27FC236}">
                  <a16:creationId xmlns:a16="http://schemas.microsoft.com/office/drawing/2014/main" id="{A99A467A-0CD5-E94E-AD81-4A42B406183B}"/>
                </a:ext>
              </a:extLst>
            </p:cNvPr>
            <p:cNvSpPr/>
            <p:nvPr/>
          </p:nvSpPr>
          <p:spPr>
            <a:xfrm>
              <a:off x="3643100" y="3592217"/>
              <a:ext cx="405202" cy="338554"/>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L1</a:t>
              </a:r>
            </a:p>
          </p:txBody>
        </p:sp>
        <p:sp>
          <p:nvSpPr>
            <p:cNvPr id="33" name="Rectangle 32">
              <a:extLst>
                <a:ext uri="{FF2B5EF4-FFF2-40B4-BE49-F238E27FC236}">
                  <a16:creationId xmlns:a16="http://schemas.microsoft.com/office/drawing/2014/main" id="{82DF8571-B8C3-BB4C-8850-1C9B3B0B59EB}"/>
                </a:ext>
              </a:extLst>
            </p:cNvPr>
            <p:cNvSpPr/>
            <p:nvPr/>
          </p:nvSpPr>
          <p:spPr>
            <a:xfrm>
              <a:off x="4327432" y="3583354"/>
              <a:ext cx="405202" cy="338554"/>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L1</a:t>
              </a:r>
            </a:p>
          </p:txBody>
        </p:sp>
        <p:sp>
          <p:nvSpPr>
            <p:cNvPr id="34" name="Rectangle 33">
              <a:extLst>
                <a:ext uri="{FF2B5EF4-FFF2-40B4-BE49-F238E27FC236}">
                  <a16:creationId xmlns:a16="http://schemas.microsoft.com/office/drawing/2014/main" id="{DE973E54-06ED-C643-8B35-4149F1945E22}"/>
                </a:ext>
              </a:extLst>
            </p:cNvPr>
            <p:cNvSpPr/>
            <p:nvPr/>
          </p:nvSpPr>
          <p:spPr>
            <a:xfrm>
              <a:off x="3643100" y="4209009"/>
              <a:ext cx="405202" cy="338554"/>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L2</a:t>
              </a:r>
            </a:p>
          </p:txBody>
        </p:sp>
        <p:cxnSp>
          <p:nvCxnSpPr>
            <p:cNvPr id="35" name="Straight Connector 34">
              <a:extLst>
                <a:ext uri="{FF2B5EF4-FFF2-40B4-BE49-F238E27FC236}">
                  <a16:creationId xmlns:a16="http://schemas.microsoft.com/office/drawing/2014/main" id="{D4F943DF-B6B3-1542-BF72-E99D8D70B454}"/>
                </a:ext>
              </a:extLst>
            </p:cNvPr>
            <p:cNvCxnSpPr>
              <a:cxnSpLocks/>
              <a:stCxn id="33" idx="2"/>
              <a:endCxn id="37" idx="0"/>
            </p:cNvCxnSpPr>
            <p:nvPr/>
          </p:nvCxnSpPr>
          <p:spPr>
            <a:xfrm flipH="1">
              <a:off x="4527069" y="3921908"/>
              <a:ext cx="2964" cy="287101"/>
            </a:xfrm>
            <a:prstGeom prst="line">
              <a:avLst/>
            </a:prstGeom>
          </p:spPr>
          <p:style>
            <a:lnRef idx="1">
              <a:schemeClr val="accent3"/>
            </a:lnRef>
            <a:fillRef idx="3">
              <a:schemeClr val="accent3"/>
            </a:fillRef>
            <a:effectRef idx="2">
              <a:schemeClr val="accent3"/>
            </a:effectRef>
            <a:fontRef idx="minor">
              <a:schemeClr val="lt1"/>
            </a:fontRef>
          </p:style>
        </p:cxnSp>
        <p:cxnSp>
          <p:nvCxnSpPr>
            <p:cNvPr id="36" name="Straight Connector 35">
              <a:extLst>
                <a:ext uri="{FF2B5EF4-FFF2-40B4-BE49-F238E27FC236}">
                  <a16:creationId xmlns:a16="http://schemas.microsoft.com/office/drawing/2014/main" id="{E4D94585-E528-B04E-AAFB-9E32FE8E3EB1}"/>
                </a:ext>
              </a:extLst>
            </p:cNvPr>
            <p:cNvCxnSpPr>
              <a:cxnSpLocks/>
              <a:stCxn id="34" idx="0"/>
              <a:endCxn id="32" idx="2"/>
            </p:cNvCxnSpPr>
            <p:nvPr/>
          </p:nvCxnSpPr>
          <p:spPr>
            <a:xfrm flipV="1">
              <a:off x="3845701" y="3930771"/>
              <a:ext cx="0" cy="278238"/>
            </a:xfrm>
            <a:prstGeom prst="line">
              <a:avLst/>
            </a:prstGeom>
          </p:spPr>
          <p:style>
            <a:lnRef idx="1">
              <a:schemeClr val="accent3"/>
            </a:lnRef>
            <a:fillRef idx="3">
              <a:schemeClr val="accent3"/>
            </a:fillRef>
            <a:effectRef idx="2">
              <a:schemeClr val="accent3"/>
            </a:effectRef>
            <a:fontRef idx="minor">
              <a:schemeClr val="lt1"/>
            </a:fontRef>
          </p:style>
        </p:cxnSp>
        <p:sp>
          <p:nvSpPr>
            <p:cNvPr id="37" name="Rectangle 36">
              <a:extLst>
                <a:ext uri="{FF2B5EF4-FFF2-40B4-BE49-F238E27FC236}">
                  <a16:creationId xmlns:a16="http://schemas.microsoft.com/office/drawing/2014/main" id="{E335265E-95F2-0F46-A375-D6859445864B}"/>
                </a:ext>
              </a:extLst>
            </p:cNvPr>
            <p:cNvSpPr/>
            <p:nvPr/>
          </p:nvSpPr>
          <p:spPr>
            <a:xfrm>
              <a:off x="4324468" y="4209009"/>
              <a:ext cx="405202" cy="338554"/>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L2</a:t>
              </a:r>
            </a:p>
          </p:txBody>
        </p:sp>
        <p:sp>
          <p:nvSpPr>
            <p:cNvPr id="43" name="TextBox 42">
              <a:extLst>
                <a:ext uri="{FF2B5EF4-FFF2-40B4-BE49-F238E27FC236}">
                  <a16:creationId xmlns:a16="http://schemas.microsoft.com/office/drawing/2014/main" id="{D97EE772-E880-1440-8A20-0831FB768674}"/>
                </a:ext>
              </a:extLst>
            </p:cNvPr>
            <p:cNvSpPr txBox="1"/>
            <p:nvPr/>
          </p:nvSpPr>
          <p:spPr>
            <a:xfrm>
              <a:off x="3582326" y="4552093"/>
              <a:ext cx="1163868" cy="369332"/>
            </a:xfrm>
            <a:prstGeom prst="rect">
              <a:avLst/>
            </a:prstGeom>
            <a:noFill/>
          </p:spPr>
          <p:txBody>
            <a:bodyPr wrap="square" rtlCol="0">
              <a:spAutoFit/>
            </a:bodyPr>
            <a:lstStyle/>
            <a:p>
              <a:pPr algn="ctr"/>
              <a:r>
                <a:rPr lang="en-US" dirty="0"/>
                <a:t>Private</a:t>
              </a:r>
            </a:p>
          </p:txBody>
        </p:sp>
      </p:grpSp>
      <p:grpSp>
        <p:nvGrpSpPr>
          <p:cNvPr id="83" name="Group 82">
            <a:extLst>
              <a:ext uri="{FF2B5EF4-FFF2-40B4-BE49-F238E27FC236}">
                <a16:creationId xmlns:a16="http://schemas.microsoft.com/office/drawing/2014/main" id="{73E5324E-C0FC-3A40-B68A-83C16A48ABCF}"/>
              </a:ext>
            </a:extLst>
          </p:cNvPr>
          <p:cNvGrpSpPr/>
          <p:nvPr/>
        </p:nvGrpSpPr>
        <p:grpSpPr>
          <a:xfrm>
            <a:off x="2985868" y="5052620"/>
            <a:ext cx="1785329" cy="1583670"/>
            <a:chOff x="3050439" y="5086166"/>
            <a:chExt cx="1785329" cy="1583670"/>
          </a:xfrm>
        </p:grpSpPr>
        <p:grpSp>
          <p:nvGrpSpPr>
            <p:cNvPr id="69" name="Group 68">
              <a:extLst>
                <a:ext uri="{FF2B5EF4-FFF2-40B4-BE49-F238E27FC236}">
                  <a16:creationId xmlns:a16="http://schemas.microsoft.com/office/drawing/2014/main" id="{A482F6EA-FB22-BA44-A466-7A8905D36F46}"/>
                </a:ext>
              </a:extLst>
            </p:cNvPr>
            <p:cNvGrpSpPr/>
            <p:nvPr/>
          </p:nvGrpSpPr>
          <p:grpSpPr>
            <a:xfrm>
              <a:off x="3154029" y="5086166"/>
              <a:ext cx="1464986" cy="952026"/>
              <a:chOff x="2422383" y="5681506"/>
              <a:chExt cx="1464986" cy="952026"/>
            </a:xfrm>
          </p:grpSpPr>
          <p:grpSp>
            <p:nvGrpSpPr>
              <p:cNvPr id="54" name="Group 53">
                <a:extLst>
                  <a:ext uri="{FF2B5EF4-FFF2-40B4-BE49-F238E27FC236}">
                    <a16:creationId xmlns:a16="http://schemas.microsoft.com/office/drawing/2014/main" id="{0C1C9387-5394-1447-816A-ADBD1CFA46CC}"/>
                  </a:ext>
                </a:extLst>
              </p:cNvPr>
              <p:cNvGrpSpPr/>
              <p:nvPr/>
            </p:nvGrpSpPr>
            <p:grpSpPr>
              <a:xfrm>
                <a:off x="2610109" y="5681506"/>
                <a:ext cx="1089534" cy="338554"/>
                <a:chOff x="2752611" y="5681506"/>
                <a:chExt cx="1089534" cy="338554"/>
              </a:xfrm>
            </p:grpSpPr>
            <p:sp>
              <p:nvSpPr>
                <p:cNvPr id="44" name="Rectangle 43">
                  <a:extLst>
                    <a:ext uri="{FF2B5EF4-FFF2-40B4-BE49-F238E27FC236}">
                      <a16:creationId xmlns:a16="http://schemas.microsoft.com/office/drawing/2014/main" id="{5F7032B6-B140-8B49-9623-D2F5E0414F74}"/>
                    </a:ext>
                  </a:extLst>
                </p:cNvPr>
                <p:cNvSpPr/>
                <p:nvPr/>
              </p:nvSpPr>
              <p:spPr>
                <a:xfrm>
                  <a:off x="2752611" y="5681506"/>
                  <a:ext cx="405202" cy="338554"/>
                </a:xfrm>
                <a:prstGeom prst="rect">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L1</a:t>
                  </a:r>
                </a:p>
              </p:txBody>
            </p:sp>
            <p:sp>
              <p:nvSpPr>
                <p:cNvPr id="45" name="Rectangle 44">
                  <a:extLst>
                    <a:ext uri="{FF2B5EF4-FFF2-40B4-BE49-F238E27FC236}">
                      <a16:creationId xmlns:a16="http://schemas.microsoft.com/office/drawing/2014/main" id="{85D15F08-1E94-0B49-8732-7EBFAB08F9EA}"/>
                    </a:ext>
                  </a:extLst>
                </p:cNvPr>
                <p:cNvSpPr/>
                <p:nvPr/>
              </p:nvSpPr>
              <p:spPr>
                <a:xfrm>
                  <a:off x="3436943" y="5681506"/>
                  <a:ext cx="405202" cy="338554"/>
                </a:xfrm>
                <a:prstGeom prst="rect">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L1</a:t>
                  </a:r>
                </a:p>
              </p:txBody>
            </p:sp>
          </p:grpSp>
          <p:sp>
            <p:nvSpPr>
              <p:cNvPr id="46" name="Rectangle 45">
                <a:extLst>
                  <a:ext uri="{FF2B5EF4-FFF2-40B4-BE49-F238E27FC236}">
                    <a16:creationId xmlns:a16="http://schemas.microsoft.com/office/drawing/2014/main" id="{4366FF98-4027-914A-9B2F-C18EC40128BF}"/>
                  </a:ext>
                </a:extLst>
              </p:cNvPr>
              <p:cNvSpPr/>
              <p:nvPr/>
            </p:nvSpPr>
            <p:spPr>
              <a:xfrm>
                <a:off x="2464431" y="6294978"/>
                <a:ext cx="405202" cy="338554"/>
              </a:xfrm>
              <a:prstGeom prst="rect">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L2</a:t>
                </a:r>
              </a:p>
            </p:txBody>
          </p:sp>
          <p:cxnSp>
            <p:nvCxnSpPr>
              <p:cNvPr id="47" name="Straight Connector 46">
                <a:extLst>
                  <a:ext uri="{FF2B5EF4-FFF2-40B4-BE49-F238E27FC236}">
                    <a16:creationId xmlns:a16="http://schemas.microsoft.com/office/drawing/2014/main" id="{4B18A01F-F3B5-734C-81DA-B6F33512B167}"/>
                  </a:ext>
                </a:extLst>
              </p:cNvPr>
              <p:cNvCxnSpPr>
                <a:cxnSpLocks/>
                <a:stCxn id="45" idx="2"/>
              </p:cNvCxnSpPr>
              <p:nvPr/>
            </p:nvCxnSpPr>
            <p:spPr>
              <a:xfrm>
                <a:off x="3497042" y="6020060"/>
                <a:ext cx="0" cy="114584"/>
              </a:xfrm>
              <a:prstGeom prst="line">
                <a:avLst/>
              </a:prstGeom>
            </p:spPr>
            <p:style>
              <a:lnRef idx="1">
                <a:schemeClr val="accent2"/>
              </a:lnRef>
              <a:fillRef idx="3">
                <a:schemeClr val="accent2"/>
              </a:fillRef>
              <a:effectRef idx="2">
                <a:schemeClr val="accent2"/>
              </a:effectRef>
              <a:fontRef idx="minor">
                <a:schemeClr val="lt1"/>
              </a:fontRef>
            </p:style>
          </p:cxnSp>
          <p:cxnSp>
            <p:nvCxnSpPr>
              <p:cNvPr id="48" name="Straight Connector 47">
                <a:extLst>
                  <a:ext uri="{FF2B5EF4-FFF2-40B4-BE49-F238E27FC236}">
                    <a16:creationId xmlns:a16="http://schemas.microsoft.com/office/drawing/2014/main" id="{009E0029-B4F3-BD4E-B7D4-E3241730CA7B}"/>
                  </a:ext>
                </a:extLst>
              </p:cNvPr>
              <p:cNvCxnSpPr>
                <a:cxnSpLocks/>
                <a:stCxn id="46" idx="0"/>
              </p:cNvCxnSpPr>
              <p:nvPr/>
            </p:nvCxnSpPr>
            <p:spPr>
              <a:xfrm flipV="1">
                <a:off x="2667032" y="6204064"/>
                <a:ext cx="0" cy="90914"/>
              </a:xfrm>
              <a:prstGeom prst="line">
                <a:avLst/>
              </a:prstGeom>
            </p:spPr>
            <p:style>
              <a:lnRef idx="1">
                <a:schemeClr val="accent2"/>
              </a:lnRef>
              <a:fillRef idx="3">
                <a:schemeClr val="accent2"/>
              </a:fillRef>
              <a:effectRef idx="2">
                <a:schemeClr val="accent2"/>
              </a:effectRef>
              <a:fontRef idx="minor">
                <a:schemeClr val="lt1"/>
              </a:fontRef>
            </p:style>
          </p:cxnSp>
          <p:sp>
            <p:nvSpPr>
              <p:cNvPr id="49" name="Rectangle 48">
                <a:extLst>
                  <a:ext uri="{FF2B5EF4-FFF2-40B4-BE49-F238E27FC236}">
                    <a16:creationId xmlns:a16="http://schemas.microsoft.com/office/drawing/2014/main" id="{7F682631-3870-DF41-A840-0755AE868244}"/>
                  </a:ext>
                </a:extLst>
              </p:cNvPr>
              <p:cNvSpPr/>
              <p:nvPr/>
            </p:nvSpPr>
            <p:spPr>
              <a:xfrm>
                <a:off x="3433979" y="6294978"/>
                <a:ext cx="405202" cy="338554"/>
              </a:xfrm>
              <a:prstGeom prst="rect">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L2</a:t>
                </a:r>
              </a:p>
            </p:txBody>
          </p:sp>
          <p:sp>
            <p:nvSpPr>
              <p:cNvPr id="50" name="Rounded Rectangle 49">
                <a:extLst>
                  <a:ext uri="{FF2B5EF4-FFF2-40B4-BE49-F238E27FC236}">
                    <a16:creationId xmlns:a16="http://schemas.microsoft.com/office/drawing/2014/main" id="{5782BB94-B280-AF42-ADBE-8FE1B089FF82}"/>
                  </a:ext>
                </a:extLst>
              </p:cNvPr>
              <p:cNvSpPr/>
              <p:nvPr/>
            </p:nvSpPr>
            <p:spPr>
              <a:xfrm flipV="1">
                <a:off x="2422383" y="6134644"/>
                <a:ext cx="1464986" cy="6942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BB958C9-F616-8D43-A1F7-AE5A4F0E9B11}"/>
                  </a:ext>
                </a:extLst>
              </p:cNvPr>
              <p:cNvSpPr/>
              <p:nvPr/>
            </p:nvSpPr>
            <p:spPr>
              <a:xfrm>
                <a:off x="2949205" y="6294978"/>
                <a:ext cx="405202" cy="338554"/>
              </a:xfrm>
              <a:prstGeom prst="rect">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L2</a:t>
                </a:r>
              </a:p>
            </p:txBody>
          </p:sp>
          <p:cxnSp>
            <p:nvCxnSpPr>
              <p:cNvPr id="57" name="Straight Connector 56">
                <a:extLst>
                  <a:ext uri="{FF2B5EF4-FFF2-40B4-BE49-F238E27FC236}">
                    <a16:creationId xmlns:a16="http://schemas.microsoft.com/office/drawing/2014/main" id="{5F9BF027-222E-4442-A0A6-00AC03CF38C1}"/>
                  </a:ext>
                </a:extLst>
              </p:cNvPr>
              <p:cNvCxnSpPr>
                <a:cxnSpLocks/>
                <a:endCxn id="44" idx="2"/>
              </p:cNvCxnSpPr>
              <p:nvPr/>
            </p:nvCxnSpPr>
            <p:spPr>
              <a:xfrm flipV="1">
                <a:off x="2812710" y="6020060"/>
                <a:ext cx="0" cy="114584"/>
              </a:xfrm>
              <a:prstGeom prst="line">
                <a:avLst/>
              </a:prstGeom>
            </p:spPr>
            <p:style>
              <a:lnRef idx="1">
                <a:schemeClr val="accent2"/>
              </a:lnRef>
              <a:fillRef idx="3">
                <a:schemeClr val="accent2"/>
              </a:fillRef>
              <a:effectRef idx="2">
                <a:schemeClr val="accent2"/>
              </a:effectRef>
              <a:fontRef idx="minor">
                <a:schemeClr val="lt1"/>
              </a:fontRef>
            </p:style>
          </p:cxnSp>
          <p:cxnSp>
            <p:nvCxnSpPr>
              <p:cNvPr id="61" name="Straight Connector 60">
                <a:extLst>
                  <a:ext uri="{FF2B5EF4-FFF2-40B4-BE49-F238E27FC236}">
                    <a16:creationId xmlns:a16="http://schemas.microsoft.com/office/drawing/2014/main" id="{57728D63-2A66-E341-A39C-E592DAD0E91F}"/>
                  </a:ext>
                </a:extLst>
              </p:cNvPr>
              <p:cNvCxnSpPr>
                <a:cxnSpLocks/>
                <a:stCxn id="49" idx="0"/>
              </p:cNvCxnSpPr>
              <p:nvPr/>
            </p:nvCxnSpPr>
            <p:spPr>
              <a:xfrm flipV="1">
                <a:off x="3636580" y="6204064"/>
                <a:ext cx="0" cy="90914"/>
              </a:xfrm>
              <a:prstGeom prst="line">
                <a:avLst/>
              </a:prstGeom>
            </p:spPr>
            <p:style>
              <a:lnRef idx="1">
                <a:schemeClr val="accent2"/>
              </a:lnRef>
              <a:fillRef idx="3">
                <a:schemeClr val="accent2"/>
              </a:fillRef>
              <a:effectRef idx="2">
                <a:schemeClr val="accent2"/>
              </a:effectRef>
              <a:fontRef idx="minor">
                <a:schemeClr val="lt1"/>
              </a:fontRef>
            </p:style>
          </p:cxnSp>
          <p:cxnSp>
            <p:nvCxnSpPr>
              <p:cNvPr id="66" name="Straight Connector 65">
                <a:extLst>
                  <a:ext uri="{FF2B5EF4-FFF2-40B4-BE49-F238E27FC236}">
                    <a16:creationId xmlns:a16="http://schemas.microsoft.com/office/drawing/2014/main" id="{FD027EEB-4230-7643-AE15-2DE09989C3AF}"/>
                  </a:ext>
                </a:extLst>
              </p:cNvPr>
              <p:cNvCxnSpPr>
                <a:cxnSpLocks/>
                <a:stCxn id="52" idx="0"/>
                <a:endCxn id="50" idx="0"/>
              </p:cNvCxnSpPr>
              <p:nvPr/>
            </p:nvCxnSpPr>
            <p:spPr>
              <a:xfrm flipV="1">
                <a:off x="3151806" y="6204064"/>
                <a:ext cx="3070" cy="90914"/>
              </a:xfrm>
              <a:prstGeom prst="line">
                <a:avLst/>
              </a:prstGeom>
            </p:spPr>
            <p:style>
              <a:lnRef idx="1">
                <a:schemeClr val="accent2"/>
              </a:lnRef>
              <a:fillRef idx="3">
                <a:schemeClr val="accent2"/>
              </a:fillRef>
              <a:effectRef idx="2">
                <a:schemeClr val="accent2"/>
              </a:effectRef>
              <a:fontRef idx="minor">
                <a:schemeClr val="lt1"/>
              </a:fontRef>
            </p:style>
          </p:cxnSp>
        </p:grpSp>
        <p:sp>
          <p:nvSpPr>
            <p:cNvPr id="70" name="TextBox 69">
              <a:extLst>
                <a:ext uri="{FF2B5EF4-FFF2-40B4-BE49-F238E27FC236}">
                  <a16:creationId xmlns:a16="http://schemas.microsoft.com/office/drawing/2014/main" id="{19406CEB-BAD0-4346-B3E8-4C27EF82BA2D}"/>
                </a:ext>
              </a:extLst>
            </p:cNvPr>
            <p:cNvSpPr txBox="1"/>
            <p:nvPr/>
          </p:nvSpPr>
          <p:spPr>
            <a:xfrm>
              <a:off x="3050439" y="6023505"/>
              <a:ext cx="1785329" cy="646331"/>
            </a:xfrm>
            <a:prstGeom prst="rect">
              <a:avLst/>
            </a:prstGeom>
            <a:noFill/>
          </p:spPr>
          <p:txBody>
            <a:bodyPr wrap="square" rtlCol="0">
              <a:spAutoFit/>
            </a:bodyPr>
            <a:lstStyle/>
            <a:p>
              <a:pPr algn="ctr"/>
              <a:r>
                <a:rPr lang="en-US" dirty="0"/>
                <a:t>Shared distributed</a:t>
              </a:r>
            </a:p>
          </p:txBody>
        </p:sp>
      </p:grpSp>
      <p:sp>
        <p:nvSpPr>
          <p:cNvPr id="71" name="Rectangle 70">
            <a:extLst>
              <a:ext uri="{FF2B5EF4-FFF2-40B4-BE49-F238E27FC236}">
                <a16:creationId xmlns:a16="http://schemas.microsoft.com/office/drawing/2014/main" id="{74544E05-4FE9-9041-9196-107B9737680C}"/>
              </a:ext>
            </a:extLst>
          </p:cNvPr>
          <p:cNvSpPr/>
          <p:nvPr/>
        </p:nvSpPr>
        <p:spPr>
          <a:xfrm>
            <a:off x="6619240" y="1318696"/>
            <a:ext cx="5355085" cy="470262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dirty="0">
                <a:solidFill>
                  <a:sysClr val="windowText" lastClr="000000"/>
                </a:solidFill>
              </a:rPr>
              <a:t>Cache</a:t>
            </a:r>
          </a:p>
        </p:txBody>
      </p:sp>
      <p:sp>
        <p:nvSpPr>
          <p:cNvPr id="72" name="Rectangle 71">
            <a:extLst>
              <a:ext uri="{FF2B5EF4-FFF2-40B4-BE49-F238E27FC236}">
                <a16:creationId xmlns:a16="http://schemas.microsoft.com/office/drawing/2014/main" id="{6559499B-4D97-4B41-947B-4C6C925901CA}"/>
              </a:ext>
            </a:extLst>
          </p:cNvPr>
          <p:cNvSpPr/>
          <p:nvPr/>
        </p:nvSpPr>
        <p:spPr>
          <a:xfrm>
            <a:off x="9139697" y="3933103"/>
            <a:ext cx="2621588" cy="1322340"/>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Coherence Manager</a:t>
            </a:r>
          </a:p>
        </p:txBody>
      </p:sp>
      <p:sp>
        <p:nvSpPr>
          <p:cNvPr id="73" name="Rectangle 72">
            <a:extLst>
              <a:ext uri="{FF2B5EF4-FFF2-40B4-BE49-F238E27FC236}">
                <a16:creationId xmlns:a16="http://schemas.microsoft.com/office/drawing/2014/main" id="{8C59CB97-FC1F-DC4E-A581-41390D48A6DE}"/>
              </a:ext>
            </a:extLst>
          </p:cNvPr>
          <p:cNvSpPr/>
          <p:nvPr/>
        </p:nvSpPr>
        <p:spPr>
          <a:xfrm>
            <a:off x="6861475" y="3553574"/>
            <a:ext cx="2007259" cy="1843365"/>
          </a:xfrm>
          <a:prstGeom prst="rect">
            <a:avLst/>
          </a:pr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t>Cache Array</a:t>
            </a:r>
          </a:p>
        </p:txBody>
      </p:sp>
      <p:sp>
        <p:nvSpPr>
          <p:cNvPr id="74" name="Rectangle 73">
            <a:extLst>
              <a:ext uri="{FF2B5EF4-FFF2-40B4-BE49-F238E27FC236}">
                <a16:creationId xmlns:a16="http://schemas.microsoft.com/office/drawing/2014/main" id="{8866647F-0CF9-3540-927C-E8D439976FFE}"/>
              </a:ext>
            </a:extLst>
          </p:cNvPr>
          <p:cNvSpPr/>
          <p:nvPr/>
        </p:nvSpPr>
        <p:spPr>
          <a:xfrm>
            <a:off x="7082453" y="4031516"/>
            <a:ext cx="1574960" cy="510511"/>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Replacement</a:t>
            </a:r>
          </a:p>
        </p:txBody>
      </p:sp>
      <p:sp>
        <p:nvSpPr>
          <p:cNvPr id="75" name="Rectangle 74">
            <a:extLst>
              <a:ext uri="{FF2B5EF4-FFF2-40B4-BE49-F238E27FC236}">
                <a16:creationId xmlns:a16="http://schemas.microsoft.com/office/drawing/2014/main" id="{B1696B95-358B-8040-8F64-0F3A7E165C27}"/>
              </a:ext>
            </a:extLst>
          </p:cNvPr>
          <p:cNvSpPr/>
          <p:nvPr/>
        </p:nvSpPr>
        <p:spPr>
          <a:xfrm>
            <a:off x="7231999" y="2214682"/>
            <a:ext cx="1266210" cy="733282"/>
          </a:xfrm>
          <a:prstGeom prst="rect">
            <a:avLst/>
          </a:pr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MSHR</a:t>
            </a:r>
          </a:p>
        </p:txBody>
      </p:sp>
      <p:sp>
        <p:nvSpPr>
          <p:cNvPr id="76" name="Rectangle 75">
            <a:extLst>
              <a:ext uri="{FF2B5EF4-FFF2-40B4-BE49-F238E27FC236}">
                <a16:creationId xmlns:a16="http://schemas.microsoft.com/office/drawing/2014/main" id="{EAAD3A82-4BAD-F544-B8F8-AF72F4042F12}"/>
              </a:ext>
            </a:extLst>
          </p:cNvPr>
          <p:cNvSpPr/>
          <p:nvPr/>
        </p:nvSpPr>
        <p:spPr>
          <a:xfrm>
            <a:off x="9332675" y="2307597"/>
            <a:ext cx="2235633" cy="122962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Listener/prefetcher</a:t>
            </a:r>
          </a:p>
        </p:txBody>
      </p:sp>
      <p:sp>
        <p:nvSpPr>
          <p:cNvPr id="77" name="Rectangle 76">
            <a:extLst>
              <a:ext uri="{FF2B5EF4-FFF2-40B4-BE49-F238E27FC236}">
                <a16:creationId xmlns:a16="http://schemas.microsoft.com/office/drawing/2014/main" id="{80DA777A-50E3-904F-8003-15D3F695CED2}"/>
              </a:ext>
            </a:extLst>
          </p:cNvPr>
          <p:cNvSpPr/>
          <p:nvPr/>
        </p:nvSpPr>
        <p:spPr>
          <a:xfrm>
            <a:off x="6617743" y="5510795"/>
            <a:ext cx="5356583" cy="510530"/>
          </a:xfrm>
          <a:prstGeom prst="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a:t>memlink</a:t>
            </a:r>
            <a:r>
              <a:rPr lang="en-US" dirty="0"/>
              <a:t>: Memory Link Handler</a:t>
            </a:r>
          </a:p>
        </p:txBody>
      </p:sp>
      <p:sp>
        <p:nvSpPr>
          <p:cNvPr id="78" name="Rectangle 77">
            <a:extLst>
              <a:ext uri="{FF2B5EF4-FFF2-40B4-BE49-F238E27FC236}">
                <a16:creationId xmlns:a16="http://schemas.microsoft.com/office/drawing/2014/main" id="{F7BBA70B-E199-AA4C-984C-5414F37EE43E}"/>
              </a:ext>
            </a:extLst>
          </p:cNvPr>
          <p:cNvSpPr/>
          <p:nvPr/>
        </p:nvSpPr>
        <p:spPr>
          <a:xfrm>
            <a:off x="6617742" y="1318696"/>
            <a:ext cx="5356584" cy="510530"/>
          </a:xfrm>
          <a:prstGeom prst="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a:t>cpulink</a:t>
            </a:r>
            <a:r>
              <a:rPr lang="en-US" dirty="0"/>
              <a:t>: Memory Link Handler</a:t>
            </a:r>
          </a:p>
        </p:txBody>
      </p:sp>
      <p:sp>
        <p:nvSpPr>
          <p:cNvPr id="79" name="Up Arrow 78">
            <a:extLst>
              <a:ext uri="{FF2B5EF4-FFF2-40B4-BE49-F238E27FC236}">
                <a16:creationId xmlns:a16="http://schemas.microsoft.com/office/drawing/2014/main" id="{66AD6ECD-851D-AF46-8417-632DD4D127B4}"/>
              </a:ext>
            </a:extLst>
          </p:cNvPr>
          <p:cNvSpPr/>
          <p:nvPr/>
        </p:nvSpPr>
        <p:spPr>
          <a:xfrm>
            <a:off x="8906567" y="791231"/>
            <a:ext cx="778934" cy="527465"/>
          </a:xfrm>
          <a:prstGeom prst="upArrow">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0" name="Up Arrow 79">
            <a:extLst>
              <a:ext uri="{FF2B5EF4-FFF2-40B4-BE49-F238E27FC236}">
                <a16:creationId xmlns:a16="http://schemas.microsoft.com/office/drawing/2014/main" id="{38297E0A-FD00-AC44-9CD9-00117F57B7EB}"/>
              </a:ext>
            </a:extLst>
          </p:cNvPr>
          <p:cNvSpPr/>
          <p:nvPr/>
        </p:nvSpPr>
        <p:spPr>
          <a:xfrm flipV="1">
            <a:off x="8906567" y="6021325"/>
            <a:ext cx="778934" cy="527465"/>
          </a:xfrm>
          <a:prstGeom prst="upArrow">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126CEA0-78AB-0040-A52D-036665D71C5D}"/>
              </a:ext>
            </a:extLst>
          </p:cNvPr>
          <p:cNvSpPr/>
          <p:nvPr/>
        </p:nvSpPr>
        <p:spPr>
          <a:xfrm>
            <a:off x="7077624" y="4728074"/>
            <a:ext cx="1574960" cy="510511"/>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Hashing</a:t>
            </a:r>
          </a:p>
        </p:txBody>
      </p:sp>
    </p:spTree>
    <p:extLst>
      <p:ext uri="{BB962C8B-B14F-4D97-AF65-F5344CB8AC3E}">
        <p14:creationId xmlns:p14="http://schemas.microsoft.com/office/powerpoint/2010/main" val="366762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6BBB-E4BA-AA40-A62E-2B2C137F5A94}"/>
              </a:ext>
            </a:extLst>
          </p:cNvPr>
          <p:cNvSpPr>
            <a:spLocks noGrp="1"/>
          </p:cNvSpPr>
          <p:nvPr>
            <p:ph type="title"/>
          </p:nvPr>
        </p:nvSpPr>
        <p:spPr/>
        <p:txBody>
          <a:bodyPr/>
          <a:lstStyle/>
          <a:p>
            <a:r>
              <a:rPr lang="en-US" dirty="0"/>
              <a:t>MemHierarchy: Directory</a:t>
            </a:r>
            <a:br>
              <a:rPr lang="en-US" dirty="0"/>
            </a:br>
            <a:r>
              <a:rPr lang="en-US" sz="1600" dirty="0" err="1"/>
              <a:t>sst</a:t>
            </a:r>
            <a:r>
              <a:rPr lang="en-US" sz="1600" dirty="0"/>
              <a:t>-elements/</a:t>
            </a:r>
            <a:r>
              <a:rPr lang="en-US" sz="1600" dirty="0" err="1"/>
              <a:t>src</a:t>
            </a:r>
            <a:r>
              <a:rPr lang="en-US" sz="1600" dirty="0"/>
              <a:t>/</a:t>
            </a:r>
            <a:r>
              <a:rPr lang="en-US" sz="1600" dirty="0" err="1"/>
              <a:t>sst</a:t>
            </a:r>
            <a:r>
              <a:rPr lang="en-US" sz="1600" dirty="0"/>
              <a:t>/elements/memHierarchy/</a:t>
            </a:r>
            <a:r>
              <a:rPr lang="en-US" sz="1600" dirty="0" err="1"/>
              <a:t>directoryController.h</a:t>
            </a:r>
            <a:endParaRPr lang="en-US" sz="1600" dirty="0"/>
          </a:p>
        </p:txBody>
      </p:sp>
      <p:sp>
        <p:nvSpPr>
          <p:cNvPr id="3" name="Slide Number Placeholder 2">
            <a:extLst>
              <a:ext uri="{FF2B5EF4-FFF2-40B4-BE49-F238E27FC236}">
                <a16:creationId xmlns:a16="http://schemas.microsoft.com/office/drawing/2014/main" id="{07B04D64-B7EC-AA46-9D9E-4AD6FD645069}"/>
              </a:ext>
            </a:extLst>
          </p:cNvPr>
          <p:cNvSpPr>
            <a:spLocks noGrp="1"/>
          </p:cNvSpPr>
          <p:nvPr>
            <p:ph type="sldNum" sz="quarter" idx="4"/>
          </p:nvPr>
        </p:nvSpPr>
        <p:spPr/>
        <p:txBody>
          <a:bodyPr/>
          <a:lstStyle/>
          <a:p>
            <a:fld id="{4FAB73BC-B049-4115-A692-8D63A059BFB8}" type="slidenum">
              <a:rPr lang="en-US" smtClean="0"/>
              <a:pPr/>
              <a:t>68</a:t>
            </a:fld>
            <a:endParaRPr lang="en-US" dirty="0"/>
          </a:p>
        </p:txBody>
      </p:sp>
      <p:sp>
        <p:nvSpPr>
          <p:cNvPr id="4" name="Text Placeholder 3">
            <a:extLst>
              <a:ext uri="{FF2B5EF4-FFF2-40B4-BE49-F238E27FC236}">
                <a16:creationId xmlns:a16="http://schemas.microsoft.com/office/drawing/2014/main" id="{9972B62F-C2E1-1D42-A027-B025ED06B4B7}"/>
              </a:ext>
            </a:extLst>
          </p:cNvPr>
          <p:cNvSpPr>
            <a:spLocks noGrp="1"/>
          </p:cNvSpPr>
          <p:nvPr>
            <p:ph type="body" sz="quarter" idx="10"/>
          </p:nvPr>
        </p:nvSpPr>
        <p:spPr>
          <a:xfrm>
            <a:off x="553561" y="1132500"/>
            <a:ext cx="11084879" cy="3022406"/>
          </a:xfrm>
        </p:spPr>
        <p:txBody>
          <a:bodyPr/>
          <a:lstStyle/>
          <a:p>
            <a:r>
              <a:rPr lang="en-US" dirty="0"/>
              <a:t>Maintains location and coherence information for cached blocks</a:t>
            </a:r>
          </a:p>
          <a:p>
            <a:pPr lvl="1"/>
            <a:r>
              <a:rPr lang="en-US" dirty="0"/>
              <a:t>Needed for coherence if there’s no shared last level cache in the coherence domain</a:t>
            </a:r>
          </a:p>
          <a:p>
            <a:pPr lvl="1" algn="l"/>
            <a:r>
              <a:rPr lang="en-US" dirty="0"/>
              <a:t>No data</a:t>
            </a:r>
          </a:p>
          <a:p>
            <a:r>
              <a:rPr lang="en-US" dirty="0"/>
              <a:t>Like caches, associated with a region of physical addresses</a:t>
            </a:r>
          </a:p>
          <a:p>
            <a:pPr lvl="1"/>
            <a:r>
              <a:rPr lang="en-US" dirty="0"/>
              <a:t>Start/end/interleaving</a:t>
            </a:r>
          </a:p>
          <a:p>
            <a:r>
              <a:rPr lang="en-US" dirty="0"/>
              <a:t>Optionally can act as a cache for directory entries stored in memory</a:t>
            </a:r>
          </a:p>
        </p:txBody>
      </p:sp>
    </p:spTree>
    <p:extLst>
      <p:ext uri="{BB962C8B-B14F-4D97-AF65-F5344CB8AC3E}">
        <p14:creationId xmlns:p14="http://schemas.microsoft.com/office/powerpoint/2010/main" val="4243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C5AE-3249-894C-88AA-A666BEB3430B}"/>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D9F75A84-35A6-174C-97DB-05AD2C1E5EAA}"/>
              </a:ext>
            </a:extLst>
          </p:cNvPr>
          <p:cNvSpPr>
            <a:spLocks noGrp="1"/>
          </p:cNvSpPr>
          <p:nvPr>
            <p:ph type="sldNum" sz="quarter" idx="4"/>
          </p:nvPr>
        </p:nvSpPr>
        <p:spPr/>
        <p:txBody>
          <a:bodyPr/>
          <a:lstStyle/>
          <a:p>
            <a:fld id="{4FAB73BC-B049-4115-A692-8D63A059BFB8}" type="slidenum">
              <a:rPr lang="en-US" smtClean="0"/>
              <a:pPr/>
              <a:t>69</a:t>
            </a:fld>
            <a:endParaRPr lang="en-US" dirty="0"/>
          </a:p>
        </p:txBody>
      </p:sp>
      <p:sp>
        <p:nvSpPr>
          <p:cNvPr id="4" name="Text Placeholder 3">
            <a:extLst>
              <a:ext uri="{FF2B5EF4-FFF2-40B4-BE49-F238E27FC236}">
                <a16:creationId xmlns:a16="http://schemas.microsoft.com/office/drawing/2014/main" id="{053B06C1-F70F-1F41-84FE-672DB92DBE37}"/>
              </a:ext>
            </a:extLst>
          </p:cNvPr>
          <p:cNvSpPr>
            <a:spLocks noGrp="1"/>
          </p:cNvSpPr>
          <p:nvPr>
            <p:ph type="body" sz="quarter" idx="10"/>
          </p:nvPr>
        </p:nvSpPr>
        <p:spPr/>
        <p:txBody>
          <a:bodyPr/>
          <a:lstStyle/>
          <a:p>
            <a:r>
              <a:rPr lang="en-US" dirty="0"/>
              <a:t>The basic node</a:t>
            </a:r>
          </a:p>
          <a:p>
            <a:pPr lvl="1"/>
            <a:r>
              <a:rPr lang="en-US" dirty="0">
                <a:solidFill>
                  <a:schemeClr val="bg2">
                    <a:lumMod val="75000"/>
                  </a:schemeClr>
                </a:solidFill>
              </a:rPr>
              <a:t>Processors</a:t>
            </a:r>
          </a:p>
          <a:p>
            <a:pPr lvl="1"/>
            <a:r>
              <a:rPr lang="en-US" dirty="0">
                <a:solidFill>
                  <a:schemeClr val="bg2">
                    <a:lumMod val="75000"/>
                  </a:schemeClr>
                </a:solidFill>
              </a:rPr>
              <a:t>Caches, directories</a:t>
            </a:r>
          </a:p>
          <a:p>
            <a:pPr lvl="1"/>
            <a:r>
              <a:rPr lang="en-US" dirty="0"/>
              <a:t>Memory</a:t>
            </a:r>
          </a:p>
          <a:p>
            <a:pPr lvl="1"/>
            <a:r>
              <a:rPr lang="en-US" dirty="0">
                <a:solidFill>
                  <a:schemeClr val="bg2">
                    <a:lumMod val="75000"/>
                  </a:schemeClr>
                </a:solidFill>
              </a:rPr>
              <a:t>Network-on-chip</a:t>
            </a:r>
          </a:p>
          <a:p>
            <a:r>
              <a:rPr lang="en-US" dirty="0">
                <a:solidFill>
                  <a:schemeClr val="bg2">
                    <a:lumMod val="75000"/>
                  </a:schemeClr>
                </a:solidFill>
              </a:rPr>
              <a:t>Other pieces</a:t>
            </a:r>
          </a:p>
          <a:p>
            <a:pPr lvl="1"/>
            <a:r>
              <a:rPr lang="en-US" dirty="0">
                <a:solidFill>
                  <a:schemeClr val="bg2">
                    <a:lumMod val="75000"/>
                  </a:schemeClr>
                </a:solidFill>
              </a:rPr>
              <a:t>Prefetchers and listeners</a:t>
            </a:r>
          </a:p>
          <a:p>
            <a:pPr lvl="1"/>
            <a:r>
              <a:rPr lang="en-US" dirty="0">
                <a:solidFill>
                  <a:schemeClr val="bg2">
                    <a:lumMod val="75000"/>
                  </a:schemeClr>
                </a:solidFill>
              </a:rPr>
              <a:t>Scratchpads</a:t>
            </a:r>
          </a:p>
          <a:p>
            <a:pPr lvl="1"/>
            <a:r>
              <a:rPr lang="en-US" dirty="0">
                <a:solidFill>
                  <a:schemeClr val="bg2">
                    <a:lumMod val="75000"/>
                  </a:schemeClr>
                </a:solidFill>
              </a:rPr>
              <a:t>Custom memory instructions</a:t>
            </a:r>
          </a:p>
          <a:p>
            <a:r>
              <a:rPr lang="en-US" dirty="0">
                <a:solidFill>
                  <a:schemeClr val="bg2">
                    <a:lumMod val="75000"/>
                  </a:schemeClr>
                </a:solidFill>
              </a:rPr>
              <a:t>A different methodology</a:t>
            </a:r>
          </a:p>
          <a:p>
            <a:pPr lvl="1"/>
            <a:r>
              <a:rPr lang="en-US" dirty="0" err="1">
                <a:solidFill>
                  <a:schemeClr val="bg2">
                    <a:lumMod val="75000"/>
                  </a:schemeClr>
                </a:solidFill>
              </a:rPr>
              <a:t>MemSieve</a:t>
            </a:r>
            <a:endParaRPr lang="en-US" dirty="0">
              <a:solidFill>
                <a:schemeClr val="bg2">
                  <a:lumMod val="75000"/>
                </a:schemeClr>
              </a:solidFill>
            </a:endParaRPr>
          </a:p>
        </p:txBody>
      </p:sp>
      <p:grpSp>
        <p:nvGrpSpPr>
          <p:cNvPr id="10" name="Group 9">
            <a:extLst>
              <a:ext uri="{FF2B5EF4-FFF2-40B4-BE49-F238E27FC236}">
                <a16:creationId xmlns:a16="http://schemas.microsoft.com/office/drawing/2014/main" id="{A3709C23-18E1-7E4C-94A1-865836973C07}"/>
              </a:ext>
            </a:extLst>
          </p:cNvPr>
          <p:cNvGrpSpPr/>
          <p:nvPr/>
        </p:nvGrpSpPr>
        <p:grpSpPr>
          <a:xfrm>
            <a:off x="6878400" y="1457602"/>
            <a:ext cx="4100817" cy="4267899"/>
            <a:chOff x="7068064" y="1471502"/>
            <a:chExt cx="4269259" cy="4467829"/>
          </a:xfrm>
        </p:grpSpPr>
        <p:pic>
          <p:nvPicPr>
            <p:cNvPr id="11" name="Picture 8" descr="Jigsaw Puzzles Clip Art - Transparent Background Puzzle Clipart, HD Png  Download , Transparent Png Image - PNGitem">
              <a:extLst>
                <a:ext uri="{FF2B5EF4-FFF2-40B4-BE49-F238E27FC236}">
                  <a16:creationId xmlns:a16="http://schemas.microsoft.com/office/drawing/2014/main" id="{82D2D4DE-AF63-5540-A71E-F78918E4E829}"/>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068064" y="1471502"/>
              <a:ext cx="4269259" cy="44678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AD70577-BD08-9E49-BC9F-90CBC66E0C6E}"/>
                </a:ext>
              </a:extLst>
            </p:cNvPr>
            <p:cNvSpPr txBox="1"/>
            <p:nvPr/>
          </p:nvSpPr>
          <p:spPr>
            <a:xfrm rot="2522819">
              <a:off x="8594088" y="2482232"/>
              <a:ext cx="1266639" cy="369332"/>
            </a:xfrm>
            <a:prstGeom prst="rect">
              <a:avLst/>
            </a:prstGeom>
            <a:noFill/>
          </p:spPr>
          <p:txBody>
            <a:bodyPr wrap="square" rtlCol="0">
              <a:spAutoFit/>
            </a:bodyPr>
            <a:lstStyle/>
            <a:p>
              <a:pPr algn="ctr"/>
              <a:r>
                <a:rPr lang="en-US" dirty="0"/>
                <a:t>Processor</a:t>
              </a:r>
            </a:p>
          </p:txBody>
        </p:sp>
        <p:sp>
          <p:nvSpPr>
            <p:cNvPr id="13" name="TextBox 12">
              <a:extLst>
                <a:ext uri="{FF2B5EF4-FFF2-40B4-BE49-F238E27FC236}">
                  <a16:creationId xmlns:a16="http://schemas.microsoft.com/office/drawing/2014/main" id="{7E56079C-28DE-A94F-AA7C-753095662823}"/>
                </a:ext>
              </a:extLst>
            </p:cNvPr>
            <p:cNvSpPr txBox="1"/>
            <p:nvPr/>
          </p:nvSpPr>
          <p:spPr>
            <a:xfrm rot="2522819">
              <a:off x="8585849" y="4430512"/>
              <a:ext cx="1266639" cy="369332"/>
            </a:xfrm>
            <a:prstGeom prst="rect">
              <a:avLst/>
            </a:prstGeom>
            <a:noFill/>
          </p:spPr>
          <p:txBody>
            <a:bodyPr wrap="square" rtlCol="0">
              <a:spAutoFit/>
            </a:bodyPr>
            <a:lstStyle/>
            <a:p>
              <a:pPr algn="ctr"/>
              <a:r>
                <a:rPr lang="en-US" dirty="0"/>
                <a:t>Memory</a:t>
              </a:r>
            </a:p>
          </p:txBody>
        </p:sp>
        <p:sp>
          <p:nvSpPr>
            <p:cNvPr id="14" name="TextBox 13">
              <a:extLst>
                <a:ext uri="{FF2B5EF4-FFF2-40B4-BE49-F238E27FC236}">
                  <a16:creationId xmlns:a16="http://schemas.microsoft.com/office/drawing/2014/main" id="{1F74ED0C-F685-5840-8D60-F420E20547BD}"/>
                </a:ext>
              </a:extLst>
            </p:cNvPr>
            <p:cNvSpPr txBox="1"/>
            <p:nvPr/>
          </p:nvSpPr>
          <p:spPr>
            <a:xfrm rot="18947144">
              <a:off x="7575420" y="3451793"/>
              <a:ext cx="1266639" cy="369332"/>
            </a:xfrm>
            <a:prstGeom prst="rect">
              <a:avLst/>
            </a:prstGeom>
            <a:noFill/>
          </p:spPr>
          <p:txBody>
            <a:bodyPr wrap="square" rtlCol="0">
              <a:spAutoFit/>
            </a:bodyPr>
            <a:lstStyle/>
            <a:p>
              <a:pPr algn="ctr"/>
              <a:r>
                <a:rPr lang="en-US" dirty="0"/>
                <a:t>Caches</a:t>
              </a:r>
            </a:p>
          </p:txBody>
        </p:sp>
        <p:sp>
          <p:nvSpPr>
            <p:cNvPr id="15" name="TextBox 14">
              <a:extLst>
                <a:ext uri="{FF2B5EF4-FFF2-40B4-BE49-F238E27FC236}">
                  <a16:creationId xmlns:a16="http://schemas.microsoft.com/office/drawing/2014/main" id="{7CBB5CEF-08B3-F043-830A-45DB34A63170}"/>
                </a:ext>
              </a:extLst>
            </p:cNvPr>
            <p:cNvSpPr txBox="1"/>
            <p:nvPr/>
          </p:nvSpPr>
          <p:spPr>
            <a:xfrm rot="18947144">
              <a:off x="9559207" y="3338006"/>
              <a:ext cx="1266639" cy="646331"/>
            </a:xfrm>
            <a:prstGeom prst="rect">
              <a:avLst/>
            </a:prstGeom>
            <a:noFill/>
          </p:spPr>
          <p:txBody>
            <a:bodyPr wrap="square" rtlCol="0">
              <a:spAutoFit/>
            </a:bodyPr>
            <a:lstStyle/>
            <a:p>
              <a:pPr algn="ctr"/>
              <a:r>
                <a:rPr lang="en-US" dirty="0">
                  <a:solidFill>
                    <a:schemeClr val="bg1"/>
                  </a:solidFill>
                </a:rPr>
                <a:t>On-chip network</a:t>
              </a:r>
            </a:p>
          </p:txBody>
        </p:sp>
      </p:grpSp>
    </p:spTree>
    <p:extLst>
      <p:ext uri="{BB962C8B-B14F-4D97-AF65-F5344CB8AC3E}">
        <p14:creationId xmlns:p14="http://schemas.microsoft.com/office/powerpoint/2010/main" val="338995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97CC-8BFE-1C47-8A39-8FFF9694AA01}"/>
              </a:ext>
            </a:extLst>
          </p:cNvPr>
          <p:cNvSpPr>
            <a:spLocks noGrp="1"/>
          </p:cNvSpPr>
          <p:nvPr>
            <p:ph type="title"/>
          </p:nvPr>
        </p:nvSpPr>
        <p:spPr/>
        <p:txBody>
          <a:bodyPr/>
          <a:lstStyle/>
          <a:p>
            <a:r>
              <a:rPr lang="en-US" dirty="0"/>
              <a:t>SST_ELI_DOCUMENT_PARAMS</a:t>
            </a:r>
          </a:p>
        </p:txBody>
      </p:sp>
      <p:sp>
        <p:nvSpPr>
          <p:cNvPr id="3" name="Slide Number Placeholder 2">
            <a:extLst>
              <a:ext uri="{FF2B5EF4-FFF2-40B4-BE49-F238E27FC236}">
                <a16:creationId xmlns:a16="http://schemas.microsoft.com/office/drawing/2014/main" id="{79A7E038-64D9-6546-8BF7-92DEFDC36A2B}"/>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BE31857E-460C-B74B-A48A-DA61FEC73C49}"/>
              </a:ext>
            </a:extLst>
          </p:cNvPr>
          <p:cNvSpPr>
            <a:spLocks noGrp="1"/>
          </p:cNvSpPr>
          <p:nvPr>
            <p:ph idx="1"/>
          </p:nvPr>
        </p:nvSpPr>
        <p:spPr/>
        <p:txBody>
          <a:bodyPr/>
          <a:lstStyle/>
          <a:p>
            <a:r>
              <a:rPr lang="en-US" dirty="0"/>
              <a:t>Used by: Components, </a:t>
            </a:r>
            <a:r>
              <a:rPr lang="en-US" dirty="0" err="1"/>
              <a:t>SubComponents</a:t>
            </a:r>
            <a:r>
              <a:rPr lang="en-US" dirty="0"/>
              <a:t>, Modules</a:t>
            </a:r>
          </a:p>
          <a:p>
            <a:r>
              <a:rPr lang="en-US" dirty="0"/>
              <a:t>Macro takes a list of parameters that the element uses</a:t>
            </a:r>
          </a:p>
          <a:p>
            <a:r>
              <a:rPr lang="en-US" dirty="0"/>
              <a:t>Each parameter is defined as:</a:t>
            </a:r>
          </a:p>
          <a:p>
            <a:pPr lvl="1"/>
            <a:r>
              <a:rPr lang="en-US" dirty="0"/>
              <a:t>{ “name”, “description”, “default value” }</a:t>
            </a:r>
          </a:p>
          <a:p>
            <a:pPr lvl="1"/>
            <a:r>
              <a:rPr lang="en-US" dirty="0"/>
              <a:t>If default value is entered as NULL, then there is no default and the parameter is required.</a:t>
            </a:r>
          </a:p>
          <a:p>
            <a:pPr lvl="1"/>
            <a:r>
              <a:rPr lang="en-US" dirty="0"/>
              <a:t>If default value is an empty string, then it is optional, with no default</a:t>
            </a:r>
          </a:p>
          <a:p>
            <a:r>
              <a:rPr lang="en-US" dirty="0"/>
              <a:t>Examples:</a:t>
            </a:r>
          </a:p>
          <a:p>
            <a:pPr lvl="1"/>
            <a:endParaRPr lang="en-US" dirty="0"/>
          </a:p>
        </p:txBody>
      </p:sp>
      <p:sp>
        <p:nvSpPr>
          <p:cNvPr id="6" name="TextBox 5">
            <a:extLst>
              <a:ext uri="{FF2B5EF4-FFF2-40B4-BE49-F238E27FC236}">
                <a16:creationId xmlns:a16="http://schemas.microsoft.com/office/drawing/2014/main" id="{8B6ECDE1-D7A7-5748-81E9-478164D7AE12}"/>
              </a:ext>
            </a:extLst>
          </p:cNvPr>
          <p:cNvSpPr txBox="1"/>
          <p:nvPr/>
        </p:nvSpPr>
        <p:spPr>
          <a:xfrm>
            <a:off x="1981201" y="4695098"/>
            <a:ext cx="8568267"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SST_ELI_DOCUMENT_PARAMS(</a:t>
            </a:r>
          </a:p>
          <a:p>
            <a:r>
              <a:rPr lang="en-US" sz="1400" dirty="0">
                <a:latin typeface="Consolas"/>
                <a:cs typeface="Consolas"/>
              </a:rPr>
              <a:t>    { “param1”, “first parameter”, NULL },  // required parameter</a:t>
            </a:r>
          </a:p>
          <a:p>
            <a:r>
              <a:rPr lang="en-US" sz="1400" dirty="0">
                <a:latin typeface="Consolas"/>
                <a:cs typeface="Consolas"/>
              </a:rPr>
              <a:t>    { “param2”, “second parameter”, “1” },  // default value of 1</a:t>
            </a:r>
          </a:p>
          <a:p>
            <a:r>
              <a:rPr lang="en-US" sz="1400" dirty="0">
                <a:latin typeface="Consolas"/>
                <a:cs typeface="Consolas"/>
              </a:rPr>
              <a:t>    { “param3”, “third parameter”, “” },    // optional, no default</a:t>
            </a:r>
          </a:p>
          <a:p>
            <a:r>
              <a:rPr lang="en-US" sz="1400" dirty="0">
                <a:latin typeface="Consolas"/>
                <a:cs typeface="Consolas"/>
              </a:rPr>
              <a:t>)</a:t>
            </a:r>
          </a:p>
          <a:p>
            <a:endParaRPr lang="en-US" sz="1400" dirty="0"/>
          </a:p>
        </p:txBody>
      </p:sp>
    </p:spTree>
    <p:extLst>
      <p:ext uri="{BB962C8B-B14F-4D97-AF65-F5344CB8AC3E}">
        <p14:creationId xmlns:p14="http://schemas.microsoft.com/office/powerpoint/2010/main" val="219152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C2B2-5050-A745-AC75-D4F465D42879}"/>
              </a:ext>
            </a:extLst>
          </p:cNvPr>
          <p:cNvSpPr>
            <a:spLocks noGrp="1"/>
          </p:cNvSpPr>
          <p:nvPr>
            <p:ph type="title"/>
          </p:nvPr>
        </p:nvSpPr>
        <p:spPr/>
        <p:txBody>
          <a:bodyPr/>
          <a:lstStyle/>
          <a:p>
            <a:r>
              <a:rPr lang="en-US" dirty="0"/>
              <a:t>Many, many memory models!</a:t>
            </a:r>
            <a:endParaRPr lang="en-US" sz="1600" dirty="0"/>
          </a:p>
        </p:txBody>
      </p:sp>
      <p:sp>
        <p:nvSpPr>
          <p:cNvPr id="3" name="Slide Number Placeholder 2">
            <a:extLst>
              <a:ext uri="{FF2B5EF4-FFF2-40B4-BE49-F238E27FC236}">
                <a16:creationId xmlns:a16="http://schemas.microsoft.com/office/drawing/2014/main" id="{81BB2923-7EB3-3849-A154-8F45B472FC10}"/>
              </a:ext>
            </a:extLst>
          </p:cNvPr>
          <p:cNvSpPr>
            <a:spLocks noGrp="1"/>
          </p:cNvSpPr>
          <p:nvPr>
            <p:ph type="sldNum" sz="quarter" idx="4"/>
          </p:nvPr>
        </p:nvSpPr>
        <p:spPr/>
        <p:txBody>
          <a:bodyPr/>
          <a:lstStyle/>
          <a:p>
            <a:fld id="{4FAB73BC-B049-4115-A692-8D63A059BFB8}" type="slidenum">
              <a:rPr lang="en-US" smtClean="0"/>
              <a:pPr/>
              <a:t>70</a:t>
            </a:fld>
            <a:endParaRPr lang="en-US" dirty="0"/>
          </a:p>
        </p:txBody>
      </p:sp>
      <p:sp>
        <p:nvSpPr>
          <p:cNvPr id="4" name="Text Placeholder 3">
            <a:extLst>
              <a:ext uri="{FF2B5EF4-FFF2-40B4-BE49-F238E27FC236}">
                <a16:creationId xmlns:a16="http://schemas.microsoft.com/office/drawing/2014/main" id="{95C3EBC7-1774-FB4B-94F4-B8BAA9477B2C}"/>
              </a:ext>
            </a:extLst>
          </p:cNvPr>
          <p:cNvSpPr>
            <a:spLocks noGrp="1"/>
          </p:cNvSpPr>
          <p:nvPr>
            <p:ph type="body" sz="quarter" idx="10"/>
          </p:nvPr>
        </p:nvSpPr>
        <p:spPr>
          <a:xfrm>
            <a:off x="553561" y="1132500"/>
            <a:ext cx="11084879" cy="2733648"/>
          </a:xfrm>
        </p:spPr>
        <p:txBody>
          <a:bodyPr>
            <a:normAutofit/>
          </a:bodyPr>
          <a:lstStyle/>
          <a:p>
            <a:r>
              <a:rPr lang="en-US" dirty="0"/>
              <a:t>In a typical system you’d have some memory controllers and some memories</a:t>
            </a:r>
          </a:p>
          <a:p>
            <a:pPr lvl="1"/>
            <a:r>
              <a:rPr lang="en-US" dirty="0"/>
              <a:t>Data stored in memories</a:t>
            </a:r>
          </a:p>
          <a:p>
            <a:pPr lvl="1"/>
            <a:r>
              <a:rPr lang="en-US" dirty="0"/>
              <a:t>Memory controllers handle interfacing between cache requests and memories</a:t>
            </a:r>
          </a:p>
          <a:p>
            <a:r>
              <a:rPr lang="en-US" dirty="0"/>
              <a:t>When supporting many simulated models, gets a bit messy</a:t>
            </a:r>
          </a:p>
          <a:p>
            <a:pPr lvl="1"/>
            <a:r>
              <a:rPr lang="en-US" dirty="0"/>
              <a:t>Memory simulators often include their own controllers</a:t>
            </a:r>
          </a:p>
          <a:p>
            <a:pPr lvl="1"/>
            <a:r>
              <a:rPr lang="en-US" dirty="0"/>
              <a:t>Some memory simulators store data, some are timing only</a:t>
            </a:r>
          </a:p>
        </p:txBody>
      </p:sp>
      <p:sp>
        <p:nvSpPr>
          <p:cNvPr id="5" name="Rectangle 4">
            <a:extLst>
              <a:ext uri="{FF2B5EF4-FFF2-40B4-BE49-F238E27FC236}">
                <a16:creationId xmlns:a16="http://schemas.microsoft.com/office/drawing/2014/main" id="{7912158A-C68C-C349-929F-78BCBA54DFE4}"/>
              </a:ext>
            </a:extLst>
          </p:cNvPr>
          <p:cNvSpPr/>
          <p:nvPr/>
        </p:nvSpPr>
        <p:spPr>
          <a:xfrm>
            <a:off x="6112050" y="4620124"/>
            <a:ext cx="1628273" cy="99554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Memory Controller</a:t>
            </a:r>
          </a:p>
        </p:txBody>
      </p:sp>
      <p:sp>
        <p:nvSpPr>
          <p:cNvPr id="6" name="Rectangle 5">
            <a:extLst>
              <a:ext uri="{FF2B5EF4-FFF2-40B4-BE49-F238E27FC236}">
                <a16:creationId xmlns:a16="http://schemas.microsoft.com/office/drawing/2014/main" id="{05A3BCCF-6291-604B-83A1-1258C74D08DC}"/>
              </a:ext>
            </a:extLst>
          </p:cNvPr>
          <p:cNvSpPr/>
          <p:nvPr/>
        </p:nvSpPr>
        <p:spPr>
          <a:xfrm>
            <a:off x="8212318" y="4620124"/>
            <a:ext cx="2807369" cy="99554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Memory</a:t>
            </a:r>
          </a:p>
        </p:txBody>
      </p:sp>
      <p:sp>
        <p:nvSpPr>
          <p:cNvPr id="9" name="Right Arrow 8">
            <a:extLst>
              <a:ext uri="{FF2B5EF4-FFF2-40B4-BE49-F238E27FC236}">
                <a16:creationId xmlns:a16="http://schemas.microsoft.com/office/drawing/2014/main" id="{2C11BCE7-02AF-7F47-9667-1E459E0809B2}"/>
              </a:ext>
            </a:extLst>
          </p:cNvPr>
          <p:cNvSpPr/>
          <p:nvPr/>
        </p:nvSpPr>
        <p:spPr>
          <a:xfrm>
            <a:off x="979808" y="4540096"/>
            <a:ext cx="1411705" cy="9625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Requests</a:t>
            </a:r>
          </a:p>
        </p:txBody>
      </p:sp>
      <p:sp>
        <p:nvSpPr>
          <p:cNvPr id="10" name="Rectangle 9">
            <a:extLst>
              <a:ext uri="{FF2B5EF4-FFF2-40B4-BE49-F238E27FC236}">
                <a16:creationId xmlns:a16="http://schemas.microsoft.com/office/drawing/2014/main" id="{747F4585-7163-E443-829D-10837B4C8C5A}"/>
              </a:ext>
            </a:extLst>
          </p:cNvPr>
          <p:cNvSpPr/>
          <p:nvPr/>
        </p:nvSpPr>
        <p:spPr>
          <a:xfrm>
            <a:off x="10122569" y="4813860"/>
            <a:ext cx="1074821" cy="60806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Data</a:t>
            </a:r>
          </a:p>
        </p:txBody>
      </p:sp>
      <p:sp>
        <p:nvSpPr>
          <p:cNvPr id="11" name="Rectangle 10">
            <a:extLst>
              <a:ext uri="{FF2B5EF4-FFF2-40B4-BE49-F238E27FC236}">
                <a16:creationId xmlns:a16="http://schemas.microsoft.com/office/drawing/2014/main" id="{A64D679B-CAAA-CE44-AB2F-357CFFB554C3}"/>
              </a:ext>
            </a:extLst>
          </p:cNvPr>
          <p:cNvSpPr/>
          <p:nvPr/>
        </p:nvSpPr>
        <p:spPr>
          <a:xfrm>
            <a:off x="5935580" y="4251156"/>
            <a:ext cx="5309937" cy="1698932"/>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E26292E8-1C6B-1940-8A46-788CE8867241}"/>
              </a:ext>
            </a:extLst>
          </p:cNvPr>
          <p:cNvSpPr txBox="1"/>
          <p:nvPr/>
        </p:nvSpPr>
        <p:spPr>
          <a:xfrm>
            <a:off x="5927572" y="4202848"/>
            <a:ext cx="1173719" cy="369332"/>
          </a:xfrm>
          <a:prstGeom prst="rect">
            <a:avLst/>
          </a:prstGeom>
          <a:noFill/>
        </p:spPr>
        <p:txBody>
          <a:bodyPr wrap="none" rtlCol="0">
            <a:spAutoFit/>
          </a:bodyPr>
          <a:lstStyle/>
          <a:p>
            <a:r>
              <a:rPr lang="en-US" dirty="0"/>
              <a:t>Simulator</a:t>
            </a:r>
          </a:p>
        </p:txBody>
      </p:sp>
      <p:sp>
        <p:nvSpPr>
          <p:cNvPr id="13" name="Rounded Rectangle 12">
            <a:extLst>
              <a:ext uri="{FF2B5EF4-FFF2-40B4-BE49-F238E27FC236}">
                <a16:creationId xmlns:a16="http://schemas.microsoft.com/office/drawing/2014/main" id="{21A20AE4-C5B6-EB44-814A-443715BFA246}"/>
              </a:ext>
            </a:extLst>
          </p:cNvPr>
          <p:cNvSpPr/>
          <p:nvPr/>
        </p:nvSpPr>
        <p:spPr>
          <a:xfrm>
            <a:off x="2888815" y="3914736"/>
            <a:ext cx="2323634" cy="2406315"/>
          </a:xfrm>
          <a:prstGeom prst="roundRect">
            <a:avLst/>
          </a:prstGeom>
        </p:spPr>
        <p:style>
          <a:lnRef idx="1">
            <a:schemeClr val="accent3"/>
          </a:lnRef>
          <a:fillRef idx="2">
            <a:schemeClr val="accent3"/>
          </a:fillRef>
          <a:effectRef idx="1">
            <a:schemeClr val="accent3"/>
          </a:effectRef>
          <a:fontRef idx="minor">
            <a:schemeClr val="dk1"/>
          </a:fontRef>
        </p:style>
        <p:txBody>
          <a:bodyPr vert="horz" rtlCol="0" anchor="ctr"/>
          <a:lstStyle/>
          <a:p>
            <a:pPr algn="ctr"/>
            <a:r>
              <a:rPr lang="en-US" dirty="0"/>
              <a:t>MemHierarchy </a:t>
            </a:r>
            <a:r>
              <a:rPr lang="en-US" dirty="0" err="1"/>
              <a:t>MemoryController</a:t>
            </a:r>
            <a:endParaRPr lang="en-US" dirty="0"/>
          </a:p>
        </p:txBody>
      </p:sp>
      <p:sp>
        <p:nvSpPr>
          <p:cNvPr id="14" name="Rectangle 13">
            <a:extLst>
              <a:ext uri="{FF2B5EF4-FFF2-40B4-BE49-F238E27FC236}">
                <a16:creationId xmlns:a16="http://schemas.microsoft.com/office/drawing/2014/main" id="{7C9D53DE-82B7-4D4C-AD5B-C5685CAFE27C}"/>
              </a:ext>
            </a:extLst>
          </p:cNvPr>
          <p:cNvSpPr/>
          <p:nvPr/>
        </p:nvSpPr>
        <p:spPr>
          <a:xfrm>
            <a:off x="5053264" y="3914736"/>
            <a:ext cx="586792" cy="2406315"/>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t>Interface</a:t>
            </a:r>
          </a:p>
        </p:txBody>
      </p:sp>
    </p:spTree>
    <p:extLst>
      <p:ext uri="{BB962C8B-B14F-4D97-AF65-F5344CB8AC3E}">
        <p14:creationId xmlns:p14="http://schemas.microsoft.com/office/powerpoint/2010/main" val="40369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 0 L -0.15795 0.17315 " pathEditMode="relative" ptsTypes="AA">
                                      <p:cBhvr>
                                        <p:cTn id="18" dur="2000" fill="hold"/>
                                        <p:tgtEl>
                                          <p:spTgt spid="10"/>
                                        </p:tgtEl>
                                        <p:attrNameLst>
                                          <p:attrName>ppt_x</p:attrName>
                                          <p:attrName>ppt_y</p:attrName>
                                        </p:attrNameLst>
                                      </p:cBhvr>
                                    </p:animMotion>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0.15795 0.17315 L -0.53998 0.09584 " pathEditMode="relative" rAng="0" ptsTypes="AA">
                                      <p:cBhvr>
                                        <p:cTn id="28" dur="2000" fill="hold"/>
                                        <p:tgtEl>
                                          <p:spTgt spid="10"/>
                                        </p:tgtEl>
                                        <p:attrNameLst>
                                          <p:attrName>ppt_x</p:attrName>
                                          <p:attrName>ppt_y</p:attrName>
                                        </p:attrNameLst>
                                      </p:cBhvr>
                                      <p:rCtr x="-19349" y="-3981"/>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2" grpId="0"/>
      <p:bldP spid="1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77ED-E868-EB43-9C2B-E4B1DC62C89D}"/>
              </a:ext>
            </a:extLst>
          </p:cNvPr>
          <p:cNvSpPr>
            <a:spLocks noGrp="1"/>
          </p:cNvSpPr>
          <p:nvPr>
            <p:ph type="title"/>
          </p:nvPr>
        </p:nvSpPr>
        <p:spPr/>
        <p:txBody>
          <a:bodyPr/>
          <a:lstStyle/>
          <a:p>
            <a:r>
              <a:rPr lang="en-US" dirty="0"/>
              <a:t>MemHierarchy: Memory Controller</a:t>
            </a:r>
          </a:p>
        </p:txBody>
      </p:sp>
      <p:sp>
        <p:nvSpPr>
          <p:cNvPr id="3" name="Slide Number Placeholder 2">
            <a:extLst>
              <a:ext uri="{FF2B5EF4-FFF2-40B4-BE49-F238E27FC236}">
                <a16:creationId xmlns:a16="http://schemas.microsoft.com/office/drawing/2014/main" id="{4215643F-766E-3A4D-AFD5-15C010816F50}"/>
              </a:ext>
            </a:extLst>
          </p:cNvPr>
          <p:cNvSpPr>
            <a:spLocks noGrp="1"/>
          </p:cNvSpPr>
          <p:nvPr>
            <p:ph type="sldNum" sz="quarter" idx="4"/>
          </p:nvPr>
        </p:nvSpPr>
        <p:spPr/>
        <p:txBody>
          <a:bodyPr/>
          <a:lstStyle/>
          <a:p>
            <a:fld id="{4FAB73BC-B049-4115-A692-8D63A059BFB8}" type="slidenum">
              <a:rPr lang="en-US" smtClean="0"/>
              <a:pPr/>
              <a:t>71</a:t>
            </a:fld>
            <a:endParaRPr lang="en-US" dirty="0"/>
          </a:p>
        </p:txBody>
      </p:sp>
      <p:sp>
        <p:nvSpPr>
          <p:cNvPr id="4" name="Text Placeholder 3">
            <a:extLst>
              <a:ext uri="{FF2B5EF4-FFF2-40B4-BE49-F238E27FC236}">
                <a16:creationId xmlns:a16="http://schemas.microsoft.com/office/drawing/2014/main" id="{292D319F-551F-CF4C-89FC-2A2A538F2567}"/>
              </a:ext>
            </a:extLst>
          </p:cNvPr>
          <p:cNvSpPr>
            <a:spLocks noGrp="1"/>
          </p:cNvSpPr>
          <p:nvPr>
            <p:ph type="body" sz="quarter" idx="10"/>
          </p:nvPr>
        </p:nvSpPr>
        <p:spPr>
          <a:xfrm>
            <a:off x="553562" y="1132499"/>
            <a:ext cx="6465002" cy="5145837"/>
          </a:xfrm>
        </p:spPr>
        <p:txBody>
          <a:bodyPr>
            <a:normAutofit fontScale="92500" lnSpcReduction="10000"/>
          </a:bodyPr>
          <a:lstStyle/>
          <a:p>
            <a:r>
              <a:rPr lang="en-US" dirty="0"/>
              <a:t>Interface to a memory simulator</a:t>
            </a:r>
          </a:p>
          <a:p>
            <a:pPr lvl="1"/>
            <a:r>
              <a:rPr lang="en-US" dirty="0"/>
              <a:t>Handles issuing requests and returning responses</a:t>
            </a:r>
          </a:p>
          <a:p>
            <a:pPr lvl="1"/>
            <a:r>
              <a:rPr lang="en-US" dirty="0"/>
              <a:t>Like caches, associated with an address region</a:t>
            </a:r>
          </a:p>
          <a:p>
            <a:pPr lvl="1"/>
            <a:r>
              <a:rPr lang="en-US" dirty="0"/>
              <a:t>For models without an internal controller</a:t>
            </a:r>
          </a:p>
          <a:p>
            <a:pPr lvl="2"/>
            <a:r>
              <a:rPr lang="en-US" dirty="0"/>
              <a:t>Split requests to match backend granularity</a:t>
            </a:r>
          </a:p>
          <a:p>
            <a:pPr lvl="2"/>
            <a:r>
              <a:rPr lang="en-US" dirty="0"/>
              <a:t>Throughput limitations (requests/cycle)</a:t>
            </a:r>
          </a:p>
          <a:p>
            <a:r>
              <a:rPr lang="en-US" dirty="0">
                <a:solidFill>
                  <a:schemeClr val="accent3"/>
                </a:solidFill>
              </a:rPr>
              <a:t>Backend</a:t>
            </a:r>
          </a:p>
          <a:p>
            <a:pPr lvl="1"/>
            <a:r>
              <a:rPr lang="en-US" dirty="0"/>
              <a:t>The ”real” memory/controller</a:t>
            </a:r>
          </a:p>
          <a:p>
            <a:pPr lvl="1"/>
            <a:r>
              <a:rPr lang="en-US" dirty="0"/>
              <a:t>Or, interface to another component or external simulator</a:t>
            </a:r>
          </a:p>
          <a:p>
            <a:pPr lvl="1"/>
            <a:r>
              <a:rPr lang="en-US" dirty="0"/>
              <a:t>Can stack for additional functionality</a:t>
            </a:r>
          </a:p>
          <a:p>
            <a:r>
              <a:rPr lang="en-US" dirty="0">
                <a:solidFill>
                  <a:schemeClr val="accent2"/>
                </a:solidFill>
              </a:rPr>
              <a:t>Backing store (optional)</a:t>
            </a:r>
          </a:p>
          <a:p>
            <a:pPr lvl="1"/>
            <a:r>
              <a:rPr lang="en-US" dirty="0"/>
              <a:t>Stores actual memory values</a:t>
            </a:r>
          </a:p>
          <a:p>
            <a:r>
              <a:rPr lang="en-US" dirty="0">
                <a:solidFill>
                  <a:schemeClr val="accent2"/>
                </a:solidFill>
              </a:rPr>
              <a:t>Custom command handler (optional)</a:t>
            </a:r>
          </a:p>
        </p:txBody>
      </p:sp>
      <p:grpSp>
        <p:nvGrpSpPr>
          <p:cNvPr id="5" name="Group 4">
            <a:extLst>
              <a:ext uri="{FF2B5EF4-FFF2-40B4-BE49-F238E27FC236}">
                <a16:creationId xmlns:a16="http://schemas.microsoft.com/office/drawing/2014/main" id="{661F8439-9349-C54B-A41F-E49423A2A19C}"/>
              </a:ext>
            </a:extLst>
          </p:cNvPr>
          <p:cNvGrpSpPr/>
          <p:nvPr/>
        </p:nvGrpSpPr>
        <p:grpSpPr>
          <a:xfrm>
            <a:off x="7080249" y="1981608"/>
            <a:ext cx="4927281" cy="3488802"/>
            <a:chOff x="5651499" y="2638833"/>
            <a:chExt cx="4927281" cy="3488802"/>
          </a:xfrm>
        </p:grpSpPr>
        <p:sp>
          <p:nvSpPr>
            <p:cNvPr id="6" name="Rectangle 5">
              <a:extLst>
                <a:ext uri="{FF2B5EF4-FFF2-40B4-BE49-F238E27FC236}">
                  <a16:creationId xmlns:a16="http://schemas.microsoft.com/office/drawing/2014/main" id="{BFDAA4C2-A97C-A443-8F42-1C80C3F6F603}"/>
                </a:ext>
              </a:extLst>
            </p:cNvPr>
            <p:cNvSpPr/>
            <p:nvPr/>
          </p:nvSpPr>
          <p:spPr>
            <a:xfrm>
              <a:off x="5969000" y="2638833"/>
              <a:ext cx="3397287" cy="2721344"/>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Memory Controller</a:t>
              </a:r>
            </a:p>
          </p:txBody>
        </p:sp>
        <p:sp>
          <p:nvSpPr>
            <p:cNvPr id="8" name="Rectangle 7">
              <a:extLst>
                <a:ext uri="{FF2B5EF4-FFF2-40B4-BE49-F238E27FC236}">
                  <a16:creationId xmlns:a16="http://schemas.microsoft.com/office/drawing/2014/main" id="{8E0B8619-0B0B-C24F-8CCD-B5546D09E668}"/>
                </a:ext>
              </a:extLst>
            </p:cNvPr>
            <p:cNvSpPr/>
            <p:nvPr/>
          </p:nvSpPr>
          <p:spPr>
            <a:xfrm>
              <a:off x="6169062" y="4888046"/>
              <a:ext cx="2768600" cy="4721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Backend</a:t>
              </a:r>
            </a:p>
          </p:txBody>
        </p:sp>
        <p:sp>
          <p:nvSpPr>
            <p:cNvPr id="9" name="Oval 8">
              <a:extLst>
                <a:ext uri="{FF2B5EF4-FFF2-40B4-BE49-F238E27FC236}">
                  <a16:creationId xmlns:a16="http://schemas.microsoft.com/office/drawing/2014/main" id="{1B4E740B-08C6-084A-BAF2-3735EA8D30B0}"/>
                </a:ext>
              </a:extLst>
            </p:cNvPr>
            <p:cNvSpPr/>
            <p:nvPr/>
          </p:nvSpPr>
          <p:spPr>
            <a:xfrm>
              <a:off x="7443634" y="5276925"/>
              <a:ext cx="219456"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9A852F02-667F-B44A-87B6-78FF9D9A9DDC}"/>
                </a:ext>
              </a:extLst>
            </p:cNvPr>
            <p:cNvSpPr/>
            <p:nvPr/>
          </p:nvSpPr>
          <p:spPr>
            <a:xfrm>
              <a:off x="8283897" y="3173467"/>
              <a:ext cx="1003336" cy="73660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Backing store</a:t>
              </a:r>
            </a:p>
          </p:txBody>
        </p:sp>
        <p:sp>
          <p:nvSpPr>
            <p:cNvPr id="11" name="Rectangle 10">
              <a:extLst>
                <a:ext uri="{FF2B5EF4-FFF2-40B4-BE49-F238E27FC236}">
                  <a16:creationId xmlns:a16="http://schemas.microsoft.com/office/drawing/2014/main" id="{9CC12B74-2E66-D143-BB68-6CDC32B9FB56}"/>
                </a:ext>
              </a:extLst>
            </p:cNvPr>
            <p:cNvSpPr/>
            <p:nvPr/>
          </p:nvSpPr>
          <p:spPr>
            <a:xfrm>
              <a:off x="6444577" y="3606078"/>
              <a:ext cx="1221289" cy="91440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Custom command handler</a:t>
              </a:r>
            </a:p>
          </p:txBody>
        </p:sp>
        <p:cxnSp>
          <p:nvCxnSpPr>
            <p:cNvPr id="12" name="Straight Connector 11">
              <a:extLst>
                <a:ext uri="{FF2B5EF4-FFF2-40B4-BE49-F238E27FC236}">
                  <a16:creationId xmlns:a16="http://schemas.microsoft.com/office/drawing/2014/main" id="{18D9FA9B-2E01-034A-87F2-1C38D4E5D896}"/>
                </a:ext>
              </a:extLst>
            </p:cNvPr>
            <p:cNvCxnSpPr>
              <a:cxnSpLocks/>
            </p:cNvCxnSpPr>
            <p:nvPr/>
          </p:nvCxnSpPr>
          <p:spPr>
            <a:xfrm>
              <a:off x="5651499" y="3427468"/>
              <a:ext cx="2374903" cy="74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55F862-AFCC-3447-81C4-01C9BD76F892}"/>
                </a:ext>
              </a:extLst>
            </p:cNvPr>
            <p:cNvCxnSpPr>
              <a:cxnSpLocks/>
              <a:endCxn id="11" idx="0"/>
            </p:cNvCxnSpPr>
            <p:nvPr/>
          </p:nvCxnSpPr>
          <p:spPr>
            <a:xfrm>
              <a:off x="7055221" y="3427468"/>
              <a:ext cx="0" cy="178611"/>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1C9AD5A-6FAD-784A-82DE-400B877BAABD}"/>
                </a:ext>
              </a:extLst>
            </p:cNvPr>
            <p:cNvCxnSpPr>
              <a:cxnSpLocks/>
              <a:stCxn id="11" idx="2"/>
            </p:cNvCxnSpPr>
            <p:nvPr/>
          </p:nvCxnSpPr>
          <p:spPr>
            <a:xfrm>
              <a:off x="7055221" y="4520479"/>
              <a:ext cx="0" cy="353839"/>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481C08-0D70-164D-A8EF-E4631B3CA209}"/>
                </a:ext>
              </a:extLst>
            </p:cNvPr>
            <p:cNvCxnSpPr>
              <a:cxnSpLocks/>
            </p:cNvCxnSpPr>
            <p:nvPr/>
          </p:nvCxnSpPr>
          <p:spPr>
            <a:xfrm flipH="1">
              <a:off x="8026401" y="3427467"/>
              <a:ext cx="370" cy="144685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F52B56-D36F-F143-AAC1-7868CFFA744A}"/>
                </a:ext>
              </a:extLst>
            </p:cNvPr>
            <p:cNvCxnSpPr>
              <a:cxnSpLocks/>
            </p:cNvCxnSpPr>
            <p:nvPr/>
          </p:nvCxnSpPr>
          <p:spPr>
            <a:xfrm>
              <a:off x="7537487" y="5793876"/>
              <a:ext cx="488914" cy="0"/>
            </a:xfrm>
            <a:prstGeom prst="line">
              <a:avLst/>
            </a:prstGeom>
            <a:ln w="3810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713DF0A-A6EA-E643-AE33-D412820C1837}"/>
                </a:ext>
              </a:extLst>
            </p:cNvPr>
            <p:cNvCxnSpPr>
              <a:cxnSpLocks/>
              <a:stCxn id="9" idx="4"/>
            </p:cNvCxnSpPr>
            <p:nvPr/>
          </p:nvCxnSpPr>
          <p:spPr>
            <a:xfrm>
              <a:off x="7553362" y="5492826"/>
              <a:ext cx="0" cy="3010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CD5BC5-E45D-BD4E-8FF3-F51C68080CDB}"/>
                </a:ext>
              </a:extLst>
            </p:cNvPr>
            <p:cNvSpPr txBox="1"/>
            <p:nvPr/>
          </p:nvSpPr>
          <p:spPr>
            <a:xfrm>
              <a:off x="8042277" y="5481304"/>
              <a:ext cx="2536503" cy="646331"/>
            </a:xfrm>
            <a:prstGeom prst="rect">
              <a:avLst/>
            </a:prstGeom>
            <a:noFill/>
          </p:spPr>
          <p:txBody>
            <a:bodyPr wrap="square" rtlCol="0">
              <a:spAutoFit/>
            </a:bodyPr>
            <a:lstStyle/>
            <a:p>
              <a:r>
                <a:rPr lang="en-US" dirty="0"/>
                <a:t>To memory component (optional)</a:t>
              </a:r>
            </a:p>
          </p:txBody>
        </p:sp>
        <p:sp>
          <p:nvSpPr>
            <p:cNvPr id="20" name="Oval 19">
              <a:extLst>
                <a:ext uri="{FF2B5EF4-FFF2-40B4-BE49-F238E27FC236}">
                  <a16:creationId xmlns:a16="http://schemas.microsoft.com/office/drawing/2014/main" id="{CFBA6811-FB49-1443-B17F-CF031923F6B1}"/>
                </a:ext>
              </a:extLst>
            </p:cNvPr>
            <p:cNvSpPr/>
            <p:nvPr/>
          </p:nvSpPr>
          <p:spPr>
            <a:xfrm>
              <a:off x="5848387" y="3326958"/>
              <a:ext cx="219456"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34850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15C3-8639-3A4B-9374-EB8274D3C35C}"/>
              </a:ext>
            </a:extLst>
          </p:cNvPr>
          <p:cNvSpPr>
            <a:spLocks noGrp="1"/>
          </p:cNvSpPr>
          <p:nvPr>
            <p:ph type="title"/>
          </p:nvPr>
        </p:nvSpPr>
        <p:spPr/>
        <p:txBody>
          <a:bodyPr/>
          <a:lstStyle/>
          <a:p>
            <a:r>
              <a:rPr lang="en-US" dirty="0"/>
              <a:t>Configuring memory</a:t>
            </a:r>
          </a:p>
        </p:txBody>
      </p:sp>
      <p:sp>
        <p:nvSpPr>
          <p:cNvPr id="3" name="Slide Number Placeholder 2">
            <a:extLst>
              <a:ext uri="{FF2B5EF4-FFF2-40B4-BE49-F238E27FC236}">
                <a16:creationId xmlns:a16="http://schemas.microsoft.com/office/drawing/2014/main" id="{C2BD7201-CAFE-8743-9604-B5D9245251FA}"/>
              </a:ext>
            </a:extLst>
          </p:cNvPr>
          <p:cNvSpPr>
            <a:spLocks noGrp="1"/>
          </p:cNvSpPr>
          <p:nvPr>
            <p:ph type="sldNum" sz="quarter" idx="4"/>
          </p:nvPr>
        </p:nvSpPr>
        <p:spPr/>
        <p:txBody>
          <a:bodyPr/>
          <a:lstStyle/>
          <a:p>
            <a:fld id="{4FAB73BC-B049-4115-A692-8D63A059BFB8}" type="slidenum">
              <a:rPr lang="en-US" smtClean="0"/>
              <a:pPr/>
              <a:t>72</a:t>
            </a:fld>
            <a:endParaRPr lang="en-US" dirty="0"/>
          </a:p>
        </p:txBody>
      </p:sp>
      <p:sp>
        <p:nvSpPr>
          <p:cNvPr id="5" name="TextBox 4">
            <a:extLst>
              <a:ext uri="{FF2B5EF4-FFF2-40B4-BE49-F238E27FC236}">
                <a16:creationId xmlns:a16="http://schemas.microsoft.com/office/drawing/2014/main" id="{1DA9B936-618B-5541-8E39-0E6F896F2C28}"/>
              </a:ext>
            </a:extLst>
          </p:cNvPr>
          <p:cNvSpPr txBox="1"/>
          <p:nvPr/>
        </p:nvSpPr>
        <p:spPr>
          <a:xfrm>
            <a:off x="720648" y="1074058"/>
            <a:ext cx="8198551" cy="5016758"/>
          </a:xfrm>
          <a:prstGeom prst="rect">
            <a:avLst/>
          </a:prstGeom>
          <a:noFill/>
        </p:spPr>
        <p:txBody>
          <a:bodyPr wrap="square" rtlCol="0">
            <a:spAutoFit/>
          </a:bodyPr>
          <a:lstStyle/>
          <a:p>
            <a:r>
              <a:rPr lang="en-US" sz="1600" dirty="0">
                <a:solidFill>
                  <a:schemeClr val="accent6"/>
                </a:solidFill>
                <a:latin typeface="Consolas" panose="020B0609020204030204" pitchFamily="49" charset="0"/>
                <a:cs typeface="Consolas" panose="020B0609020204030204" pitchFamily="49" charset="0"/>
              </a:rPr>
              <a:t># Create and parameterize </a:t>
            </a:r>
            <a:r>
              <a:rPr lang="en-US" sz="1600" dirty="0" err="1">
                <a:solidFill>
                  <a:schemeClr val="accent6"/>
                </a:solidFill>
                <a:latin typeface="Consolas" panose="020B0609020204030204" pitchFamily="49" charset="0"/>
                <a:cs typeface="Consolas" panose="020B0609020204030204" pitchFamily="49" charset="0"/>
              </a:rPr>
              <a:t>MemController</a:t>
            </a:r>
            <a:r>
              <a:rPr lang="en-US" sz="1600" dirty="0">
                <a:solidFill>
                  <a:schemeClr val="accent6"/>
                </a:solidFill>
                <a:latin typeface="Consolas" panose="020B0609020204030204" pitchFamily="49" charset="0"/>
                <a:cs typeface="Consolas" panose="020B0609020204030204" pitchFamily="49" charset="0"/>
              </a:rPr>
              <a:t> interface</a:t>
            </a:r>
          </a:p>
          <a:p>
            <a:r>
              <a:rPr lang="en-US" sz="1600" dirty="0" err="1">
                <a:latin typeface="Consolas" panose="020B0609020204030204" pitchFamily="49" charset="0"/>
                <a:cs typeface="Consolas" panose="020B0609020204030204" pitchFamily="49" charset="0"/>
              </a:rPr>
              <a:t>memctrl</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sst.Component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memctrl</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memHierarchy.MemController</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solidFill>
                  <a:schemeClr val="accent6"/>
                </a:solidFill>
                <a:latin typeface="Consolas" panose="020B0609020204030204" pitchFamily="49" charset="0"/>
                <a:cs typeface="Consolas" panose="020B0609020204030204" pitchFamily="49" charset="0"/>
              </a:rPr>
              <a:t># load a backend model into the </a:t>
            </a:r>
            <a:r>
              <a:rPr lang="en-US" sz="1600" dirty="0" err="1">
                <a:solidFill>
                  <a:schemeClr val="accent6"/>
                </a:solidFill>
                <a:latin typeface="Consolas" panose="020B0609020204030204" pitchFamily="49" charset="0"/>
                <a:cs typeface="Consolas" panose="020B0609020204030204" pitchFamily="49" charset="0"/>
              </a:rPr>
              <a:t>MemController</a:t>
            </a:r>
            <a:endParaRPr lang="en-US" sz="1600" dirty="0">
              <a:solidFill>
                <a:schemeClr val="accent6"/>
              </a:solidFill>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backend = </a:t>
            </a:r>
            <a:r>
              <a:rPr lang="en-US" sz="1600" dirty="0" err="1">
                <a:latin typeface="Consolas" panose="020B0609020204030204" pitchFamily="49" charset="0"/>
                <a:cs typeface="Consolas" panose="020B0609020204030204" pitchFamily="49" charset="0"/>
              </a:rPr>
              <a:t>memctrl.setSubComponent</a:t>
            </a:r>
            <a:r>
              <a:rPr lang="en-US" sz="1600" dirty="0">
                <a:latin typeface="Consolas" panose="020B0609020204030204" pitchFamily="49" charset="0"/>
                <a:cs typeface="Consolas" panose="020B0609020204030204" pitchFamily="49" charset="0"/>
              </a:rPr>
              <a:t>(“backend”, “</a:t>
            </a:r>
            <a:r>
              <a:rPr lang="en-US" sz="1600" dirty="0" err="1">
                <a:latin typeface="Consolas" panose="020B0609020204030204" pitchFamily="49" charset="0"/>
                <a:cs typeface="Consolas" panose="020B0609020204030204" pitchFamily="49" charset="0"/>
              </a:rPr>
              <a:t>memHierarchy.simpleMem</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b="1" dirty="0">
                <a:solidFill>
                  <a:schemeClr val="accent5">
                    <a:lumMod val="75000"/>
                  </a:schemeClr>
                </a:solidFill>
                <a:latin typeface="Gill Sans MT" panose="020B0502020104020203" pitchFamily="34" charset="77"/>
                <a:cs typeface="Consolas" panose="020B0609020204030204" pitchFamily="49" charset="0"/>
              </a:rPr>
              <a:t>Or, if the backend is an interface to another component:</a:t>
            </a:r>
          </a:p>
          <a:p>
            <a:endParaRPr lang="en-US" sz="1600" dirty="0">
              <a:latin typeface="Consolas" panose="020B0609020204030204" pitchFamily="49" charset="0"/>
              <a:cs typeface="Consolas" panose="020B0609020204030204" pitchFamily="49" charset="0"/>
            </a:endParaRPr>
          </a:p>
          <a:p>
            <a:r>
              <a:rPr lang="en-US" sz="1600" dirty="0">
                <a:solidFill>
                  <a:schemeClr val="accent6"/>
                </a:solidFill>
                <a:latin typeface="Consolas" panose="020B0609020204030204" pitchFamily="49" charset="0"/>
                <a:cs typeface="Consolas" panose="020B0609020204030204" pitchFamily="49" charset="0"/>
              </a:rPr>
              <a:t># load a backend interface into the </a:t>
            </a:r>
            <a:r>
              <a:rPr lang="en-US" sz="1600" dirty="0" err="1">
                <a:solidFill>
                  <a:schemeClr val="accent6"/>
                </a:solidFill>
                <a:latin typeface="Consolas" panose="020B0609020204030204" pitchFamily="49" charset="0"/>
                <a:cs typeface="Consolas" panose="020B0609020204030204" pitchFamily="49" charset="0"/>
              </a:rPr>
              <a:t>MemController</a:t>
            </a:r>
            <a:endParaRPr lang="en-US" sz="1600" dirty="0">
              <a:solidFill>
                <a:schemeClr val="accent6"/>
              </a:solidFill>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backend = </a:t>
            </a:r>
            <a:r>
              <a:rPr lang="en-US" sz="1600" dirty="0" err="1">
                <a:latin typeface="Consolas" panose="020B0609020204030204" pitchFamily="49" charset="0"/>
                <a:cs typeface="Consolas" panose="020B0609020204030204" pitchFamily="49" charset="0"/>
              </a:rPr>
              <a:t>memctrl.setSubComponent</a:t>
            </a:r>
            <a:r>
              <a:rPr lang="en-US" sz="1600" dirty="0">
                <a:latin typeface="Consolas" panose="020B0609020204030204" pitchFamily="49" charset="0"/>
                <a:cs typeface="Consolas" panose="020B0609020204030204" pitchFamily="49" charset="0"/>
              </a:rPr>
              <a:t>(“backend”, “</a:t>
            </a:r>
            <a:r>
              <a:rPr lang="en-US" sz="1600" dirty="0" err="1">
                <a:latin typeface="Consolas" panose="020B0609020204030204" pitchFamily="49" charset="0"/>
                <a:cs typeface="Consolas" panose="020B0609020204030204" pitchFamily="49" charset="0"/>
              </a:rPr>
              <a:t>memHierarchy.Messier</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solidFill>
                  <a:schemeClr val="accent6"/>
                </a:solidFill>
                <a:latin typeface="Consolas" panose="020B0609020204030204" pitchFamily="49" charset="0"/>
                <a:cs typeface="Consolas" panose="020B0609020204030204" pitchFamily="49" charset="0"/>
              </a:rPr>
              <a:t># instantiate the memory model</a:t>
            </a:r>
          </a:p>
          <a:p>
            <a:r>
              <a:rPr lang="en-US" sz="1600" dirty="0">
                <a:latin typeface="Consolas" panose="020B0609020204030204" pitchFamily="49" charset="0"/>
                <a:cs typeface="Consolas" panose="020B0609020204030204" pitchFamily="49" charset="0"/>
              </a:rPr>
              <a:t>memory = </a:t>
            </a:r>
            <a:r>
              <a:rPr lang="en-US" sz="1600" dirty="0" err="1">
                <a:latin typeface="Consolas" panose="020B0609020204030204" pitchFamily="49" charset="0"/>
                <a:cs typeface="Consolas" panose="020B0609020204030204" pitchFamily="49" charset="0"/>
              </a:rPr>
              <a:t>sst.Component</a:t>
            </a:r>
            <a:r>
              <a:rPr lang="en-US" sz="1600" dirty="0">
                <a:latin typeface="Consolas" panose="020B0609020204030204" pitchFamily="49" charset="0"/>
                <a:cs typeface="Consolas" panose="020B0609020204030204" pitchFamily="49" charset="0"/>
              </a:rPr>
              <a:t>(“memory”, “</a:t>
            </a:r>
            <a:r>
              <a:rPr lang="en-US" sz="1600" dirty="0" err="1">
                <a:latin typeface="Consolas" panose="020B0609020204030204" pitchFamily="49" charset="0"/>
                <a:cs typeface="Consolas" panose="020B0609020204030204" pitchFamily="49" charset="0"/>
              </a:rPr>
              <a:t>Messier.Messier</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solidFill>
                  <a:schemeClr val="accent6"/>
                </a:solidFill>
                <a:latin typeface="Consolas" panose="020B0609020204030204" pitchFamily="49" charset="0"/>
                <a:cs typeface="Consolas" panose="020B0609020204030204" pitchFamily="49" charset="0"/>
              </a:rPr>
              <a:t># connect the backend interface and the memory model</a:t>
            </a:r>
          </a:p>
          <a:p>
            <a:r>
              <a:rPr lang="en-US" sz="1600" dirty="0">
                <a:latin typeface="Consolas" panose="020B0609020204030204" pitchFamily="49" charset="0"/>
                <a:cs typeface="Consolas" panose="020B0609020204030204" pitchFamily="49" charset="0"/>
              </a:rPr>
              <a:t>link = </a:t>
            </a:r>
            <a:r>
              <a:rPr lang="en-US" sz="1600" dirty="0" err="1">
                <a:latin typeface="Consolas" panose="020B0609020204030204" pitchFamily="49" charset="0"/>
                <a:cs typeface="Consolas" panose="020B0609020204030204" pitchFamily="49" charset="0"/>
              </a:rPr>
              <a:t>sst.Link</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backend_to_memory</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link.connect</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{backend, “</a:t>
            </a:r>
            <a:r>
              <a:rPr lang="en-US" sz="1600" dirty="0" err="1">
                <a:latin typeface="Consolas" panose="020B0609020204030204" pitchFamily="49" charset="0"/>
                <a:cs typeface="Consolas" panose="020B0609020204030204" pitchFamily="49" charset="0"/>
              </a:rPr>
              <a:t>nvm_link</a:t>
            </a:r>
            <a:r>
              <a:rPr lang="en-US" sz="1600" dirty="0">
                <a:latin typeface="Consolas" panose="020B0609020204030204" pitchFamily="49" charset="0"/>
                <a:cs typeface="Consolas" panose="020B0609020204030204" pitchFamily="49" charset="0"/>
              </a:rPr>
              <a:t>”, /* latency */}, </a:t>
            </a:r>
          </a:p>
          <a:p>
            <a:r>
              <a:rPr lang="en-US" sz="1600" dirty="0">
                <a:latin typeface="Consolas" panose="020B0609020204030204" pitchFamily="49" charset="0"/>
                <a:cs typeface="Consolas" panose="020B0609020204030204" pitchFamily="49" charset="0"/>
              </a:rPr>
              <a:t>	{memory, “bus”, /* latency */} </a:t>
            </a:r>
          </a:p>
          <a:p>
            <a:r>
              <a:rPr lang="en-US"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4209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4576-792E-464F-9C08-57A408C1C6DA}"/>
              </a:ext>
            </a:extLst>
          </p:cNvPr>
          <p:cNvSpPr>
            <a:spLocks noGrp="1"/>
          </p:cNvSpPr>
          <p:nvPr>
            <p:ph type="title"/>
          </p:nvPr>
        </p:nvSpPr>
        <p:spPr/>
        <p:txBody>
          <a:bodyPr/>
          <a:lstStyle/>
          <a:p>
            <a:r>
              <a:rPr lang="en-US" dirty="0"/>
              <a:t>Backend API</a:t>
            </a:r>
          </a:p>
        </p:txBody>
      </p:sp>
      <p:sp>
        <p:nvSpPr>
          <p:cNvPr id="3" name="Slide Number Placeholder 2">
            <a:extLst>
              <a:ext uri="{FF2B5EF4-FFF2-40B4-BE49-F238E27FC236}">
                <a16:creationId xmlns:a16="http://schemas.microsoft.com/office/drawing/2014/main" id="{0E316D14-236C-0948-8CB8-E6D777DF7347}"/>
              </a:ext>
            </a:extLst>
          </p:cNvPr>
          <p:cNvSpPr>
            <a:spLocks noGrp="1"/>
          </p:cNvSpPr>
          <p:nvPr>
            <p:ph type="sldNum" sz="quarter" idx="4"/>
          </p:nvPr>
        </p:nvSpPr>
        <p:spPr/>
        <p:txBody>
          <a:bodyPr/>
          <a:lstStyle/>
          <a:p>
            <a:fld id="{4FAB73BC-B049-4115-A692-8D63A059BFB8}" type="slidenum">
              <a:rPr lang="en-US" smtClean="0"/>
              <a:pPr/>
              <a:t>73</a:t>
            </a:fld>
            <a:endParaRPr lang="en-US" dirty="0"/>
          </a:p>
        </p:txBody>
      </p:sp>
      <p:sp>
        <p:nvSpPr>
          <p:cNvPr id="4" name="Text Placeholder 3">
            <a:extLst>
              <a:ext uri="{FF2B5EF4-FFF2-40B4-BE49-F238E27FC236}">
                <a16:creationId xmlns:a16="http://schemas.microsoft.com/office/drawing/2014/main" id="{05B76E07-FFA1-714F-A1A6-9E526133E4D9}"/>
              </a:ext>
            </a:extLst>
          </p:cNvPr>
          <p:cNvSpPr>
            <a:spLocks noGrp="1"/>
          </p:cNvSpPr>
          <p:nvPr>
            <p:ph type="body" sz="quarter" idx="10"/>
          </p:nvPr>
        </p:nvSpPr>
        <p:spPr/>
        <p:txBody>
          <a:bodyPr/>
          <a:lstStyle/>
          <a:p>
            <a:pPr algn="l"/>
            <a:r>
              <a:rPr lang="en-US" dirty="0"/>
              <a:t>Backend can implement the model itself or act as an interface to another component or non-SST library</a:t>
            </a:r>
          </a:p>
          <a:p>
            <a:r>
              <a:rPr lang="en-US" dirty="0"/>
              <a:t>Parameters depend on backend, but some are common to all:</a:t>
            </a:r>
          </a:p>
          <a:p>
            <a:pPr lvl="1"/>
            <a:r>
              <a:rPr lang="en-US" sz="2000" dirty="0" err="1">
                <a:latin typeface="Consolas" panose="020B0609020204030204" pitchFamily="49" charset="0"/>
                <a:cs typeface="Consolas" panose="020B0609020204030204" pitchFamily="49" charset="0"/>
              </a:rPr>
              <a:t>mem_size</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max_request_per_cycle</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request_width</a:t>
            </a:r>
            <a:endParaRPr lang="en-US" sz="2000" dirty="0">
              <a:latin typeface="Consolas" panose="020B0609020204030204" pitchFamily="49" charset="0"/>
              <a:cs typeface="Consolas" panose="020B0609020204030204" pitchFamily="49" charset="0"/>
            </a:endParaRPr>
          </a:p>
          <a:p>
            <a:r>
              <a:rPr lang="en-US" dirty="0">
                <a:solidFill>
                  <a:schemeClr val="accent6"/>
                </a:solidFill>
              </a:rPr>
              <a:t>Basic API</a:t>
            </a:r>
          </a:p>
          <a:p>
            <a:pPr lvl="1"/>
            <a:r>
              <a:rPr lang="en-US" sz="2000" dirty="0">
                <a:latin typeface="Consolas" panose="020B0609020204030204" pitchFamily="49" charset="0"/>
                <a:cs typeface="Consolas" panose="020B0609020204030204" pitchFamily="49" charset="0"/>
              </a:rPr>
              <a:t>bool clock( cycle )</a:t>
            </a:r>
          </a:p>
          <a:p>
            <a:pPr lvl="1"/>
            <a:r>
              <a:rPr lang="en-US" sz="2000" dirty="0">
                <a:latin typeface="Consolas" panose="020B0609020204030204" pitchFamily="49" charset="0"/>
                <a:cs typeface="Consolas" panose="020B0609020204030204" pitchFamily="49" charset="0"/>
              </a:rPr>
              <a:t>bool </a:t>
            </a:r>
            <a:r>
              <a:rPr lang="en-US" sz="2000" dirty="0" err="1">
                <a:latin typeface="Consolas" panose="020B0609020204030204" pitchFamily="49" charset="0"/>
                <a:cs typeface="Consolas" panose="020B0609020204030204" pitchFamily="49" charset="0"/>
              </a:rPr>
              <a:t>issueRequest</a:t>
            </a:r>
            <a:r>
              <a:rPr lang="en-US" sz="2000" dirty="0">
                <a:latin typeface="Consolas" panose="020B0609020204030204" pitchFamily="49" charset="0"/>
                <a:cs typeface="Consolas" panose="020B0609020204030204" pitchFamily="49" charset="0"/>
              </a:rPr>
              <a:t>( ID, address, </a:t>
            </a:r>
            <a:r>
              <a:rPr lang="en-US" sz="2000" dirty="0" err="1">
                <a:latin typeface="Consolas" panose="020B0609020204030204" pitchFamily="49" charset="0"/>
                <a:cs typeface="Consolas" panose="020B0609020204030204" pitchFamily="49" charset="0"/>
              </a:rPr>
              <a:t>isWrite</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numBytes</a:t>
            </a:r>
            <a:r>
              <a:rPr lang="en-US" sz="2000" dirty="0">
                <a:latin typeface="Consolas" panose="020B0609020204030204" pitchFamily="49" charset="0"/>
                <a:cs typeface="Consolas" panose="020B0609020204030204" pitchFamily="49" charset="0"/>
              </a:rPr>
              <a:t> )</a:t>
            </a:r>
          </a:p>
          <a:p>
            <a:pPr lvl="1"/>
            <a:r>
              <a:rPr lang="en-US" sz="2000" dirty="0">
                <a:latin typeface="Consolas" panose="020B0609020204030204" pitchFamily="49" charset="0"/>
                <a:cs typeface="Consolas" panose="020B0609020204030204" pitchFamily="49" charset="0"/>
              </a:rPr>
              <a:t>bool </a:t>
            </a:r>
            <a:r>
              <a:rPr lang="en-US" sz="2000" dirty="0" err="1">
                <a:latin typeface="Consolas" panose="020B0609020204030204" pitchFamily="49" charset="0"/>
                <a:cs typeface="Consolas" panose="020B0609020204030204" pitchFamily="49" charset="0"/>
              </a:rPr>
              <a:t>issueCustomRequest</a:t>
            </a:r>
            <a:r>
              <a:rPr lang="en-US" sz="2000" dirty="0">
                <a:latin typeface="Consolas" panose="020B0609020204030204" pitchFamily="49" charset="0"/>
                <a:cs typeface="Consolas" panose="020B0609020204030204" pitchFamily="49" charset="0"/>
              </a:rPr>
              <a:t>( ID, </a:t>
            </a:r>
            <a:r>
              <a:rPr lang="en-US" sz="2000" dirty="0" err="1">
                <a:latin typeface="Consolas" panose="020B0609020204030204" pitchFamily="49" charset="0"/>
                <a:cs typeface="Consolas" panose="020B0609020204030204" pitchFamily="49" charset="0"/>
              </a:rPr>
              <a:t>CustomInfo</a:t>
            </a:r>
            <a:r>
              <a:rPr lang="en-US" sz="2000" dirty="0">
                <a:latin typeface="Consolas" panose="020B0609020204030204" pitchFamily="49" charset="0"/>
                <a:cs typeface="Consolas" panose="020B0609020204030204" pitchFamily="49" charset="0"/>
              </a:rPr>
              <a:t>* )</a:t>
            </a:r>
          </a:p>
          <a:p>
            <a:pPr lvl="1"/>
            <a:r>
              <a:rPr lang="en-US" dirty="0"/>
              <a:t>Also some configuration functions like </a:t>
            </a:r>
            <a:r>
              <a:rPr lang="en-US" sz="2000" dirty="0" err="1">
                <a:latin typeface="Consolas" panose="020B0609020204030204" pitchFamily="49" charset="0"/>
                <a:cs typeface="Consolas" panose="020B0609020204030204" pitchFamily="49" charset="0"/>
              </a:rPr>
              <a:t>getMemSize</a:t>
            </a:r>
            <a:r>
              <a:rPr lang="en-US" sz="2000" dirty="0">
                <a:latin typeface="Consolas" panose="020B0609020204030204" pitchFamily="49" charset="0"/>
                <a:cs typeface="Consolas" panose="020B0609020204030204" pitchFamily="49" charset="0"/>
              </a:rPr>
              <a:t>()</a:t>
            </a:r>
          </a:p>
          <a:p>
            <a:pPr lvl="1"/>
            <a:endParaRPr lang="en-US" dirty="0"/>
          </a:p>
          <a:p>
            <a:endParaRPr lang="en-US" dirty="0"/>
          </a:p>
        </p:txBody>
      </p:sp>
      <p:sp>
        <p:nvSpPr>
          <p:cNvPr id="5" name="Rectangle 4">
            <a:extLst>
              <a:ext uri="{FF2B5EF4-FFF2-40B4-BE49-F238E27FC236}">
                <a16:creationId xmlns:a16="http://schemas.microsoft.com/office/drawing/2014/main" id="{2C8FA26A-9838-A646-9977-F01E0470AAEC}"/>
              </a:ext>
            </a:extLst>
          </p:cNvPr>
          <p:cNvSpPr/>
          <p:nvPr/>
        </p:nvSpPr>
        <p:spPr>
          <a:xfrm>
            <a:off x="9108961" y="4233335"/>
            <a:ext cx="2236372" cy="12586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200" b="1" dirty="0"/>
              <a:t>Backend</a:t>
            </a:r>
          </a:p>
        </p:txBody>
      </p:sp>
      <p:cxnSp>
        <p:nvCxnSpPr>
          <p:cNvPr id="6" name="Straight Arrow Connector 5">
            <a:extLst>
              <a:ext uri="{FF2B5EF4-FFF2-40B4-BE49-F238E27FC236}">
                <a16:creationId xmlns:a16="http://schemas.microsoft.com/office/drawing/2014/main" id="{B7FE0A7B-D85C-AE4A-AEA4-AB1D8080F3FE}"/>
              </a:ext>
            </a:extLst>
          </p:cNvPr>
          <p:cNvCxnSpPr>
            <a:cxnSpLocks/>
            <a:endCxn id="5" idx="1"/>
          </p:cNvCxnSpPr>
          <p:nvPr/>
        </p:nvCxnSpPr>
        <p:spPr>
          <a:xfrm>
            <a:off x="8398933" y="4862650"/>
            <a:ext cx="7100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13A809-5F23-9B41-AD3F-44B0FD470966}"/>
              </a:ext>
            </a:extLst>
          </p:cNvPr>
          <p:cNvCxnSpPr>
            <a:cxnSpLocks/>
          </p:cNvCxnSpPr>
          <p:nvPr/>
        </p:nvCxnSpPr>
        <p:spPr>
          <a:xfrm>
            <a:off x="9752428" y="3395134"/>
            <a:ext cx="0" cy="838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AD294A-684B-3941-A6CD-FB77A879BDC6}"/>
              </a:ext>
            </a:extLst>
          </p:cNvPr>
          <p:cNvCxnSpPr>
            <a:cxnSpLocks/>
          </p:cNvCxnSpPr>
          <p:nvPr/>
        </p:nvCxnSpPr>
        <p:spPr>
          <a:xfrm>
            <a:off x="10531362" y="3395134"/>
            <a:ext cx="0" cy="838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FCBD85D-2753-8142-8841-D35C58ADE59B}"/>
              </a:ext>
            </a:extLst>
          </p:cNvPr>
          <p:cNvSpPr txBox="1"/>
          <p:nvPr/>
        </p:nvSpPr>
        <p:spPr>
          <a:xfrm rot="19398922">
            <a:off x="8753947" y="2897703"/>
            <a:ext cx="1507400" cy="369332"/>
          </a:xfrm>
          <a:prstGeom prst="rect">
            <a:avLst/>
          </a:prstGeom>
          <a:noFill/>
        </p:spPr>
        <p:txBody>
          <a:bodyPr wrap="none" rtlCol="0">
            <a:spAutoFit/>
          </a:bodyPr>
          <a:lstStyle/>
          <a:p>
            <a:r>
              <a:rPr lang="en-US" dirty="0" err="1"/>
              <a:t>issueRequest</a:t>
            </a:r>
            <a:endParaRPr lang="en-US" dirty="0"/>
          </a:p>
        </p:txBody>
      </p:sp>
      <p:sp>
        <p:nvSpPr>
          <p:cNvPr id="10" name="TextBox 9">
            <a:extLst>
              <a:ext uri="{FF2B5EF4-FFF2-40B4-BE49-F238E27FC236}">
                <a16:creationId xmlns:a16="http://schemas.microsoft.com/office/drawing/2014/main" id="{9F8CE22B-E2A7-2244-99CD-FE0D8C0035B4}"/>
              </a:ext>
            </a:extLst>
          </p:cNvPr>
          <p:cNvSpPr txBox="1"/>
          <p:nvPr/>
        </p:nvSpPr>
        <p:spPr>
          <a:xfrm rot="19398922">
            <a:off x="9794398" y="2573497"/>
            <a:ext cx="2272032" cy="369332"/>
          </a:xfrm>
          <a:prstGeom prst="rect">
            <a:avLst/>
          </a:prstGeom>
          <a:noFill/>
        </p:spPr>
        <p:txBody>
          <a:bodyPr wrap="none" rtlCol="0">
            <a:spAutoFit/>
          </a:bodyPr>
          <a:lstStyle/>
          <a:p>
            <a:r>
              <a:rPr lang="en-US" dirty="0" err="1"/>
              <a:t>issueCustomRequest</a:t>
            </a:r>
            <a:endParaRPr lang="en-US" dirty="0"/>
          </a:p>
        </p:txBody>
      </p:sp>
      <p:sp>
        <p:nvSpPr>
          <p:cNvPr id="11" name="TextBox 10">
            <a:extLst>
              <a:ext uri="{FF2B5EF4-FFF2-40B4-BE49-F238E27FC236}">
                <a16:creationId xmlns:a16="http://schemas.microsoft.com/office/drawing/2014/main" id="{32B26CB2-14C5-E648-8F8F-41697B32193B}"/>
              </a:ext>
            </a:extLst>
          </p:cNvPr>
          <p:cNvSpPr txBox="1"/>
          <p:nvPr/>
        </p:nvSpPr>
        <p:spPr>
          <a:xfrm>
            <a:off x="7620000" y="4677984"/>
            <a:ext cx="778933" cy="369332"/>
          </a:xfrm>
          <a:prstGeom prst="rect">
            <a:avLst/>
          </a:prstGeom>
          <a:noFill/>
        </p:spPr>
        <p:txBody>
          <a:bodyPr wrap="square" rtlCol="0">
            <a:spAutoFit/>
          </a:bodyPr>
          <a:lstStyle/>
          <a:p>
            <a:r>
              <a:rPr lang="en-US" dirty="0"/>
              <a:t>clock</a:t>
            </a:r>
          </a:p>
        </p:txBody>
      </p:sp>
      <p:sp>
        <p:nvSpPr>
          <p:cNvPr id="12" name="Oval 11">
            <a:extLst>
              <a:ext uri="{FF2B5EF4-FFF2-40B4-BE49-F238E27FC236}">
                <a16:creationId xmlns:a16="http://schemas.microsoft.com/office/drawing/2014/main" id="{0260B0F3-06E4-C24B-AC97-E4E58FA137CC}"/>
              </a:ext>
            </a:extLst>
          </p:cNvPr>
          <p:cNvSpPr/>
          <p:nvPr/>
        </p:nvSpPr>
        <p:spPr>
          <a:xfrm>
            <a:off x="10601195" y="5340699"/>
            <a:ext cx="270934" cy="302531"/>
          </a:xfrm>
          <a:prstGeom prst="ellipse">
            <a:avLst/>
          </a:prstGeom>
          <a:pattFill prst="wdUpDiag">
            <a:fgClr>
              <a:schemeClr val="accent1"/>
            </a:fgClr>
            <a:bgClr>
              <a:schemeClr val="bg1"/>
            </a:bgClr>
          </a:pattFill>
          <a:ln>
            <a:solidFill>
              <a:schemeClr val="accent1">
                <a:shade val="50000"/>
              </a:schemeClr>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E791DB7-64B5-264D-8296-B08B4152A3B5}"/>
              </a:ext>
            </a:extLst>
          </p:cNvPr>
          <p:cNvCxnSpPr>
            <a:cxnSpLocks/>
            <a:stCxn id="12" idx="4"/>
          </p:cNvCxnSpPr>
          <p:nvPr/>
        </p:nvCxnSpPr>
        <p:spPr>
          <a:xfrm>
            <a:off x="10736662" y="5643230"/>
            <a:ext cx="0" cy="825303"/>
          </a:xfrm>
          <a:prstGeom prst="straightConnector1">
            <a:avLst/>
          </a:prstGeom>
          <a:ln w="508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17AE9E-A8CF-0E4B-8DAE-7C565C3373BC}"/>
              </a:ext>
            </a:extLst>
          </p:cNvPr>
          <p:cNvSpPr txBox="1"/>
          <p:nvPr/>
        </p:nvSpPr>
        <p:spPr>
          <a:xfrm>
            <a:off x="9514344" y="5591296"/>
            <a:ext cx="1416087" cy="646331"/>
          </a:xfrm>
          <a:prstGeom prst="rect">
            <a:avLst/>
          </a:prstGeom>
          <a:noFill/>
        </p:spPr>
        <p:txBody>
          <a:bodyPr wrap="square" rtlCol="0">
            <a:spAutoFit/>
          </a:bodyPr>
          <a:lstStyle/>
          <a:p>
            <a:r>
              <a:rPr lang="en-US" dirty="0"/>
              <a:t>external port/link</a:t>
            </a:r>
          </a:p>
        </p:txBody>
      </p:sp>
    </p:spTree>
    <p:extLst>
      <p:ext uri="{BB962C8B-B14F-4D97-AF65-F5344CB8AC3E}">
        <p14:creationId xmlns:p14="http://schemas.microsoft.com/office/powerpoint/2010/main" val="391783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E2BA-B2EE-CE4E-83C1-A367D39BBDBF}"/>
              </a:ext>
            </a:extLst>
          </p:cNvPr>
          <p:cNvSpPr>
            <a:spLocks noGrp="1"/>
          </p:cNvSpPr>
          <p:nvPr>
            <p:ph type="title"/>
          </p:nvPr>
        </p:nvSpPr>
        <p:spPr/>
        <p:txBody>
          <a:bodyPr/>
          <a:lstStyle/>
          <a:p>
            <a:r>
              <a:rPr lang="en-US" dirty="0"/>
              <a:t>Backends</a:t>
            </a:r>
          </a:p>
        </p:txBody>
      </p:sp>
      <p:sp>
        <p:nvSpPr>
          <p:cNvPr id="3" name="Slide Number Placeholder 2">
            <a:extLst>
              <a:ext uri="{FF2B5EF4-FFF2-40B4-BE49-F238E27FC236}">
                <a16:creationId xmlns:a16="http://schemas.microsoft.com/office/drawing/2014/main" id="{81514CDF-B532-4540-87CB-B098643FDBCF}"/>
              </a:ext>
            </a:extLst>
          </p:cNvPr>
          <p:cNvSpPr>
            <a:spLocks noGrp="1"/>
          </p:cNvSpPr>
          <p:nvPr>
            <p:ph type="sldNum" sz="quarter" idx="4"/>
          </p:nvPr>
        </p:nvSpPr>
        <p:spPr/>
        <p:txBody>
          <a:bodyPr/>
          <a:lstStyle/>
          <a:p>
            <a:fld id="{4FAB73BC-B049-4115-A692-8D63A059BFB8}" type="slidenum">
              <a:rPr lang="en-US" smtClean="0"/>
              <a:pPr/>
              <a:t>74</a:t>
            </a:fld>
            <a:endParaRPr lang="en-US" dirty="0"/>
          </a:p>
        </p:txBody>
      </p:sp>
      <p:sp>
        <p:nvSpPr>
          <p:cNvPr id="4" name="Text Placeholder 3">
            <a:extLst>
              <a:ext uri="{FF2B5EF4-FFF2-40B4-BE49-F238E27FC236}">
                <a16:creationId xmlns:a16="http://schemas.microsoft.com/office/drawing/2014/main" id="{63B96DDA-D044-E84A-AEF9-AAFED5C3AE41}"/>
              </a:ext>
            </a:extLst>
          </p:cNvPr>
          <p:cNvSpPr>
            <a:spLocks noGrp="1"/>
          </p:cNvSpPr>
          <p:nvPr>
            <p:ph type="body" sz="quarter" idx="10"/>
          </p:nvPr>
        </p:nvSpPr>
        <p:spPr/>
        <p:txBody>
          <a:bodyPr>
            <a:normAutofit fontScale="70000" lnSpcReduction="20000"/>
          </a:bodyPr>
          <a:lstStyle/>
          <a:p>
            <a:r>
              <a:rPr lang="en-US" dirty="0">
                <a:latin typeface="Gill Sans MT" panose="020B0502020104020203" pitchFamily="34" charset="77"/>
              </a:rPr>
              <a:t>Memory</a:t>
            </a:r>
          </a:p>
          <a:p>
            <a:pPr lvl="1"/>
            <a:r>
              <a:rPr lang="en-US" dirty="0" err="1">
                <a:latin typeface="Gill Sans MT" panose="020B0502020104020203" pitchFamily="34" charset="77"/>
              </a:rPr>
              <a:t>CramSim</a:t>
            </a:r>
            <a:r>
              <a:rPr lang="en-US" dirty="0">
                <a:latin typeface="Gill Sans MT" panose="020B0502020104020203" pitchFamily="34" charset="77"/>
              </a:rPr>
              <a:t> – DDR, HBM, etc.</a:t>
            </a:r>
          </a:p>
          <a:p>
            <a:pPr lvl="1"/>
            <a:r>
              <a:rPr lang="en-US" dirty="0" err="1">
                <a:latin typeface="Gill Sans MT" panose="020B0502020104020203" pitchFamily="34" charset="77"/>
              </a:rPr>
              <a:t>DRAMSim</a:t>
            </a:r>
            <a:r>
              <a:rPr lang="en-US" dirty="0">
                <a:latin typeface="Gill Sans MT" panose="020B0502020104020203" pitchFamily="34" charset="77"/>
              </a:rPr>
              <a:t> –DRAMSim2 interface</a:t>
            </a:r>
          </a:p>
          <a:p>
            <a:pPr lvl="1"/>
            <a:r>
              <a:rPr lang="en-US" dirty="0" err="1">
                <a:latin typeface="Gill Sans MT" panose="020B0502020104020203" pitchFamily="34" charset="77"/>
              </a:rPr>
              <a:t>FlashSim</a:t>
            </a:r>
            <a:r>
              <a:rPr lang="en-US" dirty="0">
                <a:latin typeface="Gill Sans MT" panose="020B0502020104020203" pitchFamily="34" charset="77"/>
              </a:rPr>
              <a:t> – </a:t>
            </a:r>
            <a:r>
              <a:rPr lang="en-US" dirty="0" err="1">
                <a:latin typeface="Gill Sans MT" panose="020B0502020104020203" pitchFamily="34" charset="77"/>
              </a:rPr>
              <a:t>FlashDIMMSim</a:t>
            </a:r>
            <a:r>
              <a:rPr lang="en-US" dirty="0">
                <a:latin typeface="Gill Sans MT" panose="020B0502020104020203" pitchFamily="34" charset="77"/>
              </a:rPr>
              <a:t> interface</a:t>
            </a:r>
          </a:p>
          <a:p>
            <a:pPr lvl="1"/>
            <a:r>
              <a:rPr lang="en-US" dirty="0" err="1">
                <a:latin typeface="Gill Sans MT" panose="020B0502020104020203" pitchFamily="34" charset="77"/>
              </a:rPr>
              <a:t>GoblinHMC</a:t>
            </a:r>
            <a:r>
              <a:rPr lang="en-US" dirty="0">
                <a:latin typeface="Gill Sans MT" panose="020B0502020104020203" pitchFamily="34" charset="77"/>
              </a:rPr>
              <a:t> – </a:t>
            </a:r>
            <a:r>
              <a:rPr lang="en-US" dirty="0" err="1">
                <a:latin typeface="Gill Sans MT" panose="020B0502020104020203" pitchFamily="34" charset="77"/>
              </a:rPr>
              <a:t>HMCSim</a:t>
            </a:r>
            <a:r>
              <a:rPr lang="en-US" dirty="0">
                <a:latin typeface="Gill Sans MT" panose="020B0502020104020203" pitchFamily="34" charset="77"/>
              </a:rPr>
              <a:t> interface</a:t>
            </a:r>
          </a:p>
          <a:p>
            <a:pPr lvl="1"/>
            <a:r>
              <a:rPr lang="en-US" dirty="0" err="1">
                <a:latin typeface="Gill Sans MT" panose="020B0502020104020203" pitchFamily="34" charset="77"/>
              </a:rPr>
              <a:t>HBMDRAMSim</a:t>
            </a:r>
            <a:r>
              <a:rPr lang="en-US" dirty="0">
                <a:latin typeface="Gill Sans MT" panose="020B0502020104020203" pitchFamily="34" charset="77"/>
              </a:rPr>
              <a:t> – HBMDRAMSim2 interface (HBM variant of DRAMSim2)</a:t>
            </a:r>
          </a:p>
          <a:p>
            <a:pPr lvl="1"/>
            <a:r>
              <a:rPr lang="en-US" dirty="0" err="1">
                <a:latin typeface="Gill Sans MT" panose="020B0502020104020203" pitchFamily="34" charset="77"/>
              </a:rPr>
              <a:t>HBMPagedMulti</a:t>
            </a:r>
            <a:r>
              <a:rPr lang="en-US" dirty="0">
                <a:latin typeface="Gill Sans MT" panose="020B0502020104020203" pitchFamily="34" charset="77"/>
              </a:rPr>
              <a:t> – 2-level memory: </a:t>
            </a:r>
            <a:r>
              <a:rPr lang="en-US" dirty="0" err="1">
                <a:latin typeface="Gill Sans MT" panose="020B0502020104020203" pitchFamily="34" charset="77"/>
              </a:rPr>
              <a:t>HBMDRAMSim</a:t>
            </a:r>
            <a:r>
              <a:rPr lang="en-US" dirty="0">
                <a:latin typeface="Gill Sans MT" panose="020B0502020104020203" pitchFamily="34" charset="77"/>
              </a:rPr>
              <a:t> with fast memory cache</a:t>
            </a:r>
          </a:p>
          <a:p>
            <a:pPr lvl="1"/>
            <a:r>
              <a:rPr lang="en-US" dirty="0">
                <a:latin typeface="Gill Sans MT" panose="020B0502020104020203" pitchFamily="34" charset="77"/>
              </a:rPr>
              <a:t>Messier – generic NVRAM</a:t>
            </a:r>
          </a:p>
          <a:p>
            <a:pPr lvl="1"/>
            <a:r>
              <a:rPr lang="en-US" dirty="0" err="1">
                <a:latin typeface="Gill Sans MT" panose="020B0502020104020203" pitchFamily="34" charset="77"/>
              </a:rPr>
              <a:t>PagedMulti</a:t>
            </a:r>
            <a:r>
              <a:rPr lang="en-US" dirty="0">
                <a:latin typeface="Gill Sans MT" panose="020B0502020104020203" pitchFamily="34" charset="77"/>
              </a:rPr>
              <a:t> – 2-level memory: DRAMSim2 with fast memory cache</a:t>
            </a:r>
          </a:p>
          <a:p>
            <a:pPr lvl="1"/>
            <a:r>
              <a:rPr lang="en-US" dirty="0" err="1">
                <a:latin typeface="Gill Sans MT" panose="020B0502020104020203" pitchFamily="34" charset="77"/>
              </a:rPr>
              <a:t>Ramulator</a:t>
            </a:r>
            <a:r>
              <a:rPr lang="en-US" dirty="0">
                <a:latin typeface="Gill Sans MT" panose="020B0502020104020203" pitchFamily="34" charset="77"/>
              </a:rPr>
              <a:t> – DDR, HBM, HMC, etc.</a:t>
            </a:r>
          </a:p>
          <a:p>
            <a:pPr lvl="1"/>
            <a:r>
              <a:rPr lang="en-US" dirty="0" err="1">
                <a:latin typeface="Gill Sans MT" panose="020B0502020104020203" pitchFamily="34" charset="77"/>
              </a:rPr>
              <a:t>SimpleDRAM</a:t>
            </a:r>
            <a:r>
              <a:rPr lang="en-US" dirty="0">
                <a:latin typeface="Gill Sans MT" panose="020B0502020104020203" pitchFamily="34" charset="77"/>
              </a:rPr>
              <a:t> – very simple DDR model</a:t>
            </a:r>
          </a:p>
          <a:p>
            <a:pPr lvl="1"/>
            <a:r>
              <a:rPr lang="en-US" dirty="0" err="1">
                <a:latin typeface="Gill Sans MT" panose="020B0502020104020203" pitchFamily="34" charset="77"/>
              </a:rPr>
              <a:t>SimpleMem</a:t>
            </a:r>
            <a:r>
              <a:rPr lang="en-US" dirty="0">
                <a:latin typeface="Gill Sans MT" panose="020B0502020104020203" pitchFamily="34" charset="77"/>
              </a:rPr>
              <a:t> – constant time memory</a:t>
            </a:r>
          </a:p>
          <a:p>
            <a:pPr lvl="1"/>
            <a:r>
              <a:rPr lang="en-US" dirty="0" err="1">
                <a:latin typeface="Gill Sans MT" panose="020B0502020104020203" pitchFamily="34" charset="77"/>
              </a:rPr>
              <a:t>TimingDRAM</a:t>
            </a:r>
            <a:r>
              <a:rPr lang="en-US" dirty="0">
                <a:latin typeface="Gill Sans MT" panose="020B0502020104020203" pitchFamily="34" charset="77"/>
              </a:rPr>
              <a:t> – moderately complex DDR model</a:t>
            </a:r>
          </a:p>
          <a:p>
            <a:pPr lvl="1"/>
            <a:r>
              <a:rPr lang="en-US" dirty="0" err="1">
                <a:latin typeface="Gill Sans MT" panose="020B0502020104020203" pitchFamily="34" charset="77"/>
              </a:rPr>
              <a:t>VaultSim</a:t>
            </a:r>
            <a:r>
              <a:rPr lang="en-US" dirty="0">
                <a:latin typeface="Gill Sans MT" panose="020B0502020104020203" pitchFamily="34" charset="77"/>
              </a:rPr>
              <a:t> – simple model of a vaulted (HMC-like) stacked memory</a:t>
            </a:r>
          </a:p>
          <a:p>
            <a:r>
              <a:rPr lang="en-US" dirty="0">
                <a:latin typeface="Gill Sans MT" panose="020B0502020104020203" pitchFamily="34" charset="77"/>
              </a:rPr>
              <a:t>Backends for stacking additional functionality</a:t>
            </a:r>
          </a:p>
          <a:p>
            <a:pPr lvl="1"/>
            <a:r>
              <a:rPr lang="en-US" dirty="0">
                <a:latin typeface="Gill Sans MT" panose="020B0502020104020203" pitchFamily="34" charset="77"/>
              </a:rPr>
              <a:t>Delay buffer – delays requests by a constant number of cycles</a:t>
            </a:r>
          </a:p>
          <a:p>
            <a:pPr lvl="1"/>
            <a:r>
              <a:rPr lang="en-US" dirty="0" err="1">
                <a:latin typeface="Gill Sans MT" panose="020B0502020104020203" pitchFamily="34" charset="77"/>
              </a:rPr>
              <a:t>RequestReorderByRow</a:t>
            </a:r>
            <a:r>
              <a:rPr lang="en-US" dirty="0">
                <a:latin typeface="Gill Sans MT" panose="020B0502020104020203" pitchFamily="34" charset="77"/>
              </a:rPr>
              <a:t>– reorder requests to try to get multiple row hits</a:t>
            </a:r>
          </a:p>
          <a:p>
            <a:pPr lvl="1"/>
            <a:r>
              <a:rPr lang="en-US" dirty="0" err="1">
                <a:latin typeface="Gill Sans MT" panose="020B0502020104020203" pitchFamily="34" charset="77"/>
              </a:rPr>
              <a:t>RequestReorderSimple</a:t>
            </a:r>
            <a:r>
              <a:rPr lang="en-US" dirty="0">
                <a:latin typeface="Gill Sans MT" panose="020B0502020104020203" pitchFamily="34" charset="77"/>
              </a:rPr>
              <a:t> – out-of-order issue past a request that is blocked </a:t>
            </a:r>
          </a:p>
          <a:p>
            <a:pPr lvl="1"/>
            <a:endParaRPr lang="en-US" dirty="0"/>
          </a:p>
        </p:txBody>
      </p:sp>
      <p:sp>
        <p:nvSpPr>
          <p:cNvPr id="5" name="TextBox 4">
            <a:extLst>
              <a:ext uri="{FF2B5EF4-FFF2-40B4-BE49-F238E27FC236}">
                <a16:creationId xmlns:a16="http://schemas.microsoft.com/office/drawing/2014/main" id="{EBBA737A-4293-0E45-A87B-FEE13E9E6048}"/>
              </a:ext>
            </a:extLst>
          </p:cNvPr>
          <p:cNvSpPr txBox="1"/>
          <p:nvPr/>
        </p:nvSpPr>
        <p:spPr>
          <a:xfrm>
            <a:off x="720648" y="694614"/>
            <a:ext cx="8083513" cy="338554"/>
          </a:xfrm>
          <a:prstGeom prst="rect">
            <a:avLst/>
          </a:prstGeom>
          <a:noFill/>
        </p:spPr>
        <p:txBody>
          <a:bodyPr wrap="square" rtlCol="0">
            <a:spAutoFit/>
          </a:bodyPr>
          <a:lstStyle/>
          <a:p>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/elements/memHierarchy/</a:t>
            </a:r>
            <a:r>
              <a:rPr lang="en-US" sz="1600" dirty="0" err="1">
                <a:latin typeface="Consolas" panose="020B0609020204030204" pitchFamily="49" charset="0"/>
                <a:cs typeface="Consolas" panose="020B0609020204030204" pitchFamily="49" charset="0"/>
              </a:rPr>
              <a:t>membackend</a:t>
            </a:r>
            <a:r>
              <a:rPr lang="en-US"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223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CDF50-BD6A-9443-9FF1-FA4218D10092}"/>
              </a:ext>
            </a:extLst>
          </p:cNvPr>
          <p:cNvSpPr>
            <a:spLocks noGrp="1"/>
          </p:cNvSpPr>
          <p:nvPr>
            <p:ph type="title"/>
          </p:nvPr>
        </p:nvSpPr>
        <p:spPr/>
        <p:txBody>
          <a:bodyPr/>
          <a:lstStyle/>
          <a:p>
            <a:r>
              <a:rPr lang="en-US" dirty="0"/>
              <a:t>Backing Store</a:t>
            </a:r>
          </a:p>
        </p:txBody>
      </p:sp>
      <p:sp>
        <p:nvSpPr>
          <p:cNvPr id="3" name="Slide Number Placeholder 2">
            <a:extLst>
              <a:ext uri="{FF2B5EF4-FFF2-40B4-BE49-F238E27FC236}">
                <a16:creationId xmlns:a16="http://schemas.microsoft.com/office/drawing/2014/main" id="{B5310452-9F70-364D-A6D1-60F64BFD21CE}"/>
              </a:ext>
            </a:extLst>
          </p:cNvPr>
          <p:cNvSpPr>
            <a:spLocks noGrp="1"/>
          </p:cNvSpPr>
          <p:nvPr>
            <p:ph type="sldNum" sz="quarter" idx="4"/>
          </p:nvPr>
        </p:nvSpPr>
        <p:spPr/>
        <p:txBody>
          <a:bodyPr/>
          <a:lstStyle/>
          <a:p>
            <a:fld id="{4FAB73BC-B049-4115-A692-8D63A059BFB8}" type="slidenum">
              <a:rPr lang="en-US" smtClean="0"/>
              <a:pPr/>
              <a:t>75</a:t>
            </a:fld>
            <a:endParaRPr lang="en-US" dirty="0"/>
          </a:p>
        </p:txBody>
      </p:sp>
      <p:sp>
        <p:nvSpPr>
          <p:cNvPr id="4" name="Text Placeholder 3">
            <a:extLst>
              <a:ext uri="{FF2B5EF4-FFF2-40B4-BE49-F238E27FC236}">
                <a16:creationId xmlns:a16="http://schemas.microsoft.com/office/drawing/2014/main" id="{09234881-DAD4-B448-A696-2B702AE6EFD5}"/>
              </a:ext>
            </a:extLst>
          </p:cNvPr>
          <p:cNvSpPr>
            <a:spLocks noGrp="1"/>
          </p:cNvSpPr>
          <p:nvPr>
            <p:ph type="body" sz="quarter" idx="10"/>
          </p:nvPr>
        </p:nvSpPr>
        <p:spPr/>
        <p:txBody>
          <a:bodyPr>
            <a:normAutofit lnSpcReduction="10000"/>
          </a:bodyPr>
          <a:lstStyle/>
          <a:p>
            <a:r>
              <a:rPr lang="en-US" dirty="0">
                <a:latin typeface="Gill Sans MT" panose="020B0502020104020203" pitchFamily="34" charset="77"/>
              </a:rPr>
              <a:t>Holds data values</a:t>
            </a:r>
          </a:p>
          <a:p>
            <a:pPr lvl="1"/>
            <a:r>
              <a:rPr lang="en-US" dirty="0">
                <a:latin typeface="Gill Sans MT" panose="020B0502020104020203" pitchFamily="34" charset="77"/>
              </a:rPr>
              <a:t>Not all simulations use data values – some CPUs generate address traces only</a:t>
            </a:r>
          </a:p>
          <a:p>
            <a:pPr lvl="1"/>
            <a:r>
              <a:rPr lang="en-US" dirty="0">
                <a:latin typeface="Gill Sans MT" panose="020B0502020104020203" pitchFamily="34" charset="77"/>
              </a:rPr>
              <a:t>Controlled in </a:t>
            </a:r>
            <a:r>
              <a:rPr lang="en-US" dirty="0" err="1">
                <a:latin typeface="Gill Sans MT" panose="020B0502020104020203" pitchFamily="34" charset="77"/>
              </a:rPr>
              <a:t>MemController</a:t>
            </a:r>
            <a:r>
              <a:rPr lang="en-US" dirty="0">
                <a:latin typeface="Gill Sans MT" panose="020B0502020104020203" pitchFamily="34" charset="77"/>
              </a:rPr>
              <a:t> with “backing” parameter</a:t>
            </a:r>
          </a:p>
          <a:p>
            <a:pPr lvl="1"/>
            <a:r>
              <a:rPr lang="en-US" dirty="0">
                <a:latin typeface="Gill Sans MT" panose="020B0502020104020203" pitchFamily="34" charset="77"/>
              </a:rPr>
              <a:t>This data structure can get </a:t>
            </a:r>
            <a:r>
              <a:rPr lang="en-US" b="1" dirty="0">
                <a:latin typeface="Gill Sans MT" panose="020B0502020104020203" pitchFamily="34" charset="77"/>
              </a:rPr>
              <a:t>very big!</a:t>
            </a:r>
          </a:p>
          <a:p>
            <a:r>
              <a:rPr lang="en-US" dirty="0">
                <a:latin typeface="Gill Sans MT" panose="020B0502020104020203" pitchFamily="34" charset="77"/>
              </a:rPr>
              <a:t>Can be allocated statically (</a:t>
            </a:r>
            <a:r>
              <a:rPr lang="en-US" b="1" i="1" dirty="0" err="1">
                <a:solidFill>
                  <a:schemeClr val="accent1"/>
                </a:solidFill>
                <a:latin typeface="Gill Sans MT" panose="020B0502020104020203" pitchFamily="34" charset="77"/>
              </a:rPr>
              <a:t>mmap</a:t>
            </a:r>
            <a:r>
              <a:rPr lang="en-US" dirty="0">
                <a:latin typeface="Gill Sans MT" panose="020B0502020104020203" pitchFamily="34" charset="77"/>
              </a:rPr>
              <a:t>), dynamically (</a:t>
            </a:r>
            <a:r>
              <a:rPr lang="en-US" b="1" i="1" dirty="0">
                <a:solidFill>
                  <a:schemeClr val="accent1"/>
                </a:solidFill>
                <a:latin typeface="Gill Sans MT" panose="020B0502020104020203" pitchFamily="34" charset="77"/>
              </a:rPr>
              <a:t>malloc</a:t>
            </a:r>
            <a:r>
              <a:rPr lang="en-US" dirty="0">
                <a:latin typeface="Gill Sans MT" panose="020B0502020104020203" pitchFamily="34" charset="77"/>
              </a:rPr>
              <a:t>), or not at all (</a:t>
            </a:r>
            <a:r>
              <a:rPr lang="en-US" b="1" i="1" dirty="0">
                <a:solidFill>
                  <a:schemeClr val="accent1"/>
                </a:solidFill>
                <a:latin typeface="Gill Sans MT" panose="020B0502020104020203" pitchFamily="34" charset="77"/>
              </a:rPr>
              <a:t>none</a:t>
            </a:r>
            <a:r>
              <a:rPr lang="en-US" dirty="0">
                <a:latin typeface="Gill Sans MT" panose="020B0502020104020203" pitchFamily="34" charset="77"/>
              </a:rPr>
              <a:t>)</a:t>
            </a:r>
          </a:p>
          <a:p>
            <a:r>
              <a:rPr lang="en-US" dirty="0">
                <a:latin typeface="Gill Sans MT" panose="020B0502020104020203" pitchFamily="34" charset="77"/>
              </a:rPr>
              <a:t>API</a:t>
            </a:r>
          </a:p>
          <a:p>
            <a:pPr lvl="1"/>
            <a:r>
              <a:rPr lang="en-US" sz="2000" dirty="0">
                <a:latin typeface="Consolas" panose="020B0609020204030204" pitchFamily="49" charset="0"/>
                <a:cs typeface="Consolas" panose="020B0609020204030204" pitchFamily="49" charset="0"/>
              </a:rPr>
              <a:t>void set(</a:t>
            </a:r>
            <a:r>
              <a:rPr lang="en-US" sz="2000" dirty="0" err="1">
                <a:latin typeface="Consolas" panose="020B0609020204030204" pitchFamily="49" charset="0"/>
                <a:cs typeface="Consolas" panose="020B0609020204030204" pitchFamily="49" charset="0"/>
              </a:rPr>
              <a:t>Addr</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addr</a:t>
            </a:r>
            <a:r>
              <a:rPr lang="en-US" sz="2000" dirty="0">
                <a:latin typeface="Consolas" panose="020B0609020204030204" pitchFamily="49" charset="0"/>
                <a:cs typeface="Consolas" panose="020B0609020204030204" pitchFamily="49" charset="0"/>
              </a:rPr>
              <a:t>, uint8_t value)</a:t>
            </a:r>
          </a:p>
          <a:p>
            <a:pPr lvl="1"/>
            <a:r>
              <a:rPr lang="en-US" sz="2000" dirty="0">
                <a:latin typeface="Consolas" panose="020B0609020204030204" pitchFamily="49" charset="0"/>
                <a:cs typeface="Consolas" panose="020B0609020204030204" pitchFamily="49" charset="0"/>
              </a:rPr>
              <a:t>void set(</a:t>
            </a:r>
            <a:r>
              <a:rPr lang="en-US" sz="2000" dirty="0" err="1">
                <a:latin typeface="Consolas" panose="020B0609020204030204" pitchFamily="49" charset="0"/>
                <a:cs typeface="Consolas" panose="020B0609020204030204" pitchFamily="49" charset="0"/>
              </a:rPr>
              <a:t>Addr</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addr</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size_t</a:t>
            </a:r>
            <a:r>
              <a:rPr lang="en-US" sz="2000" dirty="0">
                <a:latin typeface="Consolas" panose="020B0609020204030204" pitchFamily="49" charset="0"/>
                <a:cs typeface="Consolas" panose="020B0609020204030204" pitchFamily="49" charset="0"/>
              </a:rPr>
              <a:t> size, </a:t>
            </a:r>
            <a:r>
              <a:rPr lang="en-US" sz="2000" dirty="0" err="1">
                <a:latin typeface="Consolas" panose="020B0609020204030204" pitchFamily="49" charset="0"/>
                <a:cs typeface="Consolas" panose="020B0609020204030204" pitchFamily="49" charset="0"/>
              </a:rPr>
              <a:t>std</a:t>
            </a:r>
            <a:r>
              <a:rPr lang="en-US" sz="2000" dirty="0">
                <a:latin typeface="Consolas" panose="020B0609020204030204" pitchFamily="49" charset="0"/>
                <a:cs typeface="Consolas" panose="020B0609020204030204" pitchFamily="49" charset="0"/>
              </a:rPr>
              <a:t>::vector&lt;uint8_t&gt;&amp; data)</a:t>
            </a:r>
          </a:p>
          <a:p>
            <a:pPr lvl="1"/>
            <a:r>
              <a:rPr lang="en-US" sz="2000" dirty="0">
                <a:latin typeface="Consolas" panose="020B0609020204030204" pitchFamily="49" charset="0"/>
                <a:cs typeface="Consolas" panose="020B0609020204030204" pitchFamily="49" charset="0"/>
              </a:rPr>
              <a:t>uint8_t get(</a:t>
            </a:r>
            <a:r>
              <a:rPr lang="en-US" sz="2000" dirty="0" err="1">
                <a:latin typeface="Consolas" panose="020B0609020204030204" pitchFamily="49" charset="0"/>
                <a:cs typeface="Consolas" panose="020B0609020204030204" pitchFamily="49" charset="0"/>
              </a:rPr>
              <a:t>Addr</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addr</a:t>
            </a:r>
            <a:r>
              <a:rPr lang="en-US" sz="2000" dirty="0">
                <a:latin typeface="Consolas" panose="020B0609020204030204" pitchFamily="49" charset="0"/>
                <a:cs typeface="Consolas" panose="020B0609020204030204" pitchFamily="49" charset="0"/>
              </a:rPr>
              <a:t>)</a:t>
            </a:r>
          </a:p>
          <a:p>
            <a:pPr lvl="1"/>
            <a:r>
              <a:rPr lang="en-US" sz="2000" dirty="0">
                <a:latin typeface="Consolas" panose="020B0609020204030204" pitchFamily="49" charset="0"/>
                <a:cs typeface="Consolas" panose="020B0609020204030204" pitchFamily="49" charset="0"/>
              </a:rPr>
              <a:t>void get(</a:t>
            </a:r>
            <a:r>
              <a:rPr lang="en-US" sz="2000" dirty="0" err="1">
                <a:latin typeface="Consolas" panose="020B0609020204030204" pitchFamily="49" charset="0"/>
                <a:cs typeface="Consolas" panose="020B0609020204030204" pitchFamily="49" charset="0"/>
              </a:rPr>
              <a:t>Addr</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addr</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size_t</a:t>
            </a:r>
            <a:r>
              <a:rPr lang="en-US" sz="2000" dirty="0">
                <a:latin typeface="Consolas" panose="020B0609020204030204" pitchFamily="49" charset="0"/>
                <a:cs typeface="Consolas" panose="020B0609020204030204" pitchFamily="49" charset="0"/>
              </a:rPr>
              <a:t> size, </a:t>
            </a:r>
            <a:r>
              <a:rPr lang="en-US" sz="2000" dirty="0" err="1">
                <a:latin typeface="Consolas" panose="020B0609020204030204" pitchFamily="49" charset="0"/>
                <a:cs typeface="Consolas" panose="020B0609020204030204" pitchFamily="49" charset="0"/>
              </a:rPr>
              <a:t>std</a:t>
            </a:r>
            <a:r>
              <a:rPr lang="en-US" sz="2000" dirty="0">
                <a:latin typeface="Consolas" panose="020B0609020204030204" pitchFamily="49" charset="0"/>
                <a:cs typeface="Consolas" panose="020B0609020204030204" pitchFamily="49" charset="0"/>
              </a:rPr>
              <a:t>::vector&lt;uint8_t&gt;&amp; data)</a:t>
            </a:r>
          </a:p>
          <a:p>
            <a:r>
              <a:rPr lang="en-US" dirty="0" err="1">
                <a:latin typeface="Gill Sans MT" panose="020B0502020104020203" pitchFamily="34" charset="77"/>
              </a:rPr>
              <a:t>MemControllers</a:t>
            </a:r>
            <a:r>
              <a:rPr lang="en-US" dirty="0">
                <a:latin typeface="Gill Sans MT" panose="020B0502020104020203" pitchFamily="34" charset="77"/>
              </a:rPr>
              <a:t> have wrappers for custom instruction handlers to use</a:t>
            </a:r>
          </a:p>
          <a:p>
            <a:pPr lvl="1"/>
            <a:r>
              <a:rPr lang="en-US" sz="2000" dirty="0">
                <a:latin typeface="Consolas" panose="020B0609020204030204" pitchFamily="49" charset="0"/>
                <a:cs typeface="Consolas" panose="020B0609020204030204" pitchFamily="49" charset="0"/>
              </a:rPr>
              <a:t>void </a:t>
            </a:r>
            <a:r>
              <a:rPr lang="en-US" sz="2000" dirty="0" err="1">
                <a:latin typeface="Consolas" panose="020B0609020204030204" pitchFamily="49" charset="0"/>
                <a:cs typeface="Consolas" panose="020B0609020204030204" pitchFamily="49" charset="0"/>
              </a:rPr>
              <a:t>writeData</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Addr</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std</a:t>
            </a:r>
            <a:r>
              <a:rPr lang="en-US" sz="2000" dirty="0">
                <a:latin typeface="Consolas" panose="020B0609020204030204" pitchFamily="49" charset="0"/>
                <a:cs typeface="Consolas" panose="020B0609020204030204" pitchFamily="49" charset="0"/>
              </a:rPr>
              <a:t>::vector&lt;uint8_t&gt;*)</a:t>
            </a:r>
          </a:p>
          <a:p>
            <a:pPr lvl="1"/>
            <a:r>
              <a:rPr lang="en-US" sz="2000" dirty="0">
                <a:latin typeface="Consolas" panose="020B0609020204030204" pitchFamily="49" charset="0"/>
                <a:cs typeface="Consolas" panose="020B0609020204030204" pitchFamily="49" charset="0"/>
              </a:rPr>
              <a:t>void </a:t>
            </a:r>
            <a:r>
              <a:rPr lang="en-US" sz="2000" dirty="0" err="1">
                <a:latin typeface="Consolas" panose="020B0609020204030204" pitchFamily="49" charset="0"/>
                <a:cs typeface="Consolas" panose="020B0609020204030204" pitchFamily="49" charset="0"/>
              </a:rPr>
              <a:t>readData</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Addr</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size_t</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std</a:t>
            </a:r>
            <a:r>
              <a:rPr lang="en-US" sz="2000" dirty="0">
                <a:latin typeface="Consolas" panose="020B0609020204030204" pitchFamily="49" charset="0"/>
                <a:cs typeface="Consolas" panose="020B0609020204030204" pitchFamily="49" charset="0"/>
              </a:rPr>
              <a:t>::vector&lt;uint8_t&gt;&amp;)</a:t>
            </a:r>
          </a:p>
        </p:txBody>
      </p:sp>
      <p:sp>
        <p:nvSpPr>
          <p:cNvPr id="5" name="TextBox 4">
            <a:extLst>
              <a:ext uri="{FF2B5EF4-FFF2-40B4-BE49-F238E27FC236}">
                <a16:creationId xmlns:a16="http://schemas.microsoft.com/office/drawing/2014/main" id="{1722B52B-3C26-9741-A809-8EDF1D3DABDE}"/>
              </a:ext>
            </a:extLst>
          </p:cNvPr>
          <p:cNvSpPr txBox="1"/>
          <p:nvPr/>
        </p:nvSpPr>
        <p:spPr>
          <a:xfrm>
            <a:off x="720648" y="694614"/>
            <a:ext cx="8083513" cy="338554"/>
          </a:xfrm>
          <a:prstGeom prst="rect">
            <a:avLst/>
          </a:prstGeom>
          <a:noFill/>
        </p:spPr>
        <p:txBody>
          <a:bodyPr wrap="square" rtlCol="0">
            <a:spAutoFit/>
          </a:bodyPr>
          <a:lstStyle/>
          <a:p>
            <a:r>
              <a:rPr lang="en-US" sz="1600" dirty="0" err="1">
                <a:latin typeface="Gill Sans MT" panose="020B0502020104020203" pitchFamily="34" charset="77"/>
                <a:cs typeface="Consolas" panose="020B0609020204030204" pitchFamily="49" charset="0"/>
              </a:rPr>
              <a:t>sst</a:t>
            </a:r>
            <a:r>
              <a:rPr lang="en-US" sz="1600" dirty="0">
                <a:latin typeface="Gill Sans MT" panose="020B0502020104020203" pitchFamily="34" charset="77"/>
                <a:cs typeface="Consolas" panose="020B0609020204030204" pitchFamily="49" charset="0"/>
              </a:rPr>
              <a:t>-elements/</a:t>
            </a:r>
            <a:r>
              <a:rPr lang="en-US" sz="1600" dirty="0" err="1">
                <a:latin typeface="Gill Sans MT" panose="020B0502020104020203" pitchFamily="34" charset="77"/>
                <a:cs typeface="Consolas" panose="020B0609020204030204" pitchFamily="49" charset="0"/>
              </a:rPr>
              <a:t>src</a:t>
            </a:r>
            <a:r>
              <a:rPr lang="en-US" sz="1600" dirty="0">
                <a:latin typeface="Gill Sans MT" panose="020B0502020104020203" pitchFamily="34" charset="77"/>
                <a:cs typeface="Consolas" panose="020B0609020204030204" pitchFamily="49" charset="0"/>
              </a:rPr>
              <a:t>/</a:t>
            </a:r>
            <a:r>
              <a:rPr lang="en-US" sz="1600" dirty="0" err="1">
                <a:latin typeface="Gill Sans MT" panose="020B0502020104020203" pitchFamily="34" charset="77"/>
                <a:cs typeface="Consolas" panose="020B0609020204030204" pitchFamily="49" charset="0"/>
              </a:rPr>
              <a:t>sst</a:t>
            </a:r>
            <a:r>
              <a:rPr lang="en-US" sz="1600" dirty="0">
                <a:latin typeface="Gill Sans MT" panose="020B0502020104020203" pitchFamily="34" charset="77"/>
                <a:cs typeface="Consolas" panose="020B0609020204030204" pitchFamily="49" charset="0"/>
              </a:rPr>
              <a:t>/elements/memHierarchy/</a:t>
            </a:r>
            <a:r>
              <a:rPr lang="en-US" sz="1600" dirty="0" err="1">
                <a:latin typeface="Gill Sans MT" panose="020B0502020104020203" pitchFamily="34" charset="77"/>
                <a:cs typeface="Consolas" panose="020B0609020204030204" pitchFamily="49" charset="0"/>
              </a:rPr>
              <a:t>membackend</a:t>
            </a:r>
            <a:r>
              <a:rPr lang="en-US" sz="1600" dirty="0">
                <a:latin typeface="Gill Sans MT" panose="020B0502020104020203" pitchFamily="34" charset="77"/>
                <a:cs typeface="Consolas" panose="020B0609020204030204" pitchFamily="49" charset="0"/>
              </a:rPr>
              <a:t>/</a:t>
            </a:r>
            <a:r>
              <a:rPr lang="en-US" sz="1600" dirty="0" err="1">
                <a:latin typeface="Gill Sans MT" panose="020B0502020104020203" pitchFamily="34" charset="77"/>
                <a:cs typeface="Consolas" panose="020B0609020204030204" pitchFamily="49" charset="0"/>
              </a:rPr>
              <a:t>backing.h</a:t>
            </a:r>
            <a:endParaRPr lang="en-US" sz="1600" dirty="0">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375124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C5AE-3249-894C-88AA-A666BEB3430B}"/>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D9F75A84-35A6-174C-97DB-05AD2C1E5EAA}"/>
              </a:ext>
            </a:extLst>
          </p:cNvPr>
          <p:cNvSpPr>
            <a:spLocks noGrp="1"/>
          </p:cNvSpPr>
          <p:nvPr>
            <p:ph type="sldNum" sz="quarter" idx="4"/>
          </p:nvPr>
        </p:nvSpPr>
        <p:spPr/>
        <p:txBody>
          <a:bodyPr/>
          <a:lstStyle/>
          <a:p>
            <a:fld id="{4FAB73BC-B049-4115-A692-8D63A059BFB8}" type="slidenum">
              <a:rPr lang="en-US" smtClean="0"/>
              <a:pPr/>
              <a:t>76</a:t>
            </a:fld>
            <a:endParaRPr lang="en-US" dirty="0"/>
          </a:p>
        </p:txBody>
      </p:sp>
      <p:sp>
        <p:nvSpPr>
          <p:cNvPr id="4" name="Text Placeholder 3">
            <a:extLst>
              <a:ext uri="{FF2B5EF4-FFF2-40B4-BE49-F238E27FC236}">
                <a16:creationId xmlns:a16="http://schemas.microsoft.com/office/drawing/2014/main" id="{053B06C1-F70F-1F41-84FE-672DB92DBE37}"/>
              </a:ext>
            </a:extLst>
          </p:cNvPr>
          <p:cNvSpPr>
            <a:spLocks noGrp="1"/>
          </p:cNvSpPr>
          <p:nvPr>
            <p:ph type="body" sz="quarter" idx="10"/>
          </p:nvPr>
        </p:nvSpPr>
        <p:spPr/>
        <p:txBody>
          <a:bodyPr/>
          <a:lstStyle/>
          <a:p>
            <a:r>
              <a:rPr lang="en-US" dirty="0"/>
              <a:t>The basic node</a:t>
            </a:r>
          </a:p>
          <a:p>
            <a:pPr lvl="1"/>
            <a:r>
              <a:rPr lang="en-US" dirty="0">
                <a:solidFill>
                  <a:schemeClr val="bg2">
                    <a:lumMod val="75000"/>
                  </a:schemeClr>
                </a:solidFill>
              </a:rPr>
              <a:t>Processors</a:t>
            </a:r>
          </a:p>
          <a:p>
            <a:pPr lvl="1"/>
            <a:r>
              <a:rPr lang="en-US" dirty="0">
                <a:solidFill>
                  <a:schemeClr val="bg2">
                    <a:lumMod val="75000"/>
                  </a:schemeClr>
                </a:solidFill>
              </a:rPr>
              <a:t>Caches, directories</a:t>
            </a:r>
          </a:p>
          <a:p>
            <a:pPr lvl="1"/>
            <a:r>
              <a:rPr lang="en-US" dirty="0">
                <a:solidFill>
                  <a:schemeClr val="bg2">
                    <a:lumMod val="75000"/>
                  </a:schemeClr>
                </a:solidFill>
              </a:rPr>
              <a:t>Memory</a:t>
            </a:r>
          </a:p>
          <a:p>
            <a:pPr lvl="1"/>
            <a:r>
              <a:rPr lang="en-US" dirty="0"/>
              <a:t>Network-on-chip</a:t>
            </a:r>
          </a:p>
          <a:p>
            <a:r>
              <a:rPr lang="en-US" dirty="0">
                <a:solidFill>
                  <a:schemeClr val="bg2">
                    <a:lumMod val="75000"/>
                  </a:schemeClr>
                </a:solidFill>
              </a:rPr>
              <a:t>Other pieces</a:t>
            </a:r>
          </a:p>
          <a:p>
            <a:pPr lvl="1"/>
            <a:r>
              <a:rPr lang="en-US" dirty="0">
                <a:solidFill>
                  <a:schemeClr val="bg2">
                    <a:lumMod val="75000"/>
                  </a:schemeClr>
                </a:solidFill>
              </a:rPr>
              <a:t>Prefetchers and listeners</a:t>
            </a:r>
          </a:p>
          <a:p>
            <a:pPr lvl="1"/>
            <a:r>
              <a:rPr lang="en-US" dirty="0">
                <a:solidFill>
                  <a:schemeClr val="bg2">
                    <a:lumMod val="75000"/>
                  </a:schemeClr>
                </a:solidFill>
              </a:rPr>
              <a:t>Scratchpads</a:t>
            </a:r>
          </a:p>
          <a:p>
            <a:pPr lvl="1"/>
            <a:r>
              <a:rPr lang="en-US" dirty="0">
                <a:solidFill>
                  <a:schemeClr val="bg2">
                    <a:lumMod val="75000"/>
                  </a:schemeClr>
                </a:solidFill>
              </a:rPr>
              <a:t>Custom memory instructions</a:t>
            </a:r>
          </a:p>
          <a:p>
            <a:r>
              <a:rPr lang="en-US" dirty="0">
                <a:solidFill>
                  <a:schemeClr val="bg2">
                    <a:lumMod val="75000"/>
                  </a:schemeClr>
                </a:solidFill>
              </a:rPr>
              <a:t>A different methodology</a:t>
            </a:r>
          </a:p>
          <a:p>
            <a:pPr lvl="1"/>
            <a:r>
              <a:rPr lang="en-US" dirty="0" err="1">
                <a:solidFill>
                  <a:schemeClr val="bg2">
                    <a:lumMod val="75000"/>
                  </a:schemeClr>
                </a:solidFill>
              </a:rPr>
              <a:t>MemSieve</a:t>
            </a:r>
            <a:endParaRPr lang="en-US" dirty="0">
              <a:solidFill>
                <a:schemeClr val="bg2">
                  <a:lumMod val="75000"/>
                </a:schemeClr>
              </a:solidFill>
            </a:endParaRPr>
          </a:p>
        </p:txBody>
      </p:sp>
      <p:grpSp>
        <p:nvGrpSpPr>
          <p:cNvPr id="5" name="Group 4">
            <a:extLst>
              <a:ext uri="{FF2B5EF4-FFF2-40B4-BE49-F238E27FC236}">
                <a16:creationId xmlns:a16="http://schemas.microsoft.com/office/drawing/2014/main" id="{1677C737-E9F2-ED4B-BABA-134DF451AED2}"/>
              </a:ext>
            </a:extLst>
          </p:cNvPr>
          <p:cNvGrpSpPr/>
          <p:nvPr/>
        </p:nvGrpSpPr>
        <p:grpSpPr>
          <a:xfrm>
            <a:off x="6878400" y="1457602"/>
            <a:ext cx="4100817" cy="4267899"/>
            <a:chOff x="7068064" y="1471502"/>
            <a:chExt cx="4269259" cy="4467829"/>
          </a:xfrm>
        </p:grpSpPr>
        <p:pic>
          <p:nvPicPr>
            <p:cNvPr id="6" name="Picture 8" descr="Jigsaw Puzzles Clip Art - Transparent Background Puzzle Clipart, HD Png  Download , Transparent Png Image - PNGitem">
              <a:extLst>
                <a:ext uri="{FF2B5EF4-FFF2-40B4-BE49-F238E27FC236}">
                  <a16:creationId xmlns:a16="http://schemas.microsoft.com/office/drawing/2014/main" id="{6191DADE-DE5D-CA44-A245-88C31CA4E4DD}"/>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068064" y="1471502"/>
              <a:ext cx="4269259" cy="44678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999844-D517-304A-849B-63ECC1A96161}"/>
                </a:ext>
              </a:extLst>
            </p:cNvPr>
            <p:cNvSpPr txBox="1"/>
            <p:nvPr/>
          </p:nvSpPr>
          <p:spPr>
            <a:xfrm rot="2522819">
              <a:off x="8594088" y="2482232"/>
              <a:ext cx="1266639" cy="369332"/>
            </a:xfrm>
            <a:prstGeom prst="rect">
              <a:avLst/>
            </a:prstGeom>
            <a:noFill/>
          </p:spPr>
          <p:txBody>
            <a:bodyPr wrap="square" rtlCol="0">
              <a:spAutoFit/>
            </a:bodyPr>
            <a:lstStyle/>
            <a:p>
              <a:pPr algn="ctr"/>
              <a:r>
                <a:rPr lang="en-US" dirty="0"/>
                <a:t>Processor</a:t>
              </a:r>
            </a:p>
          </p:txBody>
        </p:sp>
        <p:sp>
          <p:nvSpPr>
            <p:cNvPr id="8" name="TextBox 7">
              <a:extLst>
                <a:ext uri="{FF2B5EF4-FFF2-40B4-BE49-F238E27FC236}">
                  <a16:creationId xmlns:a16="http://schemas.microsoft.com/office/drawing/2014/main" id="{0D7B7669-393F-D940-B9D5-BF38CC4B57A2}"/>
                </a:ext>
              </a:extLst>
            </p:cNvPr>
            <p:cNvSpPr txBox="1"/>
            <p:nvPr/>
          </p:nvSpPr>
          <p:spPr>
            <a:xfrm rot="2522819">
              <a:off x="8585849" y="4430512"/>
              <a:ext cx="1266639" cy="369332"/>
            </a:xfrm>
            <a:prstGeom prst="rect">
              <a:avLst/>
            </a:prstGeom>
            <a:noFill/>
          </p:spPr>
          <p:txBody>
            <a:bodyPr wrap="square" rtlCol="0">
              <a:spAutoFit/>
            </a:bodyPr>
            <a:lstStyle/>
            <a:p>
              <a:pPr algn="ctr"/>
              <a:r>
                <a:rPr lang="en-US" dirty="0"/>
                <a:t>Memory</a:t>
              </a:r>
            </a:p>
          </p:txBody>
        </p:sp>
        <p:sp>
          <p:nvSpPr>
            <p:cNvPr id="9" name="TextBox 8">
              <a:extLst>
                <a:ext uri="{FF2B5EF4-FFF2-40B4-BE49-F238E27FC236}">
                  <a16:creationId xmlns:a16="http://schemas.microsoft.com/office/drawing/2014/main" id="{BBEAB060-67D1-E145-91F7-6546432C0D02}"/>
                </a:ext>
              </a:extLst>
            </p:cNvPr>
            <p:cNvSpPr txBox="1"/>
            <p:nvPr/>
          </p:nvSpPr>
          <p:spPr>
            <a:xfrm rot="18947144">
              <a:off x="7575420" y="3451793"/>
              <a:ext cx="1266639" cy="369332"/>
            </a:xfrm>
            <a:prstGeom prst="rect">
              <a:avLst/>
            </a:prstGeom>
            <a:noFill/>
          </p:spPr>
          <p:txBody>
            <a:bodyPr wrap="square" rtlCol="0">
              <a:spAutoFit/>
            </a:bodyPr>
            <a:lstStyle/>
            <a:p>
              <a:pPr algn="ctr"/>
              <a:r>
                <a:rPr lang="en-US" dirty="0"/>
                <a:t>Caches</a:t>
              </a:r>
            </a:p>
          </p:txBody>
        </p:sp>
        <p:sp>
          <p:nvSpPr>
            <p:cNvPr id="10" name="TextBox 9">
              <a:extLst>
                <a:ext uri="{FF2B5EF4-FFF2-40B4-BE49-F238E27FC236}">
                  <a16:creationId xmlns:a16="http://schemas.microsoft.com/office/drawing/2014/main" id="{5C95761F-72B0-F644-B524-B849D20A3D6F}"/>
                </a:ext>
              </a:extLst>
            </p:cNvPr>
            <p:cNvSpPr txBox="1"/>
            <p:nvPr/>
          </p:nvSpPr>
          <p:spPr>
            <a:xfrm rot="18947144">
              <a:off x="9559207" y="3338006"/>
              <a:ext cx="1266639" cy="646331"/>
            </a:xfrm>
            <a:prstGeom prst="rect">
              <a:avLst/>
            </a:prstGeom>
            <a:noFill/>
          </p:spPr>
          <p:txBody>
            <a:bodyPr wrap="square" rtlCol="0">
              <a:spAutoFit/>
            </a:bodyPr>
            <a:lstStyle/>
            <a:p>
              <a:pPr algn="ctr"/>
              <a:r>
                <a:rPr lang="en-US" dirty="0">
                  <a:solidFill>
                    <a:schemeClr val="bg1"/>
                  </a:solidFill>
                </a:rPr>
                <a:t>On-chip network</a:t>
              </a:r>
            </a:p>
          </p:txBody>
        </p:sp>
      </p:grpSp>
    </p:spTree>
    <p:extLst>
      <p:ext uri="{BB962C8B-B14F-4D97-AF65-F5344CB8AC3E}">
        <p14:creationId xmlns:p14="http://schemas.microsoft.com/office/powerpoint/2010/main" val="244204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D9785-12DC-9340-A34C-3C35C2129C68}"/>
              </a:ext>
            </a:extLst>
          </p:cNvPr>
          <p:cNvSpPr>
            <a:spLocks noGrp="1"/>
          </p:cNvSpPr>
          <p:nvPr>
            <p:ph type="title"/>
          </p:nvPr>
        </p:nvSpPr>
        <p:spPr/>
        <p:txBody>
          <a:bodyPr/>
          <a:lstStyle/>
          <a:p>
            <a:r>
              <a:rPr lang="en-US" dirty="0"/>
              <a:t>Connecting </a:t>
            </a:r>
            <a:r>
              <a:rPr lang="en-US" dirty="0" err="1"/>
              <a:t>memH</a:t>
            </a:r>
            <a:r>
              <a:rPr lang="en-US" dirty="0"/>
              <a:t> components</a:t>
            </a:r>
          </a:p>
        </p:txBody>
      </p:sp>
      <p:sp>
        <p:nvSpPr>
          <p:cNvPr id="3" name="Slide Number Placeholder 2">
            <a:extLst>
              <a:ext uri="{FF2B5EF4-FFF2-40B4-BE49-F238E27FC236}">
                <a16:creationId xmlns:a16="http://schemas.microsoft.com/office/drawing/2014/main" id="{6F42DAD1-6F71-4144-ADA3-FBCBA5781FFF}"/>
              </a:ext>
            </a:extLst>
          </p:cNvPr>
          <p:cNvSpPr>
            <a:spLocks noGrp="1"/>
          </p:cNvSpPr>
          <p:nvPr>
            <p:ph type="sldNum" sz="quarter" idx="4"/>
          </p:nvPr>
        </p:nvSpPr>
        <p:spPr/>
        <p:txBody>
          <a:bodyPr/>
          <a:lstStyle/>
          <a:p>
            <a:fld id="{4FAB73BC-B049-4115-A692-8D63A059BFB8}" type="slidenum">
              <a:rPr lang="en-US" smtClean="0"/>
              <a:pPr/>
              <a:t>77</a:t>
            </a:fld>
            <a:endParaRPr lang="en-US" dirty="0"/>
          </a:p>
        </p:txBody>
      </p:sp>
      <p:sp>
        <p:nvSpPr>
          <p:cNvPr id="4" name="Text Placeholder 3">
            <a:extLst>
              <a:ext uri="{FF2B5EF4-FFF2-40B4-BE49-F238E27FC236}">
                <a16:creationId xmlns:a16="http://schemas.microsoft.com/office/drawing/2014/main" id="{1D3C381D-07FE-D14D-B975-4435BA8582A3}"/>
              </a:ext>
            </a:extLst>
          </p:cNvPr>
          <p:cNvSpPr>
            <a:spLocks noGrp="1"/>
          </p:cNvSpPr>
          <p:nvPr>
            <p:ph type="body" sz="quarter" idx="10"/>
          </p:nvPr>
        </p:nvSpPr>
        <p:spPr/>
        <p:txBody>
          <a:bodyPr>
            <a:normAutofit/>
          </a:bodyPr>
          <a:lstStyle/>
          <a:p>
            <a:r>
              <a:rPr lang="en-US" dirty="0"/>
              <a:t>Three ways</a:t>
            </a:r>
          </a:p>
          <a:p>
            <a:pPr lvl="1"/>
            <a:r>
              <a:rPr lang="en-US" dirty="0"/>
              <a:t>Direct</a:t>
            </a:r>
          </a:p>
          <a:p>
            <a:pPr lvl="1"/>
            <a:r>
              <a:rPr lang="en-US" dirty="0"/>
              <a:t>Bus </a:t>
            </a:r>
          </a:p>
          <a:p>
            <a:pPr lvl="1"/>
            <a:r>
              <a:rPr lang="en-US" dirty="0"/>
              <a:t>Network-on-chip (</a:t>
            </a:r>
            <a:r>
              <a:rPr lang="en-US" dirty="0" err="1"/>
              <a:t>NoC</a:t>
            </a:r>
            <a:r>
              <a:rPr lang="en-US" dirty="0"/>
              <a:t>)</a:t>
            </a:r>
          </a:p>
          <a:p>
            <a:r>
              <a:rPr lang="en-US" dirty="0"/>
              <a:t>Connectivity</a:t>
            </a:r>
          </a:p>
          <a:p>
            <a:pPr lvl="1"/>
            <a:r>
              <a:rPr lang="en-US" dirty="0"/>
              <a:t>Direct connections are one-to-one</a:t>
            </a:r>
          </a:p>
          <a:p>
            <a:pPr lvl="1"/>
            <a:r>
              <a:rPr lang="en-US" dirty="0"/>
              <a:t>Bus and </a:t>
            </a:r>
            <a:r>
              <a:rPr lang="en-US" dirty="0" err="1"/>
              <a:t>NoC</a:t>
            </a:r>
            <a:r>
              <a:rPr lang="en-US" dirty="0"/>
              <a:t> can be many-to-many</a:t>
            </a:r>
          </a:p>
          <a:p>
            <a:pPr lvl="2"/>
            <a:r>
              <a:rPr lang="en-US" dirty="0" err="1"/>
              <a:t>NoC</a:t>
            </a:r>
            <a:r>
              <a:rPr lang="en-US" dirty="0"/>
              <a:t> can support multiple levels of a hierarchy</a:t>
            </a:r>
          </a:p>
          <a:p>
            <a:pPr lvl="3"/>
            <a:r>
              <a:rPr lang="en-US" dirty="0"/>
              <a:t>Ex: L1, L2, L3, memory</a:t>
            </a:r>
          </a:p>
          <a:p>
            <a:pPr lvl="2"/>
            <a:r>
              <a:rPr lang="en-US" dirty="0"/>
              <a:t>Bus can only support one level</a:t>
            </a:r>
          </a:p>
          <a:p>
            <a:pPr lvl="3"/>
            <a:r>
              <a:rPr lang="en-US" dirty="0"/>
              <a:t>Ex: L1</a:t>
            </a:r>
            <a:r>
              <a:rPr lang="en-US" dirty="0">
                <a:sym typeface="Wingdings" pitchFamily="2" charset="2"/>
              </a:rPr>
              <a:t></a:t>
            </a:r>
            <a:r>
              <a:rPr lang="en-US" dirty="0"/>
              <a:t> L2</a:t>
            </a:r>
          </a:p>
        </p:txBody>
      </p:sp>
      <p:grpSp>
        <p:nvGrpSpPr>
          <p:cNvPr id="15" name="Group 14">
            <a:extLst>
              <a:ext uri="{FF2B5EF4-FFF2-40B4-BE49-F238E27FC236}">
                <a16:creationId xmlns:a16="http://schemas.microsoft.com/office/drawing/2014/main" id="{247487FF-3FA3-BD47-B518-0E88E25B3EA8}"/>
              </a:ext>
            </a:extLst>
          </p:cNvPr>
          <p:cNvGrpSpPr/>
          <p:nvPr/>
        </p:nvGrpSpPr>
        <p:grpSpPr>
          <a:xfrm>
            <a:off x="7112491" y="810728"/>
            <a:ext cx="3902857" cy="2481762"/>
            <a:chOff x="7112491" y="810728"/>
            <a:chExt cx="3902857" cy="2481762"/>
          </a:xfrm>
        </p:grpSpPr>
        <p:grpSp>
          <p:nvGrpSpPr>
            <p:cNvPr id="174" name="Group 173">
              <a:extLst>
                <a:ext uri="{FF2B5EF4-FFF2-40B4-BE49-F238E27FC236}">
                  <a16:creationId xmlns:a16="http://schemas.microsoft.com/office/drawing/2014/main" id="{21C64074-9DEC-1A48-9F63-5F8190ECDD8B}"/>
                </a:ext>
              </a:extLst>
            </p:cNvPr>
            <p:cNvGrpSpPr/>
            <p:nvPr/>
          </p:nvGrpSpPr>
          <p:grpSpPr>
            <a:xfrm>
              <a:off x="7112491" y="810728"/>
              <a:ext cx="2425540" cy="2178145"/>
              <a:chOff x="6127668" y="2553195"/>
              <a:chExt cx="2425540" cy="2178145"/>
            </a:xfrm>
          </p:grpSpPr>
          <p:cxnSp>
            <p:nvCxnSpPr>
              <p:cNvPr id="202" name="Straight Connector 201">
                <a:extLst>
                  <a:ext uri="{FF2B5EF4-FFF2-40B4-BE49-F238E27FC236}">
                    <a16:creationId xmlns:a16="http://schemas.microsoft.com/office/drawing/2014/main" id="{22A282B3-70C8-7E46-8CBF-4F09A7F8F571}"/>
                  </a:ext>
                </a:extLst>
              </p:cNvPr>
              <p:cNvCxnSpPr>
                <a:cxnSpLocks/>
                <a:stCxn id="238" idx="6"/>
                <a:endCxn id="228" idx="2"/>
              </p:cNvCxnSpPr>
              <p:nvPr/>
            </p:nvCxnSpPr>
            <p:spPr>
              <a:xfrm flipH="1">
                <a:off x="6446323" y="2927976"/>
                <a:ext cx="17857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5B859342-A3E2-BC4B-BB0D-D78D89FC824B}"/>
                  </a:ext>
                </a:extLst>
              </p:cNvPr>
              <p:cNvCxnSpPr/>
              <p:nvPr/>
            </p:nvCxnSpPr>
            <p:spPr>
              <a:xfrm flipH="1" flipV="1">
                <a:off x="6317673" y="3213692"/>
                <a:ext cx="2045530" cy="4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9D6B13E0-1CAC-1641-8E53-99BDE749F3BD}"/>
                  </a:ext>
                </a:extLst>
              </p:cNvPr>
              <p:cNvCxnSpPr/>
              <p:nvPr/>
            </p:nvCxnSpPr>
            <p:spPr>
              <a:xfrm flipH="1" flipV="1">
                <a:off x="6317673" y="3499408"/>
                <a:ext cx="2045530" cy="4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36C3355F-5479-9441-B663-E98C06FAAC74}"/>
                  </a:ext>
                </a:extLst>
              </p:cNvPr>
              <p:cNvCxnSpPr/>
              <p:nvPr/>
            </p:nvCxnSpPr>
            <p:spPr>
              <a:xfrm flipH="1" flipV="1">
                <a:off x="6317673" y="3785124"/>
                <a:ext cx="2045530" cy="4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83D13356-AF21-8841-BA75-C6ACD6AEC8BA}"/>
                  </a:ext>
                </a:extLst>
              </p:cNvPr>
              <p:cNvCxnSpPr>
                <a:cxnSpLocks/>
                <a:stCxn id="258" idx="6"/>
                <a:endCxn id="232" idx="2"/>
              </p:cNvCxnSpPr>
              <p:nvPr/>
            </p:nvCxnSpPr>
            <p:spPr>
              <a:xfrm flipH="1">
                <a:off x="6446323" y="4070840"/>
                <a:ext cx="17857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FF1CAF73-2DC9-BE40-AAC1-5C19E0EE7A0C}"/>
                  </a:ext>
                </a:extLst>
              </p:cNvPr>
              <p:cNvCxnSpPr>
                <a:cxnSpLocks/>
                <a:stCxn id="263" idx="6"/>
                <a:endCxn id="233" idx="2"/>
              </p:cNvCxnSpPr>
              <p:nvPr/>
            </p:nvCxnSpPr>
            <p:spPr>
              <a:xfrm flipH="1">
                <a:off x="6446323" y="4356556"/>
                <a:ext cx="17857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B7EB1D89-EB13-F644-85EE-1F689DB61D76}"/>
                  </a:ext>
                </a:extLst>
              </p:cNvPr>
              <p:cNvCxnSpPr/>
              <p:nvPr/>
            </p:nvCxnSpPr>
            <p:spPr>
              <a:xfrm flipH="1">
                <a:off x="8137076" y="2731325"/>
                <a:ext cx="1767" cy="18218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FE470721-A2F7-B149-A2D8-1AA26DB83B29}"/>
                  </a:ext>
                </a:extLst>
              </p:cNvPr>
              <p:cNvCxnSpPr/>
              <p:nvPr/>
            </p:nvCxnSpPr>
            <p:spPr>
              <a:xfrm flipH="1">
                <a:off x="7815946" y="2731325"/>
                <a:ext cx="3535" cy="18218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9242B66-EBD4-D944-8FE2-A20C043D03A3}"/>
                  </a:ext>
                </a:extLst>
              </p:cNvPr>
              <p:cNvCxnSpPr>
                <a:cxnSpLocks/>
                <a:stCxn id="236" idx="0"/>
                <a:endCxn id="261" idx="4"/>
              </p:cNvCxnSpPr>
              <p:nvPr/>
            </p:nvCxnSpPr>
            <p:spPr>
              <a:xfrm>
                <a:off x="7497291" y="2838911"/>
                <a:ext cx="0" cy="1606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4CCC4A3C-6A86-4B43-93AA-85A453C06241}"/>
                  </a:ext>
                </a:extLst>
              </p:cNvPr>
              <p:cNvCxnSpPr>
                <a:cxnSpLocks/>
                <a:stCxn id="235" idx="0"/>
                <a:endCxn id="260" idx="4"/>
              </p:cNvCxnSpPr>
              <p:nvPr/>
            </p:nvCxnSpPr>
            <p:spPr>
              <a:xfrm>
                <a:off x="7178636" y="2838911"/>
                <a:ext cx="0" cy="1606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7D8F7212-EA2C-3146-9428-53E976D706FD}"/>
                  </a:ext>
                </a:extLst>
              </p:cNvPr>
              <p:cNvCxnSpPr/>
              <p:nvPr/>
            </p:nvCxnSpPr>
            <p:spPr>
              <a:xfrm flipH="1">
                <a:off x="6859981" y="2731325"/>
                <a:ext cx="1414" cy="18218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A5D490D8-57A6-4949-9732-93CEC5EE9509}"/>
                  </a:ext>
                </a:extLst>
              </p:cNvPr>
              <p:cNvCxnSpPr/>
              <p:nvPr/>
            </p:nvCxnSpPr>
            <p:spPr>
              <a:xfrm flipH="1">
                <a:off x="6541326" y="2731325"/>
                <a:ext cx="707" cy="1821885"/>
              </a:xfrm>
              <a:prstGeom prst="line">
                <a:avLst/>
              </a:prstGeom>
            </p:spPr>
            <p:style>
              <a:lnRef idx="2">
                <a:schemeClr val="accent1"/>
              </a:lnRef>
              <a:fillRef idx="0">
                <a:schemeClr val="accent1"/>
              </a:fillRef>
              <a:effectRef idx="1">
                <a:schemeClr val="accent1"/>
              </a:effectRef>
              <a:fontRef idx="minor">
                <a:schemeClr val="tx1"/>
              </a:fontRef>
            </p:style>
          </p:cxnSp>
          <p:sp>
            <p:nvSpPr>
              <p:cNvPr id="214" name="Oval 213">
                <a:extLst>
                  <a:ext uri="{FF2B5EF4-FFF2-40B4-BE49-F238E27FC236}">
                    <a16:creationId xmlns:a16="http://schemas.microsoft.com/office/drawing/2014/main" id="{15FCDE12-A42D-1B4B-AAEB-889CF57AC707}"/>
                  </a:ext>
                </a:extLst>
              </p:cNvPr>
              <p:cNvSpPr/>
              <p:nvPr/>
            </p:nvSpPr>
            <p:spPr>
              <a:xfrm>
                <a:off x="6127668" y="3124627"/>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D3EE5AA9-8B8E-5E48-93B8-0296185B8F8E}"/>
                  </a:ext>
                </a:extLst>
              </p:cNvPr>
              <p:cNvSpPr/>
              <p:nvPr/>
            </p:nvSpPr>
            <p:spPr>
              <a:xfrm>
                <a:off x="8363203" y="3129347"/>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DA189650-8766-7348-80FA-CA632A42F3AF}"/>
                  </a:ext>
                </a:extLst>
              </p:cNvPr>
              <p:cNvSpPr/>
              <p:nvPr/>
            </p:nvSpPr>
            <p:spPr>
              <a:xfrm>
                <a:off x="6127668" y="3410343"/>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D2B53548-E71A-E84B-9F6E-B27B1BBF0917}"/>
                  </a:ext>
                </a:extLst>
              </p:cNvPr>
              <p:cNvSpPr/>
              <p:nvPr/>
            </p:nvSpPr>
            <p:spPr>
              <a:xfrm>
                <a:off x="8363203" y="3415063"/>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95232CF2-B72D-8640-90E4-4106DC195203}"/>
                  </a:ext>
                </a:extLst>
              </p:cNvPr>
              <p:cNvSpPr/>
              <p:nvPr/>
            </p:nvSpPr>
            <p:spPr>
              <a:xfrm>
                <a:off x="6127668" y="3696059"/>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EA247340-8D24-004D-8D86-EB7C82E7B4C2}"/>
                  </a:ext>
                </a:extLst>
              </p:cNvPr>
              <p:cNvSpPr/>
              <p:nvPr/>
            </p:nvSpPr>
            <p:spPr>
              <a:xfrm>
                <a:off x="8363203" y="3700779"/>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C6DAA2D-4E9F-5847-B475-B037DCD19A15}"/>
                  </a:ext>
                </a:extLst>
              </p:cNvPr>
              <p:cNvSpPr/>
              <p:nvPr/>
            </p:nvSpPr>
            <p:spPr>
              <a:xfrm>
                <a:off x="6446323" y="4553210"/>
                <a:ext cx="190005" cy="1781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D0A8239D-1B03-404C-B076-BFCF18D840E2}"/>
                  </a:ext>
                </a:extLst>
              </p:cNvPr>
              <p:cNvSpPr/>
              <p:nvPr/>
            </p:nvSpPr>
            <p:spPr>
              <a:xfrm>
                <a:off x="6764978" y="4553210"/>
                <a:ext cx="190005" cy="1781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A57592C2-D321-9E41-B76A-1B560C0A1FDF}"/>
                  </a:ext>
                </a:extLst>
              </p:cNvPr>
              <p:cNvSpPr/>
              <p:nvPr/>
            </p:nvSpPr>
            <p:spPr>
              <a:xfrm>
                <a:off x="7720943" y="4553210"/>
                <a:ext cx="190005" cy="1781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350373C5-14BA-B44E-A45F-C17FC7E90A06}"/>
                  </a:ext>
                </a:extLst>
              </p:cNvPr>
              <p:cNvSpPr/>
              <p:nvPr/>
            </p:nvSpPr>
            <p:spPr>
              <a:xfrm>
                <a:off x="8042073" y="4553210"/>
                <a:ext cx="190005" cy="1781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11838623-B780-FB48-A525-8B007C28C21F}"/>
                  </a:ext>
                </a:extLst>
              </p:cNvPr>
              <p:cNvSpPr/>
              <p:nvPr/>
            </p:nvSpPr>
            <p:spPr>
              <a:xfrm>
                <a:off x="6447030" y="2553195"/>
                <a:ext cx="190005" cy="1781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AF269DB4-1BFA-5E47-8524-BF296E1E7FA7}"/>
                  </a:ext>
                </a:extLst>
              </p:cNvPr>
              <p:cNvSpPr/>
              <p:nvPr/>
            </p:nvSpPr>
            <p:spPr>
              <a:xfrm>
                <a:off x="6766392" y="2553195"/>
                <a:ext cx="190005" cy="1781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84950204-F8C1-0641-A9E8-3AAACC2F2827}"/>
                  </a:ext>
                </a:extLst>
              </p:cNvPr>
              <p:cNvSpPr/>
              <p:nvPr/>
            </p:nvSpPr>
            <p:spPr>
              <a:xfrm>
                <a:off x="7724478" y="2553195"/>
                <a:ext cx="190005" cy="1781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DC5DAC9E-DD93-AB4E-AE55-C289223EB745}"/>
                  </a:ext>
                </a:extLst>
              </p:cNvPr>
              <p:cNvSpPr/>
              <p:nvPr/>
            </p:nvSpPr>
            <p:spPr>
              <a:xfrm>
                <a:off x="8043840" y="2553195"/>
                <a:ext cx="190005" cy="1781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DFD22D64-1415-7E4A-A288-ED4F78BC6D67}"/>
                  </a:ext>
                </a:extLst>
              </p:cNvPr>
              <p:cNvSpPr/>
              <p:nvPr/>
            </p:nvSpPr>
            <p:spPr>
              <a:xfrm>
                <a:off x="6446323"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9" name="Oval 228">
                <a:extLst>
                  <a:ext uri="{FF2B5EF4-FFF2-40B4-BE49-F238E27FC236}">
                    <a16:creationId xmlns:a16="http://schemas.microsoft.com/office/drawing/2014/main" id="{D103007C-AEAE-2A49-BA51-E6144D86FC91}"/>
                  </a:ext>
                </a:extLst>
              </p:cNvPr>
              <p:cNvSpPr/>
              <p:nvPr/>
            </p:nvSpPr>
            <p:spPr>
              <a:xfrm>
                <a:off x="6446323"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0" name="Oval 229">
                <a:extLst>
                  <a:ext uri="{FF2B5EF4-FFF2-40B4-BE49-F238E27FC236}">
                    <a16:creationId xmlns:a16="http://schemas.microsoft.com/office/drawing/2014/main" id="{316E1F65-E366-0E49-8A9E-0D374A0D16CA}"/>
                  </a:ext>
                </a:extLst>
              </p:cNvPr>
              <p:cNvSpPr/>
              <p:nvPr/>
            </p:nvSpPr>
            <p:spPr>
              <a:xfrm>
                <a:off x="6446323"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1" name="Oval 230">
                <a:extLst>
                  <a:ext uri="{FF2B5EF4-FFF2-40B4-BE49-F238E27FC236}">
                    <a16:creationId xmlns:a16="http://schemas.microsoft.com/office/drawing/2014/main" id="{3122E9D3-BB6C-3345-8400-1383BBF2964F}"/>
                  </a:ext>
                </a:extLst>
              </p:cNvPr>
              <p:cNvSpPr/>
              <p:nvPr/>
            </p:nvSpPr>
            <p:spPr>
              <a:xfrm>
                <a:off x="6446323"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2" name="Oval 231">
                <a:extLst>
                  <a:ext uri="{FF2B5EF4-FFF2-40B4-BE49-F238E27FC236}">
                    <a16:creationId xmlns:a16="http://schemas.microsoft.com/office/drawing/2014/main" id="{3CEEE68F-5327-4D4F-8679-D94DA79E1315}"/>
                  </a:ext>
                </a:extLst>
              </p:cNvPr>
              <p:cNvSpPr/>
              <p:nvPr/>
            </p:nvSpPr>
            <p:spPr>
              <a:xfrm>
                <a:off x="6446323"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3" name="Oval 232">
                <a:extLst>
                  <a:ext uri="{FF2B5EF4-FFF2-40B4-BE49-F238E27FC236}">
                    <a16:creationId xmlns:a16="http://schemas.microsoft.com/office/drawing/2014/main" id="{9BAB95DB-4023-1140-A648-32966125107C}"/>
                  </a:ext>
                </a:extLst>
              </p:cNvPr>
              <p:cNvSpPr/>
              <p:nvPr/>
            </p:nvSpPr>
            <p:spPr>
              <a:xfrm>
                <a:off x="6446323"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4" name="Oval 233">
                <a:extLst>
                  <a:ext uri="{FF2B5EF4-FFF2-40B4-BE49-F238E27FC236}">
                    <a16:creationId xmlns:a16="http://schemas.microsoft.com/office/drawing/2014/main" id="{EFD8C9E7-D243-AD41-B17A-FA9D32B9839C}"/>
                  </a:ext>
                </a:extLst>
              </p:cNvPr>
              <p:cNvSpPr/>
              <p:nvPr/>
            </p:nvSpPr>
            <p:spPr>
              <a:xfrm>
                <a:off x="6764978"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5" name="Oval 234">
                <a:extLst>
                  <a:ext uri="{FF2B5EF4-FFF2-40B4-BE49-F238E27FC236}">
                    <a16:creationId xmlns:a16="http://schemas.microsoft.com/office/drawing/2014/main" id="{3130C616-6E41-3C4E-B874-D67C59C33A3D}"/>
                  </a:ext>
                </a:extLst>
              </p:cNvPr>
              <p:cNvSpPr/>
              <p:nvPr/>
            </p:nvSpPr>
            <p:spPr>
              <a:xfrm>
                <a:off x="7083633"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6" name="Oval 235">
                <a:extLst>
                  <a:ext uri="{FF2B5EF4-FFF2-40B4-BE49-F238E27FC236}">
                    <a16:creationId xmlns:a16="http://schemas.microsoft.com/office/drawing/2014/main" id="{4E5679CB-CC25-D44F-B47A-D35506759DD6}"/>
                  </a:ext>
                </a:extLst>
              </p:cNvPr>
              <p:cNvSpPr/>
              <p:nvPr/>
            </p:nvSpPr>
            <p:spPr>
              <a:xfrm>
                <a:off x="7402288"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7" name="Oval 236">
                <a:extLst>
                  <a:ext uri="{FF2B5EF4-FFF2-40B4-BE49-F238E27FC236}">
                    <a16:creationId xmlns:a16="http://schemas.microsoft.com/office/drawing/2014/main" id="{88A08568-AB24-D543-8B7B-44933AD103D2}"/>
                  </a:ext>
                </a:extLst>
              </p:cNvPr>
              <p:cNvSpPr/>
              <p:nvPr/>
            </p:nvSpPr>
            <p:spPr>
              <a:xfrm>
                <a:off x="7720943"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8" name="Oval 237">
                <a:extLst>
                  <a:ext uri="{FF2B5EF4-FFF2-40B4-BE49-F238E27FC236}">
                    <a16:creationId xmlns:a16="http://schemas.microsoft.com/office/drawing/2014/main" id="{7EF1164D-60F0-7D4A-8867-62B4F75A9EBC}"/>
                  </a:ext>
                </a:extLst>
              </p:cNvPr>
              <p:cNvSpPr/>
              <p:nvPr/>
            </p:nvSpPr>
            <p:spPr>
              <a:xfrm>
                <a:off x="8042073"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9" name="Oval 238">
                <a:extLst>
                  <a:ext uri="{FF2B5EF4-FFF2-40B4-BE49-F238E27FC236}">
                    <a16:creationId xmlns:a16="http://schemas.microsoft.com/office/drawing/2014/main" id="{1B518799-4BDF-3B40-9874-633D9D7CD70D}"/>
                  </a:ext>
                </a:extLst>
              </p:cNvPr>
              <p:cNvSpPr/>
              <p:nvPr/>
            </p:nvSpPr>
            <p:spPr>
              <a:xfrm>
                <a:off x="6764978"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0" name="Oval 239">
                <a:extLst>
                  <a:ext uri="{FF2B5EF4-FFF2-40B4-BE49-F238E27FC236}">
                    <a16:creationId xmlns:a16="http://schemas.microsoft.com/office/drawing/2014/main" id="{80437977-94A1-0D42-A8F4-187834764AF7}"/>
                  </a:ext>
                </a:extLst>
              </p:cNvPr>
              <p:cNvSpPr/>
              <p:nvPr/>
            </p:nvSpPr>
            <p:spPr>
              <a:xfrm>
                <a:off x="7083633"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1" name="Oval 240">
                <a:extLst>
                  <a:ext uri="{FF2B5EF4-FFF2-40B4-BE49-F238E27FC236}">
                    <a16:creationId xmlns:a16="http://schemas.microsoft.com/office/drawing/2014/main" id="{0002FA29-D2C4-B246-B007-DD7B1C787E64}"/>
                  </a:ext>
                </a:extLst>
              </p:cNvPr>
              <p:cNvSpPr/>
              <p:nvPr/>
            </p:nvSpPr>
            <p:spPr>
              <a:xfrm>
                <a:off x="7402288"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2" name="Oval 241">
                <a:extLst>
                  <a:ext uri="{FF2B5EF4-FFF2-40B4-BE49-F238E27FC236}">
                    <a16:creationId xmlns:a16="http://schemas.microsoft.com/office/drawing/2014/main" id="{A0B6ABC6-386D-DE4D-B0D0-B1F81271F146}"/>
                  </a:ext>
                </a:extLst>
              </p:cNvPr>
              <p:cNvSpPr/>
              <p:nvPr/>
            </p:nvSpPr>
            <p:spPr>
              <a:xfrm>
                <a:off x="7720943"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3" name="Oval 242">
                <a:extLst>
                  <a:ext uri="{FF2B5EF4-FFF2-40B4-BE49-F238E27FC236}">
                    <a16:creationId xmlns:a16="http://schemas.microsoft.com/office/drawing/2014/main" id="{6C825E01-C8E1-984B-B7F3-6D9F3A8FDCD4}"/>
                  </a:ext>
                </a:extLst>
              </p:cNvPr>
              <p:cNvSpPr/>
              <p:nvPr/>
            </p:nvSpPr>
            <p:spPr>
              <a:xfrm>
                <a:off x="8042073"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4" name="Oval 243">
                <a:extLst>
                  <a:ext uri="{FF2B5EF4-FFF2-40B4-BE49-F238E27FC236}">
                    <a16:creationId xmlns:a16="http://schemas.microsoft.com/office/drawing/2014/main" id="{26C4E856-AF84-BC46-8808-1C3D5D69520C}"/>
                  </a:ext>
                </a:extLst>
              </p:cNvPr>
              <p:cNvSpPr/>
              <p:nvPr/>
            </p:nvSpPr>
            <p:spPr>
              <a:xfrm>
                <a:off x="6764978"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5" name="Oval 244">
                <a:extLst>
                  <a:ext uri="{FF2B5EF4-FFF2-40B4-BE49-F238E27FC236}">
                    <a16:creationId xmlns:a16="http://schemas.microsoft.com/office/drawing/2014/main" id="{BD8C1390-1925-8E4F-B0F4-DD38415E29F2}"/>
                  </a:ext>
                </a:extLst>
              </p:cNvPr>
              <p:cNvSpPr/>
              <p:nvPr/>
            </p:nvSpPr>
            <p:spPr>
              <a:xfrm>
                <a:off x="7083633"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6" name="Oval 245">
                <a:extLst>
                  <a:ext uri="{FF2B5EF4-FFF2-40B4-BE49-F238E27FC236}">
                    <a16:creationId xmlns:a16="http://schemas.microsoft.com/office/drawing/2014/main" id="{E76C41EE-D73C-AB4D-8926-EE32C8739F9A}"/>
                  </a:ext>
                </a:extLst>
              </p:cNvPr>
              <p:cNvSpPr/>
              <p:nvPr/>
            </p:nvSpPr>
            <p:spPr>
              <a:xfrm>
                <a:off x="7402288"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7" name="Oval 246">
                <a:extLst>
                  <a:ext uri="{FF2B5EF4-FFF2-40B4-BE49-F238E27FC236}">
                    <a16:creationId xmlns:a16="http://schemas.microsoft.com/office/drawing/2014/main" id="{CF71B173-BD2C-B643-9A8A-A8ED1A219AD3}"/>
                  </a:ext>
                </a:extLst>
              </p:cNvPr>
              <p:cNvSpPr/>
              <p:nvPr/>
            </p:nvSpPr>
            <p:spPr>
              <a:xfrm>
                <a:off x="7720943"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8" name="Oval 247">
                <a:extLst>
                  <a:ext uri="{FF2B5EF4-FFF2-40B4-BE49-F238E27FC236}">
                    <a16:creationId xmlns:a16="http://schemas.microsoft.com/office/drawing/2014/main" id="{265EB2B4-8E76-EB41-B5EF-2736D7097D76}"/>
                  </a:ext>
                </a:extLst>
              </p:cNvPr>
              <p:cNvSpPr/>
              <p:nvPr/>
            </p:nvSpPr>
            <p:spPr>
              <a:xfrm>
                <a:off x="8042073"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9" name="Oval 248">
                <a:extLst>
                  <a:ext uri="{FF2B5EF4-FFF2-40B4-BE49-F238E27FC236}">
                    <a16:creationId xmlns:a16="http://schemas.microsoft.com/office/drawing/2014/main" id="{DEC9B706-94D6-C14C-A369-12D83B6BDFA3}"/>
                  </a:ext>
                </a:extLst>
              </p:cNvPr>
              <p:cNvSpPr/>
              <p:nvPr/>
            </p:nvSpPr>
            <p:spPr>
              <a:xfrm>
                <a:off x="6764978"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0" name="Oval 249">
                <a:extLst>
                  <a:ext uri="{FF2B5EF4-FFF2-40B4-BE49-F238E27FC236}">
                    <a16:creationId xmlns:a16="http://schemas.microsoft.com/office/drawing/2014/main" id="{09985E55-BB4F-B74D-92E5-7B809C55C4E2}"/>
                  </a:ext>
                </a:extLst>
              </p:cNvPr>
              <p:cNvSpPr/>
              <p:nvPr/>
            </p:nvSpPr>
            <p:spPr>
              <a:xfrm>
                <a:off x="7083633"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1" name="Oval 250">
                <a:extLst>
                  <a:ext uri="{FF2B5EF4-FFF2-40B4-BE49-F238E27FC236}">
                    <a16:creationId xmlns:a16="http://schemas.microsoft.com/office/drawing/2014/main" id="{2C92C8A3-CB53-3E4C-8710-DBEEF26D2CA6}"/>
                  </a:ext>
                </a:extLst>
              </p:cNvPr>
              <p:cNvSpPr/>
              <p:nvPr/>
            </p:nvSpPr>
            <p:spPr>
              <a:xfrm>
                <a:off x="7402288"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2" name="Oval 251">
                <a:extLst>
                  <a:ext uri="{FF2B5EF4-FFF2-40B4-BE49-F238E27FC236}">
                    <a16:creationId xmlns:a16="http://schemas.microsoft.com/office/drawing/2014/main" id="{4A1354F0-B10D-5843-89F3-8DED49459650}"/>
                  </a:ext>
                </a:extLst>
              </p:cNvPr>
              <p:cNvSpPr/>
              <p:nvPr/>
            </p:nvSpPr>
            <p:spPr>
              <a:xfrm>
                <a:off x="7720943"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3" name="Oval 252">
                <a:extLst>
                  <a:ext uri="{FF2B5EF4-FFF2-40B4-BE49-F238E27FC236}">
                    <a16:creationId xmlns:a16="http://schemas.microsoft.com/office/drawing/2014/main" id="{B4E0D734-09A8-4641-B3E4-DECFD201E4C6}"/>
                  </a:ext>
                </a:extLst>
              </p:cNvPr>
              <p:cNvSpPr/>
              <p:nvPr/>
            </p:nvSpPr>
            <p:spPr>
              <a:xfrm>
                <a:off x="8042073"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4" name="Oval 253">
                <a:extLst>
                  <a:ext uri="{FF2B5EF4-FFF2-40B4-BE49-F238E27FC236}">
                    <a16:creationId xmlns:a16="http://schemas.microsoft.com/office/drawing/2014/main" id="{7C61E6FA-D72C-2C41-82F2-A7646F4ECA25}"/>
                  </a:ext>
                </a:extLst>
              </p:cNvPr>
              <p:cNvSpPr/>
              <p:nvPr/>
            </p:nvSpPr>
            <p:spPr>
              <a:xfrm>
                <a:off x="6764978"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5" name="Oval 254">
                <a:extLst>
                  <a:ext uri="{FF2B5EF4-FFF2-40B4-BE49-F238E27FC236}">
                    <a16:creationId xmlns:a16="http://schemas.microsoft.com/office/drawing/2014/main" id="{432EA2F0-EC8A-2749-AEC3-624C1F19CF80}"/>
                  </a:ext>
                </a:extLst>
              </p:cNvPr>
              <p:cNvSpPr/>
              <p:nvPr/>
            </p:nvSpPr>
            <p:spPr>
              <a:xfrm>
                <a:off x="7083633"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6" name="Oval 255">
                <a:extLst>
                  <a:ext uri="{FF2B5EF4-FFF2-40B4-BE49-F238E27FC236}">
                    <a16:creationId xmlns:a16="http://schemas.microsoft.com/office/drawing/2014/main" id="{A78349A1-2607-9848-88EB-9757877518AB}"/>
                  </a:ext>
                </a:extLst>
              </p:cNvPr>
              <p:cNvSpPr/>
              <p:nvPr/>
            </p:nvSpPr>
            <p:spPr>
              <a:xfrm>
                <a:off x="7402288"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7" name="Oval 256">
                <a:extLst>
                  <a:ext uri="{FF2B5EF4-FFF2-40B4-BE49-F238E27FC236}">
                    <a16:creationId xmlns:a16="http://schemas.microsoft.com/office/drawing/2014/main" id="{D65E718A-C9F6-DF40-AA7E-E25AF6E68918}"/>
                  </a:ext>
                </a:extLst>
              </p:cNvPr>
              <p:cNvSpPr/>
              <p:nvPr/>
            </p:nvSpPr>
            <p:spPr>
              <a:xfrm>
                <a:off x="7720943"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8" name="Oval 257">
                <a:extLst>
                  <a:ext uri="{FF2B5EF4-FFF2-40B4-BE49-F238E27FC236}">
                    <a16:creationId xmlns:a16="http://schemas.microsoft.com/office/drawing/2014/main" id="{99DBA7BB-D555-004C-9402-0E16BC1D2849}"/>
                  </a:ext>
                </a:extLst>
              </p:cNvPr>
              <p:cNvSpPr/>
              <p:nvPr/>
            </p:nvSpPr>
            <p:spPr>
              <a:xfrm>
                <a:off x="8042073"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9" name="Oval 258">
                <a:extLst>
                  <a:ext uri="{FF2B5EF4-FFF2-40B4-BE49-F238E27FC236}">
                    <a16:creationId xmlns:a16="http://schemas.microsoft.com/office/drawing/2014/main" id="{2D691B1A-C008-4A49-9942-C1058E6BE722}"/>
                  </a:ext>
                </a:extLst>
              </p:cNvPr>
              <p:cNvSpPr/>
              <p:nvPr/>
            </p:nvSpPr>
            <p:spPr>
              <a:xfrm>
                <a:off x="6764978"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0" name="Oval 259">
                <a:extLst>
                  <a:ext uri="{FF2B5EF4-FFF2-40B4-BE49-F238E27FC236}">
                    <a16:creationId xmlns:a16="http://schemas.microsoft.com/office/drawing/2014/main" id="{38D30822-8BA0-F545-844E-44BC0138E564}"/>
                  </a:ext>
                </a:extLst>
              </p:cNvPr>
              <p:cNvSpPr/>
              <p:nvPr/>
            </p:nvSpPr>
            <p:spPr>
              <a:xfrm>
                <a:off x="7083633"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1" name="Oval 260">
                <a:extLst>
                  <a:ext uri="{FF2B5EF4-FFF2-40B4-BE49-F238E27FC236}">
                    <a16:creationId xmlns:a16="http://schemas.microsoft.com/office/drawing/2014/main" id="{37922DC3-DDB1-2A41-AC07-A4785AF40B43}"/>
                  </a:ext>
                </a:extLst>
              </p:cNvPr>
              <p:cNvSpPr/>
              <p:nvPr/>
            </p:nvSpPr>
            <p:spPr>
              <a:xfrm>
                <a:off x="7402288"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2" name="Oval 261">
                <a:extLst>
                  <a:ext uri="{FF2B5EF4-FFF2-40B4-BE49-F238E27FC236}">
                    <a16:creationId xmlns:a16="http://schemas.microsoft.com/office/drawing/2014/main" id="{7F0F1B82-18F4-1042-B405-E496EE573914}"/>
                  </a:ext>
                </a:extLst>
              </p:cNvPr>
              <p:cNvSpPr/>
              <p:nvPr/>
            </p:nvSpPr>
            <p:spPr>
              <a:xfrm>
                <a:off x="7720943"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3" name="Oval 262">
                <a:extLst>
                  <a:ext uri="{FF2B5EF4-FFF2-40B4-BE49-F238E27FC236}">
                    <a16:creationId xmlns:a16="http://schemas.microsoft.com/office/drawing/2014/main" id="{01328880-1B9F-E142-B7E0-BF93641CBE4C}"/>
                  </a:ext>
                </a:extLst>
              </p:cNvPr>
              <p:cNvSpPr/>
              <p:nvPr/>
            </p:nvSpPr>
            <p:spPr>
              <a:xfrm>
                <a:off x="8042073"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75" name="Group 174">
              <a:extLst>
                <a:ext uri="{FF2B5EF4-FFF2-40B4-BE49-F238E27FC236}">
                  <a16:creationId xmlns:a16="http://schemas.microsoft.com/office/drawing/2014/main" id="{FFCBBBBF-B3F0-C543-A5CB-104A69FF8CE2}"/>
                </a:ext>
              </a:extLst>
            </p:cNvPr>
            <p:cNvGrpSpPr/>
            <p:nvPr/>
          </p:nvGrpSpPr>
          <p:grpSpPr>
            <a:xfrm>
              <a:off x="9605578" y="823286"/>
              <a:ext cx="1006481" cy="950471"/>
              <a:chOff x="3138616" y="3657600"/>
              <a:chExt cx="1006481" cy="950471"/>
            </a:xfrm>
          </p:grpSpPr>
          <p:grpSp>
            <p:nvGrpSpPr>
              <p:cNvPr id="188" name="Group 187">
                <a:extLst>
                  <a:ext uri="{FF2B5EF4-FFF2-40B4-BE49-F238E27FC236}">
                    <a16:creationId xmlns:a16="http://schemas.microsoft.com/office/drawing/2014/main" id="{9525EA70-4BAC-C244-B6F9-D12B21251F05}"/>
                  </a:ext>
                </a:extLst>
              </p:cNvPr>
              <p:cNvGrpSpPr/>
              <p:nvPr/>
            </p:nvGrpSpPr>
            <p:grpSpPr>
              <a:xfrm>
                <a:off x="3256531" y="3725028"/>
                <a:ext cx="888566" cy="307777"/>
                <a:chOff x="3256531" y="3725028"/>
                <a:chExt cx="888566" cy="307777"/>
              </a:xfrm>
            </p:grpSpPr>
            <p:sp>
              <p:nvSpPr>
                <p:cNvPr id="196" name="Oval 195">
                  <a:extLst>
                    <a:ext uri="{FF2B5EF4-FFF2-40B4-BE49-F238E27FC236}">
                      <a16:creationId xmlns:a16="http://schemas.microsoft.com/office/drawing/2014/main" id="{DB35BF03-D569-324C-B65D-BE5679BB6F04}"/>
                    </a:ext>
                  </a:extLst>
                </p:cNvPr>
                <p:cNvSpPr/>
                <p:nvPr/>
              </p:nvSpPr>
              <p:spPr>
                <a:xfrm>
                  <a:off x="3256531" y="378985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7" name="TextBox 196">
                  <a:extLst>
                    <a:ext uri="{FF2B5EF4-FFF2-40B4-BE49-F238E27FC236}">
                      <a16:creationId xmlns:a16="http://schemas.microsoft.com/office/drawing/2014/main" id="{F52C535D-7A7C-5D4A-AFF1-6001B2FC2865}"/>
                    </a:ext>
                  </a:extLst>
                </p:cNvPr>
                <p:cNvSpPr txBox="1"/>
                <p:nvPr/>
              </p:nvSpPr>
              <p:spPr>
                <a:xfrm>
                  <a:off x="3495865" y="3725028"/>
                  <a:ext cx="649232" cy="307777"/>
                </a:xfrm>
                <a:prstGeom prst="rect">
                  <a:avLst/>
                </a:prstGeom>
                <a:noFill/>
              </p:spPr>
              <p:txBody>
                <a:bodyPr wrap="square" rtlCol="0">
                  <a:spAutoFit/>
                </a:bodyPr>
                <a:lstStyle/>
                <a:p>
                  <a:r>
                    <a:rPr lang="en-US" sz="1400" dirty="0"/>
                    <a:t>Core</a:t>
                  </a:r>
                </a:p>
              </p:txBody>
            </p:sp>
          </p:grpSp>
          <p:grpSp>
            <p:nvGrpSpPr>
              <p:cNvPr id="189" name="Group 188">
                <a:extLst>
                  <a:ext uri="{FF2B5EF4-FFF2-40B4-BE49-F238E27FC236}">
                    <a16:creationId xmlns:a16="http://schemas.microsoft.com/office/drawing/2014/main" id="{2DDAF25F-AE79-814E-8C8D-F3480008ABF2}"/>
                  </a:ext>
                </a:extLst>
              </p:cNvPr>
              <p:cNvGrpSpPr/>
              <p:nvPr/>
            </p:nvGrpSpPr>
            <p:grpSpPr>
              <a:xfrm>
                <a:off x="3256531" y="4012661"/>
                <a:ext cx="839239" cy="307777"/>
                <a:chOff x="3256531" y="3999634"/>
                <a:chExt cx="839239" cy="307777"/>
              </a:xfrm>
            </p:grpSpPr>
            <p:sp>
              <p:nvSpPr>
                <p:cNvPr id="194" name="Oval 193">
                  <a:extLst>
                    <a:ext uri="{FF2B5EF4-FFF2-40B4-BE49-F238E27FC236}">
                      <a16:creationId xmlns:a16="http://schemas.microsoft.com/office/drawing/2014/main" id="{4C5019CF-5354-D64D-AD6F-2829C52A1BE7}"/>
                    </a:ext>
                  </a:extLst>
                </p:cNvPr>
                <p:cNvSpPr/>
                <p:nvPr/>
              </p:nvSpPr>
              <p:spPr>
                <a:xfrm>
                  <a:off x="3256531" y="4064457"/>
                  <a:ext cx="190005" cy="1781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95" name="TextBox 194">
                  <a:extLst>
                    <a:ext uri="{FF2B5EF4-FFF2-40B4-BE49-F238E27FC236}">
                      <a16:creationId xmlns:a16="http://schemas.microsoft.com/office/drawing/2014/main" id="{533ED758-C600-204F-A145-6917CA303B48}"/>
                    </a:ext>
                  </a:extLst>
                </p:cNvPr>
                <p:cNvSpPr txBox="1"/>
                <p:nvPr/>
              </p:nvSpPr>
              <p:spPr>
                <a:xfrm>
                  <a:off x="3495865" y="3999634"/>
                  <a:ext cx="599905" cy="307777"/>
                </a:xfrm>
                <a:prstGeom prst="rect">
                  <a:avLst/>
                </a:prstGeom>
                <a:noFill/>
              </p:spPr>
              <p:txBody>
                <a:bodyPr wrap="square" rtlCol="0">
                  <a:spAutoFit/>
                </a:bodyPr>
                <a:lstStyle/>
                <a:p>
                  <a:r>
                    <a:rPr lang="en-US" sz="1400" dirty="0"/>
                    <a:t>HBM</a:t>
                  </a:r>
                </a:p>
              </p:txBody>
            </p:sp>
          </p:grpSp>
          <p:grpSp>
            <p:nvGrpSpPr>
              <p:cNvPr id="190" name="Group 189">
                <a:extLst>
                  <a:ext uri="{FF2B5EF4-FFF2-40B4-BE49-F238E27FC236}">
                    <a16:creationId xmlns:a16="http://schemas.microsoft.com/office/drawing/2014/main" id="{82435BE3-16FE-734A-8444-45077B127297}"/>
                  </a:ext>
                </a:extLst>
              </p:cNvPr>
              <p:cNvGrpSpPr/>
              <p:nvPr/>
            </p:nvGrpSpPr>
            <p:grpSpPr>
              <a:xfrm>
                <a:off x="3256531" y="4300294"/>
                <a:ext cx="839239" cy="307777"/>
                <a:chOff x="3256531" y="4300294"/>
                <a:chExt cx="839239" cy="307777"/>
              </a:xfrm>
            </p:grpSpPr>
            <p:sp>
              <p:nvSpPr>
                <p:cNvPr id="192" name="Oval 191">
                  <a:extLst>
                    <a:ext uri="{FF2B5EF4-FFF2-40B4-BE49-F238E27FC236}">
                      <a16:creationId xmlns:a16="http://schemas.microsoft.com/office/drawing/2014/main" id="{2367F3F1-DE00-FB49-BBD1-D69A9D5D4587}"/>
                    </a:ext>
                  </a:extLst>
                </p:cNvPr>
                <p:cNvSpPr/>
                <p:nvPr/>
              </p:nvSpPr>
              <p:spPr>
                <a:xfrm>
                  <a:off x="3256531" y="4365117"/>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TextBox 192">
                  <a:extLst>
                    <a:ext uri="{FF2B5EF4-FFF2-40B4-BE49-F238E27FC236}">
                      <a16:creationId xmlns:a16="http://schemas.microsoft.com/office/drawing/2014/main" id="{9E521832-4492-8345-9068-B6982395EF3D}"/>
                    </a:ext>
                  </a:extLst>
                </p:cNvPr>
                <p:cNvSpPr txBox="1"/>
                <p:nvPr/>
              </p:nvSpPr>
              <p:spPr>
                <a:xfrm>
                  <a:off x="3495865" y="4300294"/>
                  <a:ext cx="599905" cy="307777"/>
                </a:xfrm>
                <a:prstGeom prst="rect">
                  <a:avLst/>
                </a:prstGeom>
                <a:noFill/>
              </p:spPr>
              <p:txBody>
                <a:bodyPr wrap="square" rtlCol="0">
                  <a:spAutoFit/>
                </a:bodyPr>
                <a:lstStyle/>
                <a:p>
                  <a:r>
                    <a:rPr lang="en-US" sz="1400" dirty="0"/>
                    <a:t>DDR</a:t>
                  </a:r>
                </a:p>
              </p:txBody>
            </p:sp>
          </p:grpSp>
          <p:sp>
            <p:nvSpPr>
              <p:cNvPr id="191" name="TextBox 190">
                <a:extLst>
                  <a:ext uri="{FF2B5EF4-FFF2-40B4-BE49-F238E27FC236}">
                    <a16:creationId xmlns:a16="http://schemas.microsoft.com/office/drawing/2014/main" id="{2254CFE2-D371-D843-B1CC-1F5EC8BA44A0}"/>
                  </a:ext>
                </a:extLst>
              </p:cNvPr>
              <p:cNvSpPr txBox="1"/>
              <p:nvPr/>
            </p:nvSpPr>
            <p:spPr>
              <a:xfrm>
                <a:off x="3138616" y="3657600"/>
                <a:ext cx="184731" cy="369332"/>
              </a:xfrm>
              <a:prstGeom prst="rect">
                <a:avLst/>
              </a:prstGeom>
              <a:noFill/>
            </p:spPr>
            <p:txBody>
              <a:bodyPr wrap="none" rtlCol="0">
                <a:spAutoFit/>
              </a:bodyPr>
              <a:lstStyle/>
              <a:p>
                <a:endParaRPr lang="en-US" dirty="0"/>
              </a:p>
            </p:txBody>
          </p:sp>
        </p:grpSp>
        <p:sp>
          <p:nvSpPr>
            <p:cNvPr id="176" name="Rectangle 175">
              <a:extLst>
                <a:ext uri="{FF2B5EF4-FFF2-40B4-BE49-F238E27FC236}">
                  <a16:creationId xmlns:a16="http://schemas.microsoft.com/office/drawing/2014/main" id="{0BAC586C-6B99-8944-84A2-B58DE63E57D6}"/>
                </a:ext>
              </a:extLst>
            </p:cNvPr>
            <p:cNvSpPr/>
            <p:nvPr/>
          </p:nvSpPr>
          <p:spPr>
            <a:xfrm>
              <a:off x="9790309" y="2061391"/>
              <a:ext cx="1225039" cy="121849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7" name="Rounded Rectangle 176">
              <a:extLst>
                <a:ext uri="{FF2B5EF4-FFF2-40B4-BE49-F238E27FC236}">
                  <a16:creationId xmlns:a16="http://schemas.microsoft.com/office/drawing/2014/main" id="{E81011E6-035B-3944-B2C1-F1286E7855B3}"/>
                </a:ext>
              </a:extLst>
            </p:cNvPr>
            <p:cNvSpPr/>
            <p:nvPr/>
          </p:nvSpPr>
          <p:spPr>
            <a:xfrm>
              <a:off x="9944019" y="2159996"/>
              <a:ext cx="325831" cy="2844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a:t>
              </a:r>
            </a:p>
          </p:txBody>
        </p:sp>
        <p:sp>
          <p:nvSpPr>
            <p:cNvPr id="178" name="Rounded Rectangle 177">
              <a:extLst>
                <a:ext uri="{FF2B5EF4-FFF2-40B4-BE49-F238E27FC236}">
                  <a16:creationId xmlns:a16="http://schemas.microsoft.com/office/drawing/2014/main" id="{C2A4BD36-AFC3-234D-A521-35DBEE2BD1F3}"/>
                </a:ext>
              </a:extLst>
            </p:cNvPr>
            <p:cNvSpPr/>
            <p:nvPr/>
          </p:nvSpPr>
          <p:spPr>
            <a:xfrm>
              <a:off x="10536513" y="2159996"/>
              <a:ext cx="325831" cy="2844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a:t>
              </a:r>
            </a:p>
          </p:txBody>
        </p:sp>
        <p:sp>
          <p:nvSpPr>
            <p:cNvPr id="179" name="Rounded Rectangle 178">
              <a:extLst>
                <a:ext uri="{FF2B5EF4-FFF2-40B4-BE49-F238E27FC236}">
                  <a16:creationId xmlns:a16="http://schemas.microsoft.com/office/drawing/2014/main" id="{A20863AA-95A5-AF48-8875-ADB5D259A6CA}"/>
                </a:ext>
              </a:extLst>
            </p:cNvPr>
            <p:cNvSpPr/>
            <p:nvPr/>
          </p:nvSpPr>
          <p:spPr>
            <a:xfrm>
              <a:off x="9873762" y="2525660"/>
              <a:ext cx="466344" cy="26517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L1</a:t>
              </a:r>
            </a:p>
          </p:txBody>
        </p:sp>
        <p:sp>
          <p:nvSpPr>
            <p:cNvPr id="180" name="Rounded Rectangle 179">
              <a:extLst>
                <a:ext uri="{FF2B5EF4-FFF2-40B4-BE49-F238E27FC236}">
                  <a16:creationId xmlns:a16="http://schemas.microsoft.com/office/drawing/2014/main" id="{98F85E00-E1DF-234F-B50B-85ADB36F0251}"/>
                </a:ext>
              </a:extLst>
            </p:cNvPr>
            <p:cNvSpPr/>
            <p:nvPr/>
          </p:nvSpPr>
          <p:spPr>
            <a:xfrm>
              <a:off x="10466256" y="2525660"/>
              <a:ext cx="466344" cy="26517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L1</a:t>
              </a:r>
              <a:endParaRPr lang="en-US" dirty="0"/>
            </a:p>
          </p:txBody>
        </p:sp>
        <p:sp>
          <p:nvSpPr>
            <p:cNvPr id="181" name="Rounded Rectangle 180">
              <a:extLst>
                <a:ext uri="{FF2B5EF4-FFF2-40B4-BE49-F238E27FC236}">
                  <a16:creationId xmlns:a16="http://schemas.microsoft.com/office/drawing/2014/main" id="{402D1A7C-1128-0C46-B1CC-102AC981D5D6}"/>
                </a:ext>
              </a:extLst>
            </p:cNvPr>
            <p:cNvSpPr/>
            <p:nvPr/>
          </p:nvSpPr>
          <p:spPr>
            <a:xfrm>
              <a:off x="9889074" y="2899808"/>
              <a:ext cx="1019165" cy="28371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L2</a:t>
              </a:r>
            </a:p>
          </p:txBody>
        </p:sp>
        <p:cxnSp>
          <p:nvCxnSpPr>
            <p:cNvPr id="182" name="Straight Connector 181">
              <a:extLst>
                <a:ext uri="{FF2B5EF4-FFF2-40B4-BE49-F238E27FC236}">
                  <a16:creationId xmlns:a16="http://schemas.microsoft.com/office/drawing/2014/main" id="{9BD0F61B-110C-4645-879D-05F1162AFD4C}"/>
                </a:ext>
              </a:extLst>
            </p:cNvPr>
            <p:cNvCxnSpPr/>
            <p:nvPr/>
          </p:nvCxnSpPr>
          <p:spPr>
            <a:xfrm flipV="1">
              <a:off x="10106934" y="2444440"/>
              <a:ext cx="1" cy="81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87A16F9-828E-6043-861B-71D00D22BFC2}"/>
                </a:ext>
              </a:extLst>
            </p:cNvPr>
            <p:cNvCxnSpPr/>
            <p:nvPr/>
          </p:nvCxnSpPr>
          <p:spPr>
            <a:xfrm flipV="1">
              <a:off x="10699428" y="2444440"/>
              <a:ext cx="1" cy="81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79402929-0314-FA4F-BC7B-8DFF3F6B3D9D}"/>
                </a:ext>
              </a:extLst>
            </p:cNvPr>
            <p:cNvCxnSpPr/>
            <p:nvPr/>
          </p:nvCxnSpPr>
          <p:spPr>
            <a:xfrm flipV="1">
              <a:off x="10398657" y="2790836"/>
              <a:ext cx="300771" cy="1089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25369FF-11DE-7B45-BB9B-E7A5ED11E15B}"/>
                </a:ext>
              </a:extLst>
            </p:cNvPr>
            <p:cNvCxnSpPr/>
            <p:nvPr/>
          </p:nvCxnSpPr>
          <p:spPr>
            <a:xfrm flipH="1" flipV="1">
              <a:off x="10106934" y="2790836"/>
              <a:ext cx="291723" cy="1089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A7C57BA1-ACC9-D24D-9F96-250921FFE1BF}"/>
                </a:ext>
              </a:extLst>
            </p:cNvPr>
            <p:cNvCxnSpPr/>
            <p:nvPr/>
          </p:nvCxnSpPr>
          <p:spPr>
            <a:xfrm flipH="1">
              <a:off x="9189075" y="2063631"/>
              <a:ext cx="594503" cy="487480"/>
            </a:xfrm>
            <a:prstGeom prst="line">
              <a:avLst/>
            </a:prstGeom>
            <a:ln>
              <a:solidFill>
                <a:schemeClr val="bg2">
                  <a:lumMod val="7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62D18678-81D0-034E-87B2-97A066B085CA}"/>
                </a:ext>
              </a:extLst>
            </p:cNvPr>
            <p:cNvCxnSpPr/>
            <p:nvPr/>
          </p:nvCxnSpPr>
          <p:spPr>
            <a:xfrm flipH="1" flipV="1">
              <a:off x="9189075" y="2677067"/>
              <a:ext cx="597875" cy="615423"/>
            </a:xfrm>
            <a:prstGeom prst="line">
              <a:avLst/>
            </a:prstGeom>
            <a:ln>
              <a:solidFill>
                <a:schemeClr val="bg2">
                  <a:lumMod val="75000"/>
                </a:schemeClr>
              </a:solidFill>
              <a:prstDash val="sysDash"/>
            </a:ln>
          </p:spPr>
          <p:style>
            <a:lnRef idx="2">
              <a:schemeClr val="accent1"/>
            </a:lnRef>
            <a:fillRef idx="0">
              <a:schemeClr val="accent1"/>
            </a:fillRef>
            <a:effectRef idx="1">
              <a:schemeClr val="accent1"/>
            </a:effectRef>
            <a:fontRef idx="minor">
              <a:schemeClr val="tx1"/>
            </a:fontRef>
          </p:style>
        </p:cxnSp>
      </p:grpSp>
      <p:grpSp>
        <p:nvGrpSpPr>
          <p:cNvPr id="264" name="Group 263">
            <a:extLst>
              <a:ext uri="{FF2B5EF4-FFF2-40B4-BE49-F238E27FC236}">
                <a16:creationId xmlns:a16="http://schemas.microsoft.com/office/drawing/2014/main" id="{CF92E90C-A85B-8649-8891-ECD8E473C5C9}"/>
              </a:ext>
            </a:extLst>
          </p:cNvPr>
          <p:cNvGrpSpPr/>
          <p:nvPr/>
        </p:nvGrpSpPr>
        <p:grpSpPr>
          <a:xfrm>
            <a:off x="6917747" y="3675042"/>
            <a:ext cx="4408301" cy="2860192"/>
            <a:chOff x="5164327" y="3480283"/>
            <a:chExt cx="4408301" cy="2860192"/>
          </a:xfrm>
        </p:grpSpPr>
        <p:grpSp>
          <p:nvGrpSpPr>
            <p:cNvPr id="265" name="Group 264">
              <a:extLst>
                <a:ext uri="{FF2B5EF4-FFF2-40B4-BE49-F238E27FC236}">
                  <a16:creationId xmlns:a16="http://schemas.microsoft.com/office/drawing/2014/main" id="{828DC0BD-C030-5844-A0C1-FB7390E0B183}"/>
                </a:ext>
              </a:extLst>
            </p:cNvPr>
            <p:cNvGrpSpPr/>
            <p:nvPr/>
          </p:nvGrpSpPr>
          <p:grpSpPr>
            <a:xfrm>
              <a:off x="5164327" y="3480283"/>
              <a:ext cx="3522473" cy="2860192"/>
              <a:chOff x="5053232" y="1360781"/>
              <a:chExt cx="4049063" cy="4089325"/>
            </a:xfrm>
          </p:grpSpPr>
          <p:sp>
            <p:nvSpPr>
              <p:cNvPr id="275" name="Rounded Rectangle 274">
                <a:extLst>
                  <a:ext uri="{FF2B5EF4-FFF2-40B4-BE49-F238E27FC236}">
                    <a16:creationId xmlns:a16="http://schemas.microsoft.com/office/drawing/2014/main" id="{B0B3A2E8-B749-D041-A94E-E3AF4012C6A2}"/>
                  </a:ext>
                </a:extLst>
              </p:cNvPr>
              <p:cNvSpPr/>
              <p:nvPr/>
            </p:nvSpPr>
            <p:spPr>
              <a:xfrm>
                <a:off x="7582403" y="1441327"/>
                <a:ext cx="431351" cy="2917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L3</a:t>
                </a:r>
              </a:p>
            </p:txBody>
          </p:sp>
          <p:sp>
            <p:nvSpPr>
              <p:cNvPr id="276" name="Rounded Rectangle 275">
                <a:extLst>
                  <a:ext uri="{FF2B5EF4-FFF2-40B4-BE49-F238E27FC236}">
                    <a16:creationId xmlns:a16="http://schemas.microsoft.com/office/drawing/2014/main" id="{6E7E8B0C-5143-944B-B020-C238FA26AF1A}"/>
                  </a:ext>
                </a:extLst>
              </p:cNvPr>
              <p:cNvSpPr/>
              <p:nvPr/>
            </p:nvSpPr>
            <p:spPr>
              <a:xfrm>
                <a:off x="6758979" y="1360781"/>
                <a:ext cx="630659" cy="34498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Core</a:t>
                </a:r>
              </a:p>
            </p:txBody>
          </p:sp>
          <p:sp>
            <p:nvSpPr>
              <p:cNvPr id="277" name="Rounded Rectangle 276">
                <a:extLst>
                  <a:ext uri="{FF2B5EF4-FFF2-40B4-BE49-F238E27FC236}">
                    <a16:creationId xmlns:a16="http://schemas.microsoft.com/office/drawing/2014/main" id="{53771012-86CE-B94D-9EB8-D5308A5681C1}"/>
                  </a:ext>
                </a:extLst>
              </p:cNvPr>
              <p:cNvSpPr/>
              <p:nvPr/>
            </p:nvSpPr>
            <p:spPr>
              <a:xfrm>
                <a:off x="8462494" y="2828424"/>
                <a:ext cx="630659" cy="3268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Mem</a:t>
                </a:r>
              </a:p>
            </p:txBody>
          </p:sp>
          <p:sp>
            <p:nvSpPr>
              <p:cNvPr id="278" name="Rounded Rectangle 277">
                <a:extLst>
                  <a:ext uri="{FF2B5EF4-FFF2-40B4-BE49-F238E27FC236}">
                    <a16:creationId xmlns:a16="http://schemas.microsoft.com/office/drawing/2014/main" id="{56099765-83A7-6541-9403-95C4EF7733E5}"/>
                  </a:ext>
                </a:extLst>
              </p:cNvPr>
              <p:cNvSpPr/>
              <p:nvPr/>
            </p:nvSpPr>
            <p:spPr>
              <a:xfrm>
                <a:off x="8197877" y="1791969"/>
                <a:ext cx="630659" cy="3399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Core</a:t>
                </a:r>
              </a:p>
            </p:txBody>
          </p:sp>
          <p:sp>
            <p:nvSpPr>
              <p:cNvPr id="279" name="Rounded Rectangle 278">
                <a:extLst>
                  <a:ext uri="{FF2B5EF4-FFF2-40B4-BE49-F238E27FC236}">
                    <a16:creationId xmlns:a16="http://schemas.microsoft.com/office/drawing/2014/main" id="{97EECBED-545A-644D-B563-B5A323CF1DEE}"/>
                  </a:ext>
                </a:extLst>
              </p:cNvPr>
              <p:cNvSpPr/>
              <p:nvPr/>
            </p:nvSpPr>
            <p:spPr>
              <a:xfrm>
                <a:off x="8462493" y="2366482"/>
                <a:ext cx="430950" cy="2876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L3</a:t>
                </a:r>
              </a:p>
            </p:txBody>
          </p:sp>
          <p:cxnSp>
            <p:nvCxnSpPr>
              <p:cNvPr id="280" name="Straight Connector 279">
                <a:extLst>
                  <a:ext uri="{FF2B5EF4-FFF2-40B4-BE49-F238E27FC236}">
                    <a16:creationId xmlns:a16="http://schemas.microsoft.com/office/drawing/2014/main" id="{4443063D-B1DB-8942-BBE3-261E07A50EDE}"/>
                  </a:ext>
                </a:extLst>
              </p:cNvPr>
              <p:cNvCxnSpPr/>
              <p:nvPr/>
            </p:nvCxnSpPr>
            <p:spPr>
              <a:xfrm flipV="1">
                <a:off x="7074309" y="1705768"/>
                <a:ext cx="0" cy="2008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D4B8705D-02EC-5148-B1B9-C87A67E60CF7}"/>
                  </a:ext>
                </a:extLst>
              </p:cNvPr>
              <p:cNvCxnSpPr/>
              <p:nvPr/>
            </p:nvCxnSpPr>
            <p:spPr>
              <a:xfrm flipV="1">
                <a:off x="7582403" y="1766030"/>
                <a:ext cx="234755" cy="1905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5A78C28F-9D13-9B4D-A23E-CD65134DF8C1}"/>
                  </a:ext>
                </a:extLst>
              </p:cNvPr>
              <p:cNvCxnSpPr/>
              <p:nvPr/>
            </p:nvCxnSpPr>
            <p:spPr>
              <a:xfrm flipV="1">
                <a:off x="7957751" y="1984286"/>
                <a:ext cx="240126" cy="136549"/>
              </a:xfrm>
              <a:prstGeom prst="line">
                <a:avLst/>
              </a:prstGeom>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4FCD98CA-9B26-364C-992B-7925DF310C18}"/>
                  </a:ext>
                </a:extLst>
              </p:cNvPr>
              <p:cNvCxnSpPr/>
              <p:nvPr/>
            </p:nvCxnSpPr>
            <p:spPr>
              <a:xfrm>
                <a:off x="8222249" y="2505351"/>
                <a:ext cx="24024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E2250801-6E43-C94A-BAC8-7989FD743479}"/>
                  </a:ext>
                </a:extLst>
              </p:cNvPr>
              <p:cNvCxnSpPr/>
              <p:nvPr/>
            </p:nvCxnSpPr>
            <p:spPr>
              <a:xfrm>
                <a:off x="8254953" y="2965585"/>
                <a:ext cx="207541" cy="0"/>
              </a:xfrm>
              <a:prstGeom prst="line">
                <a:avLst/>
              </a:prstGeom>
            </p:spPr>
            <p:style>
              <a:lnRef idx="2">
                <a:schemeClr val="accent1"/>
              </a:lnRef>
              <a:fillRef idx="0">
                <a:schemeClr val="accent1"/>
              </a:fillRef>
              <a:effectRef idx="1">
                <a:schemeClr val="accent1"/>
              </a:effectRef>
              <a:fontRef idx="minor">
                <a:schemeClr val="tx1"/>
              </a:fontRef>
            </p:style>
          </p:cxnSp>
          <p:sp>
            <p:nvSpPr>
              <p:cNvPr id="285" name="Rounded Rectangle 284">
                <a:extLst>
                  <a:ext uri="{FF2B5EF4-FFF2-40B4-BE49-F238E27FC236}">
                    <a16:creationId xmlns:a16="http://schemas.microsoft.com/office/drawing/2014/main" id="{C8BC0629-6145-C64E-8AD2-2ED691F156C9}"/>
                  </a:ext>
                </a:extLst>
              </p:cNvPr>
              <p:cNvSpPr/>
              <p:nvPr/>
            </p:nvSpPr>
            <p:spPr>
              <a:xfrm>
                <a:off x="8462493" y="3231314"/>
                <a:ext cx="630659" cy="3399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Core</a:t>
                </a:r>
              </a:p>
            </p:txBody>
          </p:sp>
          <p:sp>
            <p:nvSpPr>
              <p:cNvPr id="286" name="Rounded Rectangle 285">
                <a:extLst>
                  <a:ext uri="{FF2B5EF4-FFF2-40B4-BE49-F238E27FC236}">
                    <a16:creationId xmlns:a16="http://schemas.microsoft.com/office/drawing/2014/main" id="{1536E6A6-3FEF-EC4F-96BB-54F38F077D32}"/>
                  </a:ext>
                </a:extLst>
              </p:cNvPr>
              <p:cNvSpPr/>
              <p:nvPr/>
            </p:nvSpPr>
            <p:spPr>
              <a:xfrm>
                <a:off x="8471636" y="4181000"/>
                <a:ext cx="630659" cy="3399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Core</a:t>
                </a:r>
              </a:p>
            </p:txBody>
          </p:sp>
          <p:sp>
            <p:nvSpPr>
              <p:cNvPr id="287" name="Rounded Rectangle 286">
                <a:extLst>
                  <a:ext uri="{FF2B5EF4-FFF2-40B4-BE49-F238E27FC236}">
                    <a16:creationId xmlns:a16="http://schemas.microsoft.com/office/drawing/2014/main" id="{2D5C00B1-F59F-EE46-9622-BE908F1E3DB9}"/>
                  </a:ext>
                </a:extLst>
              </p:cNvPr>
              <p:cNvSpPr/>
              <p:nvPr/>
            </p:nvSpPr>
            <p:spPr>
              <a:xfrm>
                <a:off x="6758979" y="5110194"/>
                <a:ext cx="630659" cy="3399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Core</a:t>
                </a:r>
              </a:p>
            </p:txBody>
          </p:sp>
          <p:sp>
            <p:nvSpPr>
              <p:cNvPr id="288" name="Rounded Rectangle 287">
                <a:extLst>
                  <a:ext uri="{FF2B5EF4-FFF2-40B4-BE49-F238E27FC236}">
                    <a16:creationId xmlns:a16="http://schemas.microsoft.com/office/drawing/2014/main" id="{15A0F4F7-72BD-AE41-A01D-87677AB4DBA2}"/>
                  </a:ext>
                </a:extLst>
              </p:cNvPr>
              <p:cNvSpPr/>
              <p:nvPr/>
            </p:nvSpPr>
            <p:spPr>
              <a:xfrm>
                <a:off x="5320383" y="4866906"/>
                <a:ext cx="630659" cy="3399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Core</a:t>
                </a:r>
              </a:p>
            </p:txBody>
          </p:sp>
          <p:sp>
            <p:nvSpPr>
              <p:cNvPr id="289" name="Rounded Rectangle 288">
                <a:extLst>
                  <a:ext uri="{FF2B5EF4-FFF2-40B4-BE49-F238E27FC236}">
                    <a16:creationId xmlns:a16="http://schemas.microsoft.com/office/drawing/2014/main" id="{668DAAA1-7E28-DA40-BF68-12608667C7C1}"/>
                  </a:ext>
                </a:extLst>
              </p:cNvPr>
              <p:cNvSpPr/>
              <p:nvPr/>
            </p:nvSpPr>
            <p:spPr>
              <a:xfrm>
                <a:off x="5053232" y="3234114"/>
                <a:ext cx="630659" cy="3399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Core</a:t>
                </a:r>
              </a:p>
            </p:txBody>
          </p:sp>
          <p:sp>
            <p:nvSpPr>
              <p:cNvPr id="290" name="Rounded Rectangle 289">
                <a:extLst>
                  <a:ext uri="{FF2B5EF4-FFF2-40B4-BE49-F238E27FC236}">
                    <a16:creationId xmlns:a16="http://schemas.microsoft.com/office/drawing/2014/main" id="{C25412E6-47A7-D145-99AD-80181EB89DDE}"/>
                  </a:ext>
                </a:extLst>
              </p:cNvPr>
              <p:cNvSpPr/>
              <p:nvPr/>
            </p:nvSpPr>
            <p:spPr>
              <a:xfrm>
                <a:off x="5064964" y="2332791"/>
                <a:ext cx="630659" cy="3399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Core</a:t>
                </a:r>
              </a:p>
            </p:txBody>
          </p:sp>
          <p:sp>
            <p:nvSpPr>
              <p:cNvPr id="291" name="Rounded Rectangle 290">
                <a:extLst>
                  <a:ext uri="{FF2B5EF4-FFF2-40B4-BE49-F238E27FC236}">
                    <a16:creationId xmlns:a16="http://schemas.microsoft.com/office/drawing/2014/main" id="{CD80D03E-6E1D-684E-A1BB-882AFD350895}"/>
                  </a:ext>
                </a:extLst>
              </p:cNvPr>
              <p:cNvSpPr/>
              <p:nvPr/>
            </p:nvSpPr>
            <p:spPr>
              <a:xfrm>
                <a:off x="8468444" y="3719445"/>
                <a:ext cx="430950" cy="2876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L3</a:t>
                </a:r>
              </a:p>
            </p:txBody>
          </p:sp>
          <p:sp>
            <p:nvSpPr>
              <p:cNvPr id="292" name="Rounded Rectangle 291">
                <a:extLst>
                  <a:ext uri="{FF2B5EF4-FFF2-40B4-BE49-F238E27FC236}">
                    <a16:creationId xmlns:a16="http://schemas.microsoft.com/office/drawing/2014/main" id="{5BC53BB4-E88D-474E-A50B-48BB9BA81BD7}"/>
                  </a:ext>
                </a:extLst>
              </p:cNvPr>
              <p:cNvSpPr/>
              <p:nvPr/>
            </p:nvSpPr>
            <p:spPr>
              <a:xfrm>
                <a:off x="8209701" y="4668239"/>
                <a:ext cx="430950" cy="2876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L3</a:t>
                </a:r>
              </a:p>
            </p:txBody>
          </p:sp>
          <p:sp>
            <p:nvSpPr>
              <p:cNvPr id="293" name="Rounded Rectangle 292">
                <a:extLst>
                  <a:ext uri="{FF2B5EF4-FFF2-40B4-BE49-F238E27FC236}">
                    <a16:creationId xmlns:a16="http://schemas.microsoft.com/office/drawing/2014/main" id="{9D63A6D4-741B-DF44-8690-D79FE8847035}"/>
                  </a:ext>
                </a:extLst>
              </p:cNvPr>
              <p:cNvSpPr/>
              <p:nvPr/>
            </p:nvSpPr>
            <p:spPr>
              <a:xfrm>
                <a:off x="6202538" y="5051492"/>
                <a:ext cx="430950" cy="2876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L3</a:t>
                </a:r>
              </a:p>
            </p:txBody>
          </p:sp>
          <p:sp>
            <p:nvSpPr>
              <p:cNvPr id="294" name="Rounded Rectangle 293">
                <a:extLst>
                  <a:ext uri="{FF2B5EF4-FFF2-40B4-BE49-F238E27FC236}">
                    <a16:creationId xmlns:a16="http://schemas.microsoft.com/office/drawing/2014/main" id="{71DEC178-C4D1-C24C-904A-7F8CA930CB9B}"/>
                  </a:ext>
                </a:extLst>
              </p:cNvPr>
              <p:cNvSpPr/>
              <p:nvPr/>
            </p:nvSpPr>
            <p:spPr>
              <a:xfrm>
                <a:off x="5254858" y="4181003"/>
                <a:ext cx="438945" cy="2876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L3</a:t>
                </a:r>
              </a:p>
            </p:txBody>
          </p:sp>
          <p:sp>
            <p:nvSpPr>
              <p:cNvPr id="295" name="Rounded Rectangle 294">
                <a:extLst>
                  <a:ext uri="{FF2B5EF4-FFF2-40B4-BE49-F238E27FC236}">
                    <a16:creationId xmlns:a16="http://schemas.microsoft.com/office/drawing/2014/main" id="{73DC9B11-0899-5140-9BC9-2823E9E55350}"/>
                  </a:ext>
                </a:extLst>
              </p:cNvPr>
              <p:cNvSpPr/>
              <p:nvPr/>
            </p:nvSpPr>
            <p:spPr>
              <a:xfrm>
                <a:off x="5254858" y="2809722"/>
                <a:ext cx="430950" cy="2876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L3</a:t>
                </a:r>
              </a:p>
            </p:txBody>
          </p:sp>
          <p:sp>
            <p:nvSpPr>
              <p:cNvPr id="296" name="Rounded Rectangle 295">
                <a:extLst>
                  <a:ext uri="{FF2B5EF4-FFF2-40B4-BE49-F238E27FC236}">
                    <a16:creationId xmlns:a16="http://schemas.microsoft.com/office/drawing/2014/main" id="{00325C61-696F-9646-9F21-685742D05062}"/>
                  </a:ext>
                </a:extLst>
              </p:cNvPr>
              <p:cNvSpPr/>
              <p:nvPr/>
            </p:nvSpPr>
            <p:spPr>
              <a:xfrm>
                <a:off x="5468678" y="1828560"/>
                <a:ext cx="430950" cy="2876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L3</a:t>
                </a:r>
              </a:p>
            </p:txBody>
          </p:sp>
          <p:sp>
            <p:nvSpPr>
              <p:cNvPr id="297" name="Rounded Rectangle 296">
                <a:extLst>
                  <a:ext uri="{FF2B5EF4-FFF2-40B4-BE49-F238E27FC236}">
                    <a16:creationId xmlns:a16="http://schemas.microsoft.com/office/drawing/2014/main" id="{14CD569C-A21E-844A-A0DC-5F3697C483F5}"/>
                  </a:ext>
                </a:extLst>
              </p:cNvPr>
              <p:cNvSpPr/>
              <p:nvPr/>
            </p:nvSpPr>
            <p:spPr>
              <a:xfrm>
                <a:off x="7617653" y="5069181"/>
                <a:ext cx="630659" cy="3268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Mem</a:t>
                </a:r>
              </a:p>
            </p:txBody>
          </p:sp>
          <p:sp>
            <p:nvSpPr>
              <p:cNvPr id="298" name="Rounded Rectangle 297">
                <a:extLst>
                  <a:ext uri="{FF2B5EF4-FFF2-40B4-BE49-F238E27FC236}">
                    <a16:creationId xmlns:a16="http://schemas.microsoft.com/office/drawing/2014/main" id="{BE9500AA-6D39-5A47-89DE-D7E5F96D3A37}"/>
                  </a:ext>
                </a:extLst>
              </p:cNvPr>
              <p:cNvSpPr/>
              <p:nvPr/>
            </p:nvSpPr>
            <p:spPr>
              <a:xfrm>
                <a:off x="5082671" y="3682714"/>
                <a:ext cx="630659" cy="3268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Mem</a:t>
                </a:r>
              </a:p>
            </p:txBody>
          </p:sp>
          <p:sp>
            <p:nvSpPr>
              <p:cNvPr id="299" name="Rounded Rectangle 298">
                <a:extLst>
                  <a:ext uri="{FF2B5EF4-FFF2-40B4-BE49-F238E27FC236}">
                    <a16:creationId xmlns:a16="http://schemas.microsoft.com/office/drawing/2014/main" id="{0902087F-83E3-0843-9B81-05B6FF1F4112}"/>
                  </a:ext>
                </a:extLst>
              </p:cNvPr>
              <p:cNvSpPr/>
              <p:nvPr/>
            </p:nvSpPr>
            <p:spPr>
              <a:xfrm>
                <a:off x="5901343" y="1444642"/>
                <a:ext cx="630659" cy="32307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Mem</a:t>
                </a:r>
              </a:p>
            </p:txBody>
          </p:sp>
          <p:cxnSp>
            <p:nvCxnSpPr>
              <p:cNvPr id="300" name="Straight Connector 299">
                <a:extLst>
                  <a:ext uri="{FF2B5EF4-FFF2-40B4-BE49-F238E27FC236}">
                    <a16:creationId xmlns:a16="http://schemas.microsoft.com/office/drawing/2014/main" id="{1E4FF9EE-48D2-5C44-B143-FAD80CC39005}"/>
                  </a:ext>
                </a:extLst>
              </p:cNvPr>
              <p:cNvCxnSpPr/>
              <p:nvPr/>
            </p:nvCxnSpPr>
            <p:spPr>
              <a:xfrm>
                <a:off x="8254953" y="3404071"/>
                <a:ext cx="2075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AA43E270-9765-7449-B2C7-8507B7865176}"/>
                  </a:ext>
                </a:extLst>
              </p:cNvPr>
              <p:cNvCxnSpPr/>
              <p:nvPr/>
            </p:nvCxnSpPr>
            <p:spPr>
              <a:xfrm>
                <a:off x="8254953" y="3853017"/>
                <a:ext cx="213492" cy="5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DFA5E017-EE2C-974B-A786-854F2FA81F74}"/>
                  </a:ext>
                </a:extLst>
              </p:cNvPr>
              <p:cNvCxnSpPr/>
              <p:nvPr/>
            </p:nvCxnSpPr>
            <p:spPr>
              <a:xfrm>
                <a:off x="8198302" y="4313251"/>
                <a:ext cx="273336" cy="4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42580308-BCB6-8B46-8B2A-C90F3A1F7496}"/>
                  </a:ext>
                </a:extLst>
              </p:cNvPr>
              <p:cNvCxnSpPr/>
              <p:nvPr/>
            </p:nvCxnSpPr>
            <p:spPr>
              <a:xfrm flipH="1" flipV="1">
                <a:off x="6266808" y="1767716"/>
                <a:ext cx="319849" cy="18227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C7368B88-227F-CE4E-BE30-10652439BBD0}"/>
                  </a:ext>
                </a:extLst>
              </p:cNvPr>
              <p:cNvCxnSpPr/>
              <p:nvPr/>
            </p:nvCxnSpPr>
            <p:spPr>
              <a:xfrm flipV="1">
                <a:off x="7074309" y="4900123"/>
                <a:ext cx="0" cy="21007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DB1EC3FB-FB02-A146-BEBE-FA5064A06612}"/>
                  </a:ext>
                </a:extLst>
              </p:cNvPr>
              <p:cNvCxnSpPr/>
              <p:nvPr/>
            </p:nvCxnSpPr>
            <p:spPr>
              <a:xfrm flipH="1">
                <a:off x="6399135" y="4866906"/>
                <a:ext cx="184747" cy="184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DF33B0E9-545B-D647-BBCF-2BCA5A86213E}"/>
                  </a:ext>
                </a:extLst>
              </p:cNvPr>
              <p:cNvCxnSpPr/>
              <p:nvPr/>
            </p:nvCxnSpPr>
            <p:spPr>
              <a:xfrm>
                <a:off x="7606037" y="4850120"/>
                <a:ext cx="285936" cy="21906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9146BF36-0914-7443-8518-C77CFB838D35}"/>
                  </a:ext>
                </a:extLst>
              </p:cNvPr>
              <p:cNvCxnSpPr/>
              <p:nvPr/>
            </p:nvCxnSpPr>
            <p:spPr>
              <a:xfrm>
                <a:off x="7957635" y="4674017"/>
                <a:ext cx="252067" cy="1330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46DF6FFF-0493-9D4E-9A20-BFC2B9438B1B}"/>
                  </a:ext>
                </a:extLst>
              </p:cNvPr>
              <p:cNvCxnSpPr/>
              <p:nvPr/>
            </p:nvCxnSpPr>
            <p:spPr>
              <a:xfrm flipH="1">
                <a:off x="5942359" y="4690803"/>
                <a:ext cx="278050" cy="1936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764CA974-42EF-0A4B-86A4-4AD3C98E560F}"/>
                  </a:ext>
                </a:extLst>
              </p:cNvPr>
              <p:cNvCxnSpPr/>
              <p:nvPr/>
            </p:nvCxnSpPr>
            <p:spPr>
              <a:xfrm flipH="1">
                <a:off x="5693802" y="4318162"/>
                <a:ext cx="262190" cy="170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087F5124-60E0-3F4F-96F0-6D6796D21025}"/>
                  </a:ext>
                </a:extLst>
              </p:cNvPr>
              <p:cNvCxnSpPr/>
              <p:nvPr/>
            </p:nvCxnSpPr>
            <p:spPr>
              <a:xfrm flipH="1" flipV="1">
                <a:off x="5698648" y="3853017"/>
                <a:ext cx="202695" cy="4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75B83E4F-04D1-A645-BCE7-CD47CBDB5968}"/>
                  </a:ext>
                </a:extLst>
              </p:cNvPr>
              <p:cNvCxnSpPr/>
              <p:nvPr/>
            </p:nvCxnSpPr>
            <p:spPr>
              <a:xfrm flipH="1" flipV="1">
                <a:off x="5693802" y="2965585"/>
                <a:ext cx="207541" cy="52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86F88A30-462D-E942-A778-F00590997B1E}"/>
                  </a:ext>
                </a:extLst>
              </p:cNvPr>
              <p:cNvCxnSpPr/>
              <p:nvPr/>
            </p:nvCxnSpPr>
            <p:spPr>
              <a:xfrm flipH="1">
                <a:off x="5691884" y="3404071"/>
                <a:ext cx="2094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8D9748AC-F5D4-0149-8489-592322D5A2E7}"/>
                  </a:ext>
                </a:extLst>
              </p:cNvPr>
              <p:cNvCxnSpPr/>
              <p:nvPr/>
            </p:nvCxnSpPr>
            <p:spPr>
              <a:xfrm flipH="1" flipV="1">
                <a:off x="5703616" y="2504587"/>
                <a:ext cx="243276" cy="602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4" name="Straight Connector 313">
                <a:extLst>
                  <a:ext uri="{FF2B5EF4-FFF2-40B4-BE49-F238E27FC236}">
                    <a16:creationId xmlns:a16="http://schemas.microsoft.com/office/drawing/2014/main" id="{E8264320-6FBD-C54A-8CF6-1ACFCECE5FA2}"/>
                  </a:ext>
                </a:extLst>
              </p:cNvPr>
              <p:cNvCxnSpPr/>
              <p:nvPr/>
            </p:nvCxnSpPr>
            <p:spPr>
              <a:xfrm flipH="1" flipV="1">
                <a:off x="5918992" y="1985994"/>
                <a:ext cx="268567" cy="151974"/>
              </a:xfrm>
              <a:prstGeom prst="line">
                <a:avLst/>
              </a:prstGeom>
            </p:spPr>
            <p:style>
              <a:lnRef idx="2">
                <a:schemeClr val="accent1"/>
              </a:lnRef>
              <a:fillRef idx="0">
                <a:schemeClr val="accent1"/>
              </a:fillRef>
              <a:effectRef idx="1">
                <a:schemeClr val="accent1"/>
              </a:effectRef>
              <a:fontRef idx="minor">
                <a:schemeClr val="tx1"/>
              </a:fontRef>
            </p:style>
          </p:cxnSp>
          <p:grpSp>
            <p:nvGrpSpPr>
              <p:cNvPr id="315" name="Group 314">
                <a:extLst>
                  <a:ext uri="{FF2B5EF4-FFF2-40B4-BE49-F238E27FC236}">
                    <a16:creationId xmlns:a16="http://schemas.microsoft.com/office/drawing/2014/main" id="{3D238BFA-5D2D-D443-A760-F7C24F34409D}"/>
                  </a:ext>
                </a:extLst>
              </p:cNvPr>
              <p:cNvGrpSpPr/>
              <p:nvPr/>
            </p:nvGrpSpPr>
            <p:grpSpPr>
              <a:xfrm>
                <a:off x="5901343" y="1906604"/>
                <a:ext cx="2353610" cy="2993519"/>
                <a:chOff x="5901343" y="2037229"/>
                <a:chExt cx="2353610" cy="2993519"/>
              </a:xfrm>
            </p:grpSpPr>
            <p:sp>
              <p:nvSpPr>
                <p:cNvPr id="316" name="Rounded Rectangle 315">
                  <a:extLst>
                    <a:ext uri="{FF2B5EF4-FFF2-40B4-BE49-F238E27FC236}">
                      <a16:creationId xmlns:a16="http://schemas.microsoft.com/office/drawing/2014/main" id="{44FA6DCF-822D-374E-B406-4EFAAFE3316A}"/>
                    </a:ext>
                  </a:extLst>
                </p:cNvPr>
                <p:cNvSpPr/>
                <p:nvPr/>
              </p:nvSpPr>
              <p:spPr>
                <a:xfrm>
                  <a:off x="5958348" y="2104103"/>
                  <a:ext cx="2231923" cy="2861187"/>
                </a:xfrm>
                <a:prstGeom prst="roundRect">
                  <a:avLst>
                    <a:gd name="adj" fmla="val 36491"/>
                  </a:avLst>
                </a:prstGeom>
                <a:solidFill>
                  <a:schemeClr val="bg1"/>
                </a:solid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B6FE8301-3901-2443-817A-DEF635FD7FB5}"/>
                    </a:ext>
                  </a:extLst>
                </p:cNvPr>
                <p:cNvSpPr/>
                <p:nvPr/>
              </p:nvSpPr>
              <p:spPr>
                <a:xfrm flipH="1" flipV="1">
                  <a:off x="7014873" y="2037229"/>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CDE42DAF-1D34-CF41-808C-4525E2EE72A6}"/>
                    </a:ext>
                  </a:extLst>
                </p:cNvPr>
                <p:cNvSpPr/>
                <p:nvPr/>
              </p:nvSpPr>
              <p:spPr>
                <a:xfrm flipH="1" flipV="1">
                  <a:off x="7480939" y="2069714"/>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264F0285-EFE4-B442-9D20-29F3F22D7846}"/>
                    </a:ext>
                  </a:extLst>
                </p:cNvPr>
                <p:cNvSpPr/>
                <p:nvPr/>
              </p:nvSpPr>
              <p:spPr>
                <a:xfrm flipH="1" flipV="1">
                  <a:off x="7856287" y="2233942"/>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121EF64F-F499-4240-A777-0820A58417BD}"/>
                    </a:ext>
                  </a:extLst>
                </p:cNvPr>
                <p:cNvSpPr/>
                <p:nvPr/>
              </p:nvSpPr>
              <p:spPr>
                <a:xfrm flipH="1" flipV="1">
                  <a:off x="8091421" y="2576165"/>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CB8F06A9-F3C5-7F4A-85B6-73E907D45EA1}"/>
                    </a:ext>
                  </a:extLst>
                </p:cNvPr>
                <p:cNvSpPr/>
                <p:nvPr/>
              </p:nvSpPr>
              <p:spPr>
                <a:xfrm flipH="1" flipV="1">
                  <a:off x="8136081" y="3036399"/>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71145F0F-C7B6-6043-AF62-B7DDAB69ACA7}"/>
                    </a:ext>
                  </a:extLst>
                </p:cNvPr>
                <p:cNvSpPr/>
                <p:nvPr/>
              </p:nvSpPr>
              <p:spPr>
                <a:xfrm flipH="1">
                  <a:off x="7014873" y="4911126"/>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05623305-AC18-F94D-8E9D-6136E7C9543A}"/>
                    </a:ext>
                  </a:extLst>
                </p:cNvPr>
                <p:cNvSpPr/>
                <p:nvPr/>
              </p:nvSpPr>
              <p:spPr>
                <a:xfrm flipH="1">
                  <a:off x="7504573" y="4878641"/>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769E6BBC-9B3E-F847-9AC2-97316238A7E5}"/>
                    </a:ext>
                  </a:extLst>
                </p:cNvPr>
                <p:cNvSpPr/>
                <p:nvPr/>
              </p:nvSpPr>
              <p:spPr>
                <a:xfrm flipH="1">
                  <a:off x="7856171" y="4702538"/>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1D29BA38-534F-594B-A6A0-188AF990E94C}"/>
                    </a:ext>
                  </a:extLst>
                </p:cNvPr>
                <p:cNvSpPr/>
                <p:nvPr/>
              </p:nvSpPr>
              <p:spPr>
                <a:xfrm flipH="1">
                  <a:off x="8079430" y="4384065"/>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03E29EE3-87C5-C447-A5CA-E3B47F1FF0B0}"/>
                    </a:ext>
                  </a:extLst>
                </p:cNvPr>
                <p:cNvSpPr/>
                <p:nvPr/>
              </p:nvSpPr>
              <p:spPr>
                <a:xfrm flipH="1">
                  <a:off x="8136081" y="3923831"/>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44396F06-E874-3649-98B1-84D390EB6409}"/>
                    </a:ext>
                  </a:extLst>
                </p:cNvPr>
                <p:cNvSpPr/>
                <p:nvPr/>
              </p:nvSpPr>
              <p:spPr>
                <a:xfrm flipH="1">
                  <a:off x="8136081" y="3474885"/>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292024B9-F51E-B24F-9938-A92040CDF3A4}"/>
                    </a:ext>
                  </a:extLst>
                </p:cNvPr>
                <p:cNvSpPr/>
                <p:nvPr/>
              </p:nvSpPr>
              <p:spPr>
                <a:xfrm>
                  <a:off x="6566474" y="4895427"/>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F131D723-3124-404D-BA54-3EB8ECE6DF54}"/>
                    </a:ext>
                  </a:extLst>
                </p:cNvPr>
                <p:cNvSpPr/>
                <p:nvPr/>
              </p:nvSpPr>
              <p:spPr>
                <a:xfrm>
                  <a:off x="6203001" y="4719324"/>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45A94DFF-3E59-A241-915F-73A6C14C368D}"/>
                    </a:ext>
                  </a:extLst>
                </p:cNvPr>
                <p:cNvSpPr/>
                <p:nvPr/>
              </p:nvSpPr>
              <p:spPr>
                <a:xfrm>
                  <a:off x="5955992" y="4388976"/>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CC0D9A6B-7601-7E41-B186-55E56B21EB8B}"/>
                    </a:ext>
                  </a:extLst>
                </p:cNvPr>
                <p:cNvSpPr/>
                <p:nvPr/>
              </p:nvSpPr>
              <p:spPr>
                <a:xfrm>
                  <a:off x="5901343" y="3928742"/>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08B4489D-F899-BD43-BE21-572EF8F198BE}"/>
                    </a:ext>
                  </a:extLst>
                </p:cNvPr>
                <p:cNvSpPr/>
                <p:nvPr/>
              </p:nvSpPr>
              <p:spPr>
                <a:xfrm flipV="1">
                  <a:off x="5901343" y="3474885"/>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426410D8-4B00-1041-BFB8-1E088FB52188}"/>
                    </a:ext>
                  </a:extLst>
                </p:cNvPr>
                <p:cNvSpPr/>
                <p:nvPr/>
              </p:nvSpPr>
              <p:spPr>
                <a:xfrm flipV="1">
                  <a:off x="6569249" y="2063097"/>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230B8ADB-9A5B-9846-9413-21C953C52B01}"/>
                    </a:ext>
                  </a:extLst>
                </p:cNvPr>
                <p:cNvSpPr/>
                <p:nvPr/>
              </p:nvSpPr>
              <p:spPr>
                <a:xfrm flipV="1">
                  <a:off x="6170151" y="2251075"/>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7C94BEFF-2FAA-4E42-B668-F9B27ADE9483}"/>
                    </a:ext>
                  </a:extLst>
                </p:cNvPr>
                <p:cNvSpPr/>
                <p:nvPr/>
              </p:nvSpPr>
              <p:spPr>
                <a:xfrm flipV="1">
                  <a:off x="5946892" y="2581423"/>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8AD6AC94-1E18-5548-A956-934B48F71A35}"/>
                    </a:ext>
                  </a:extLst>
                </p:cNvPr>
                <p:cNvSpPr/>
                <p:nvPr/>
              </p:nvSpPr>
              <p:spPr>
                <a:xfrm flipV="1">
                  <a:off x="5901343" y="3041657"/>
                  <a:ext cx="118872" cy="119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66" name="Straight Connector 265">
              <a:extLst>
                <a:ext uri="{FF2B5EF4-FFF2-40B4-BE49-F238E27FC236}">
                  <a16:creationId xmlns:a16="http://schemas.microsoft.com/office/drawing/2014/main" id="{755A1D65-16D3-3D4C-AE4F-63CE7C4E17CD}"/>
                </a:ext>
              </a:extLst>
            </p:cNvPr>
            <p:cNvCxnSpPr/>
            <p:nvPr/>
          </p:nvCxnSpPr>
          <p:spPr>
            <a:xfrm flipH="1">
              <a:off x="8678846" y="4432249"/>
              <a:ext cx="236554" cy="475211"/>
            </a:xfrm>
            <a:prstGeom prst="line">
              <a:avLst/>
            </a:prstGeom>
            <a:ln>
              <a:solidFill>
                <a:schemeClr val="bg2">
                  <a:lumMod val="7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11AD5B63-099E-814F-9112-4C13EBE298A9}"/>
                </a:ext>
              </a:extLst>
            </p:cNvPr>
            <p:cNvCxnSpPr/>
            <p:nvPr/>
          </p:nvCxnSpPr>
          <p:spPr>
            <a:xfrm flipH="1" flipV="1">
              <a:off x="8678846" y="4907460"/>
              <a:ext cx="228600" cy="534822"/>
            </a:xfrm>
            <a:prstGeom prst="line">
              <a:avLst/>
            </a:prstGeom>
            <a:ln>
              <a:solidFill>
                <a:schemeClr val="bg2">
                  <a:lumMod val="7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68" name="Rounded Rectangle 267">
              <a:extLst>
                <a:ext uri="{FF2B5EF4-FFF2-40B4-BE49-F238E27FC236}">
                  <a16:creationId xmlns:a16="http://schemas.microsoft.com/office/drawing/2014/main" id="{848404FB-305E-DF4A-A0AD-627AA80BE1F7}"/>
                </a:ext>
              </a:extLst>
            </p:cNvPr>
            <p:cNvSpPr/>
            <p:nvPr/>
          </p:nvSpPr>
          <p:spPr>
            <a:xfrm>
              <a:off x="8859396" y="4387576"/>
              <a:ext cx="713232" cy="11159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dirty="0"/>
            </a:p>
          </p:txBody>
        </p:sp>
        <p:grpSp>
          <p:nvGrpSpPr>
            <p:cNvPr id="269" name="Group 268">
              <a:extLst>
                <a:ext uri="{FF2B5EF4-FFF2-40B4-BE49-F238E27FC236}">
                  <a16:creationId xmlns:a16="http://schemas.microsoft.com/office/drawing/2014/main" id="{5352A34D-A068-EE43-8809-D24DBABDC8C6}"/>
                </a:ext>
              </a:extLst>
            </p:cNvPr>
            <p:cNvGrpSpPr/>
            <p:nvPr/>
          </p:nvGrpSpPr>
          <p:grpSpPr>
            <a:xfrm>
              <a:off x="8935357" y="4439524"/>
              <a:ext cx="561311" cy="1012021"/>
              <a:chOff x="8939752" y="4444642"/>
              <a:chExt cx="561311" cy="1012021"/>
            </a:xfrm>
          </p:grpSpPr>
          <p:sp>
            <p:nvSpPr>
              <p:cNvPr id="270" name="Rounded Rectangle 269">
                <a:extLst>
                  <a:ext uri="{FF2B5EF4-FFF2-40B4-BE49-F238E27FC236}">
                    <a16:creationId xmlns:a16="http://schemas.microsoft.com/office/drawing/2014/main" id="{BDC2F4D2-F5E5-8245-A616-90C4B36BC60E}"/>
                  </a:ext>
                </a:extLst>
              </p:cNvPr>
              <p:cNvSpPr/>
              <p:nvPr/>
            </p:nvSpPr>
            <p:spPr>
              <a:xfrm>
                <a:off x="8939752" y="4444642"/>
                <a:ext cx="561311" cy="2743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Core</a:t>
                </a:r>
              </a:p>
            </p:txBody>
          </p:sp>
          <p:sp>
            <p:nvSpPr>
              <p:cNvPr id="271" name="Rounded Rectangle 270">
                <a:extLst>
                  <a:ext uri="{FF2B5EF4-FFF2-40B4-BE49-F238E27FC236}">
                    <a16:creationId xmlns:a16="http://schemas.microsoft.com/office/drawing/2014/main" id="{1CEA2B6E-71AA-5845-A425-E554B7371F67}"/>
                  </a:ext>
                </a:extLst>
              </p:cNvPr>
              <p:cNvSpPr/>
              <p:nvPr/>
            </p:nvSpPr>
            <p:spPr>
              <a:xfrm>
                <a:off x="9014296" y="4823169"/>
                <a:ext cx="412222" cy="2743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L1</a:t>
                </a:r>
              </a:p>
            </p:txBody>
          </p:sp>
          <p:sp>
            <p:nvSpPr>
              <p:cNvPr id="272" name="Rounded Rectangle 271">
                <a:extLst>
                  <a:ext uri="{FF2B5EF4-FFF2-40B4-BE49-F238E27FC236}">
                    <a16:creationId xmlns:a16="http://schemas.microsoft.com/office/drawing/2014/main" id="{8E84127E-11BF-964E-8E88-217BC49702DB}"/>
                  </a:ext>
                </a:extLst>
              </p:cNvPr>
              <p:cNvSpPr/>
              <p:nvPr/>
            </p:nvSpPr>
            <p:spPr>
              <a:xfrm>
                <a:off x="8991807" y="5182343"/>
                <a:ext cx="457200" cy="2743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L2</a:t>
                </a:r>
              </a:p>
            </p:txBody>
          </p:sp>
          <p:cxnSp>
            <p:nvCxnSpPr>
              <p:cNvPr id="273" name="Straight Connector 272">
                <a:extLst>
                  <a:ext uri="{FF2B5EF4-FFF2-40B4-BE49-F238E27FC236}">
                    <a16:creationId xmlns:a16="http://schemas.microsoft.com/office/drawing/2014/main" id="{C1C8CFA2-0A79-C347-92BD-4F0F1EF235C8}"/>
                  </a:ext>
                </a:extLst>
              </p:cNvPr>
              <p:cNvCxnSpPr>
                <a:stCxn id="334" idx="2"/>
                <a:endCxn id="335" idx="0"/>
              </p:cNvCxnSpPr>
              <p:nvPr/>
            </p:nvCxnSpPr>
            <p:spPr>
              <a:xfrm flipH="1">
                <a:off x="9220407" y="4718962"/>
                <a:ext cx="1" cy="1042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77BBE48F-560B-0445-9EB4-857A702F2058}"/>
                  </a:ext>
                </a:extLst>
              </p:cNvPr>
              <p:cNvCxnSpPr>
                <a:endCxn id="335" idx="2"/>
              </p:cNvCxnSpPr>
              <p:nvPr/>
            </p:nvCxnSpPr>
            <p:spPr>
              <a:xfrm flipV="1">
                <a:off x="9220407" y="5097489"/>
                <a:ext cx="0" cy="84854"/>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1495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D116-F310-8C43-A6B3-5EC711E04458}"/>
              </a:ext>
            </a:extLst>
          </p:cNvPr>
          <p:cNvSpPr>
            <a:spLocks noGrp="1"/>
          </p:cNvSpPr>
          <p:nvPr>
            <p:ph type="title"/>
          </p:nvPr>
        </p:nvSpPr>
        <p:spPr/>
        <p:txBody>
          <a:bodyPr/>
          <a:lstStyle/>
          <a:p>
            <a:r>
              <a:rPr lang="en-US" dirty="0"/>
              <a:t>Addressing and routing</a:t>
            </a:r>
          </a:p>
        </p:txBody>
      </p:sp>
      <p:sp>
        <p:nvSpPr>
          <p:cNvPr id="3" name="Slide Number Placeholder 2">
            <a:extLst>
              <a:ext uri="{FF2B5EF4-FFF2-40B4-BE49-F238E27FC236}">
                <a16:creationId xmlns:a16="http://schemas.microsoft.com/office/drawing/2014/main" id="{8AD8639F-C729-7C43-AE37-3672D3E66948}"/>
              </a:ext>
            </a:extLst>
          </p:cNvPr>
          <p:cNvSpPr>
            <a:spLocks noGrp="1"/>
          </p:cNvSpPr>
          <p:nvPr>
            <p:ph type="sldNum" sz="quarter" idx="4"/>
          </p:nvPr>
        </p:nvSpPr>
        <p:spPr/>
        <p:txBody>
          <a:bodyPr/>
          <a:lstStyle/>
          <a:p>
            <a:fld id="{4FAB73BC-B049-4115-A692-8D63A059BFB8}" type="slidenum">
              <a:rPr lang="en-US" smtClean="0"/>
              <a:pPr/>
              <a:t>78</a:t>
            </a:fld>
            <a:endParaRPr lang="en-US" dirty="0"/>
          </a:p>
        </p:txBody>
      </p:sp>
      <p:sp>
        <p:nvSpPr>
          <p:cNvPr id="4" name="Text Placeholder 3">
            <a:extLst>
              <a:ext uri="{FF2B5EF4-FFF2-40B4-BE49-F238E27FC236}">
                <a16:creationId xmlns:a16="http://schemas.microsoft.com/office/drawing/2014/main" id="{29D66D83-FA06-D44F-8E7C-A59462A39A81}"/>
              </a:ext>
            </a:extLst>
          </p:cNvPr>
          <p:cNvSpPr>
            <a:spLocks noGrp="1"/>
          </p:cNvSpPr>
          <p:nvPr>
            <p:ph type="body" sz="quarter" idx="10"/>
          </p:nvPr>
        </p:nvSpPr>
        <p:spPr/>
        <p:txBody>
          <a:bodyPr>
            <a:normAutofit/>
          </a:bodyPr>
          <a:lstStyle/>
          <a:p>
            <a:pPr algn="l"/>
            <a:r>
              <a:rPr lang="en-US" dirty="0" err="1"/>
              <a:t>MemH</a:t>
            </a:r>
            <a:r>
              <a:rPr lang="en-US" dirty="0"/>
              <a:t> provides </a:t>
            </a:r>
            <a:r>
              <a:rPr lang="en-US" i="1" dirty="0">
                <a:solidFill>
                  <a:schemeClr val="accent5"/>
                </a:solidFill>
              </a:rPr>
              <a:t>addressing infrastructure </a:t>
            </a:r>
            <a:r>
              <a:rPr lang="en-US" dirty="0"/>
              <a:t>over the underlying network/bus/etc.</a:t>
            </a:r>
          </a:p>
          <a:p>
            <a:pPr lvl="1" algn="l"/>
            <a:r>
              <a:rPr lang="en-US" dirty="0"/>
              <a:t>Global physical address space</a:t>
            </a:r>
          </a:p>
          <a:p>
            <a:pPr lvl="1" algn="l"/>
            <a:r>
              <a:rPr lang="en-US" dirty="0"/>
              <a:t>Address based routing</a:t>
            </a:r>
          </a:p>
          <a:p>
            <a:pPr lvl="1" algn="l"/>
            <a:r>
              <a:rPr lang="en-US" dirty="0"/>
              <a:t>Each cache/directory/memory defines which region of the space it handles</a:t>
            </a:r>
          </a:p>
          <a:p>
            <a:pPr lvl="2" algn="l"/>
            <a:r>
              <a:rPr lang="en-US" dirty="0"/>
              <a:t>Start, end, interleaving</a:t>
            </a:r>
          </a:p>
          <a:p>
            <a:pPr lvl="2" algn="l"/>
            <a:endParaRPr lang="en-US" dirty="0"/>
          </a:p>
          <a:p>
            <a:pPr lvl="1" algn="l"/>
            <a:r>
              <a:rPr lang="en-US" dirty="0"/>
              <a:t>Bus or direct SST::Link</a:t>
            </a:r>
          </a:p>
          <a:p>
            <a:pPr lvl="2" algn="l"/>
            <a:r>
              <a:rPr lang="en-US" dirty="0"/>
              <a:t>memHierarchy::</a:t>
            </a:r>
            <a:r>
              <a:rPr lang="en-US" dirty="0" err="1"/>
              <a:t>MemLink</a:t>
            </a:r>
            <a:endParaRPr lang="en-US" dirty="0"/>
          </a:p>
          <a:p>
            <a:pPr lvl="1" algn="l"/>
            <a:r>
              <a:rPr lang="en-US" dirty="0"/>
              <a:t>Over a </a:t>
            </a:r>
            <a:r>
              <a:rPr lang="en-US" dirty="0" err="1"/>
              <a:t>NoC</a:t>
            </a:r>
            <a:r>
              <a:rPr lang="en-US" dirty="0"/>
              <a:t> implementing SST::Interfaces::</a:t>
            </a:r>
            <a:r>
              <a:rPr lang="en-US" dirty="0" err="1"/>
              <a:t>SimpleNetwork</a:t>
            </a:r>
            <a:endParaRPr lang="en-US" dirty="0"/>
          </a:p>
          <a:p>
            <a:pPr lvl="2" algn="l"/>
            <a:r>
              <a:rPr lang="en-US" dirty="0"/>
              <a:t>memHierarchy::</a:t>
            </a:r>
            <a:r>
              <a:rPr lang="en-US" dirty="0" err="1"/>
              <a:t>MemNIC</a:t>
            </a:r>
            <a:r>
              <a:rPr lang="en-US" dirty="0"/>
              <a:t>*</a:t>
            </a:r>
          </a:p>
        </p:txBody>
      </p:sp>
    </p:spTree>
    <p:extLst>
      <p:ext uri="{BB962C8B-B14F-4D97-AF65-F5344CB8AC3E}">
        <p14:creationId xmlns:p14="http://schemas.microsoft.com/office/powerpoint/2010/main" val="28568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D116-F310-8C43-A6B3-5EC711E04458}"/>
              </a:ext>
            </a:extLst>
          </p:cNvPr>
          <p:cNvSpPr>
            <a:spLocks noGrp="1"/>
          </p:cNvSpPr>
          <p:nvPr>
            <p:ph type="title"/>
          </p:nvPr>
        </p:nvSpPr>
        <p:spPr/>
        <p:txBody>
          <a:bodyPr/>
          <a:lstStyle/>
          <a:p>
            <a:r>
              <a:rPr lang="en-US" dirty="0"/>
              <a:t>An addressing example</a:t>
            </a:r>
          </a:p>
        </p:txBody>
      </p:sp>
      <p:sp>
        <p:nvSpPr>
          <p:cNvPr id="3" name="Slide Number Placeholder 2">
            <a:extLst>
              <a:ext uri="{FF2B5EF4-FFF2-40B4-BE49-F238E27FC236}">
                <a16:creationId xmlns:a16="http://schemas.microsoft.com/office/drawing/2014/main" id="{8AD8639F-C729-7C43-AE37-3672D3E66948}"/>
              </a:ext>
            </a:extLst>
          </p:cNvPr>
          <p:cNvSpPr>
            <a:spLocks noGrp="1"/>
          </p:cNvSpPr>
          <p:nvPr>
            <p:ph type="sldNum" sz="quarter" idx="4"/>
          </p:nvPr>
        </p:nvSpPr>
        <p:spPr/>
        <p:txBody>
          <a:bodyPr/>
          <a:lstStyle/>
          <a:p>
            <a:fld id="{4FAB73BC-B049-4115-A692-8D63A059BFB8}" type="slidenum">
              <a:rPr lang="en-US" smtClean="0"/>
              <a:pPr/>
              <a:t>79</a:t>
            </a:fld>
            <a:endParaRPr lang="en-US" dirty="0"/>
          </a:p>
        </p:txBody>
      </p:sp>
      <p:sp>
        <p:nvSpPr>
          <p:cNvPr id="18" name="TextBox 17">
            <a:extLst>
              <a:ext uri="{FF2B5EF4-FFF2-40B4-BE49-F238E27FC236}">
                <a16:creationId xmlns:a16="http://schemas.microsoft.com/office/drawing/2014/main" id="{858FE097-7AF3-1941-85D7-0C449DED83F4}"/>
              </a:ext>
            </a:extLst>
          </p:cNvPr>
          <p:cNvSpPr txBox="1"/>
          <p:nvPr/>
        </p:nvSpPr>
        <p:spPr>
          <a:xfrm>
            <a:off x="429180" y="1000385"/>
            <a:ext cx="10530920" cy="369332"/>
          </a:xfrm>
          <a:prstGeom prst="rect">
            <a:avLst/>
          </a:prstGeom>
          <a:noFill/>
        </p:spPr>
        <p:txBody>
          <a:bodyPr wrap="square" rtlCol="0">
            <a:spAutoFit/>
          </a:bodyPr>
          <a:lstStyle/>
          <a:p>
            <a:r>
              <a:rPr lang="en-US" b="1" dirty="0">
                <a:solidFill>
                  <a:schemeClr val="accent1"/>
                </a:solidFill>
              </a:rPr>
              <a:t>System: </a:t>
            </a:r>
            <a:r>
              <a:rPr lang="en-US" dirty="0"/>
              <a:t>Private L1 + L2, 4 shared/distributed L3, 2 memory controllers each with 1GB memory</a:t>
            </a:r>
          </a:p>
        </p:txBody>
      </p:sp>
      <p:sp>
        <p:nvSpPr>
          <p:cNvPr id="19" name="TextBox 18">
            <a:extLst>
              <a:ext uri="{FF2B5EF4-FFF2-40B4-BE49-F238E27FC236}">
                <a16:creationId xmlns:a16="http://schemas.microsoft.com/office/drawing/2014/main" id="{0B3F1484-2DD1-854B-9B81-88CABB2C413B}"/>
              </a:ext>
            </a:extLst>
          </p:cNvPr>
          <p:cNvSpPr txBox="1"/>
          <p:nvPr/>
        </p:nvSpPr>
        <p:spPr>
          <a:xfrm>
            <a:off x="769288" y="1722450"/>
            <a:ext cx="1641552" cy="369332"/>
          </a:xfrm>
          <a:prstGeom prst="rect">
            <a:avLst/>
          </a:prstGeom>
          <a:noFill/>
        </p:spPr>
        <p:txBody>
          <a:bodyPr wrap="square" rtlCol="0">
            <a:spAutoFit/>
          </a:bodyPr>
          <a:lstStyle/>
          <a:p>
            <a:r>
              <a:rPr lang="en-US" dirty="0"/>
              <a:t>L1</a:t>
            </a:r>
          </a:p>
        </p:txBody>
      </p:sp>
      <p:sp>
        <p:nvSpPr>
          <p:cNvPr id="20" name="TextBox 19">
            <a:extLst>
              <a:ext uri="{FF2B5EF4-FFF2-40B4-BE49-F238E27FC236}">
                <a16:creationId xmlns:a16="http://schemas.microsoft.com/office/drawing/2014/main" id="{6E06FB95-9587-0149-B6D6-13EA740AE185}"/>
              </a:ext>
            </a:extLst>
          </p:cNvPr>
          <p:cNvSpPr txBox="1"/>
          <p:nvPr/>
        </p:nvSpPr>
        <p:spPr>
          <a:xfrm>
            <a:off x="769288" y="2729620"/>
            <a:ext cx="1641552" cy="369332"/>
          </a:xfrm>
          <a:prstGeom prst="rect">
            <a:avLst/>
          </a:prstGeom>
          <a:noFill/>
        </p:spPr>
        <p:txBody>
          <a:bodyPr wrap="square" rtlCol="0">
            <a:spAutoFit/>
          </a:bodyPr>
          <a:lstStyle/>
          <a:p>
            <a:r>
              <a:rPr lang="en-US" dirty="0"/>
              <a:t>L2</a:t>
            </a:r>
          </a:p>
        </p:txBody>
      </p:sp>
      <p:sp>
        <p:nvSpPr>
          <p:cNvPr id="21" name="TextBox 20">
            <a:extLst>
              <a:ext uri="{FF2B5EF4-FFF2-40B4-BE49-F238E27FC236}">
                <a16:creationId xmlns:a16="http://schemas.microsoft.com/office/drawing/2014/main" id="{C019B173-3905-3344-983A-378834EDCB78}"/>
              </a:ext>
            </a:extLst>
          </p:cNvPr>
          <p:cNvSpPr txBox="1"/>
          <p:nvPr/>
        </p:nvSpPr>
        <p:spPr>
          <a:xfrm>
            <a:off x="769288" y="3975142"/>
            <a:ext cx="1641552" cy="369332"/>
          </a:xfrm>
          <a:prstGeom prst="rect">
            <a:avLst/>
          </a:prstGeom>
          <a:noFill/>
        </p:spPr>
        <p:txBody>
          <a:bodyPr wrap="square" rtlCol="0">
            <a:spAutoFit/>
          </a:bodyPr>
          <a:lstStyle/>
          <a:p>
            <a:r>
              <a:rPr lang="en-US" dirty="0"/>
              <a:t>L3:</a:t>
            </a:r>
          </a:p>
        </p:txBody>
      </p:sp>
      <p:sp>
        <p:nvSpPr>
          <p:cNvPr id="22" name="TextBox 21">
            <a:extLst>
              <a:ext uri="{FF2B5EF4-FFF2-40B4-BE49-F238E27FC236}">
                <a16:creationId xmlns:a16="http://schemas.microsoft.com/office/drawing/2014/main" id="{43150678-29E1-3046-8E7F-5C8DE828EE0C}"/>
              </a:ext>
            </a:extLst>
          </p:cNvPr>
          <p:cNvSpPr txBox="1"/>
          <p:nvPr/>
        </p:nvSpPr>
        <p:spPr>
          <a:xfrm>
            <a:off x="769288" y="5199158"/>
            <a:ext cx="1641552" cy="369332"/>
          </a:xfrm>
          <a:prstGeom prst="rect">
            <a:avLst/>
          </a:prstGeom>
          <a:noFill/>
        </p:spPr>
        <p:txBody>
          <a:bodyPr wrap="square" rtlCol="0">
            <a:spAutoFit/>
          </a:bodyPr>
          <a:lstStyle/>
          <a:p>
            <a:r>
              <a:rPr lang="en-US" dirty="0"/>
              <a:t>Memory</a:t>
            </a:r>
          </a:p>
        </p:txBody>
      </p:sp>
      <p:sp>
        <p:nvSpPr>
          <p:cNvPr id="37" name="TextBox 36">
            <a:extLst>
              <a:ext uri="{FF2B5EF4-FFF2-40B4-BE49-F238E27FC236}">
                <a16:creationId xmlns:a16="http://schemas.microsoft.com/office/drawing/2014/main" id="{91985A13-C724-CE43-B92D-D6E44CED624B}"/>
              </a:ext>
            </a:extLst>
          </p:cNvPr>
          <p:cNvSpPr txBox="1"/>
          <p:nvPr/>
        </p:nvSpPr>
        <p:spPr>
          <a:xfrm>
            <a:off x="274649" y="5878093"/>
            <a:ext cx="4840778" cy="646331"/>
          </a:xfrm>
          <a:prstGeom prst="rect">
            <a:avLst/>
          </a:prstGeom>
          <a:noFill/>
        </p:spPr>
        <p:txBody>
          <a:bodyPr wrap="square" rtlCol="0">
            <a:spAutoFit/>
          </a:bodyPr>
          <a:lstStyle/>
          <a:p>
            <a:r>
              <a:rPr lang="en-US" dirty="0"/>
              <a:t>User provides region to each component</a:t>
            </a:r>
          </a:p>
          <a:p>
            <a:r>
              <a:rPr lang="en-US" dirty="0" err="1"/>
              <a:t>memH</a:t>
            </a:r>
            <a:r>
              <a:rPr lang="en-US" dirty="0"/>
              <a:t> discovers routing at runtime</a:t>
            </a:r>
          </a:p>
        </p:txBody>
      </p:sp>
      <p:grpSp>
        <p:nvGrpSpPr>
          <p:cNvPr id="7" name="Group 6">
            <a:extLst>
              <a:ext uri="{FF2B5EF4-FFF2-40B4-BE49-F238E27FC236}">
                <a16:creationId xmlns:a16="http://schemas.microsoft.com/office/drawing/2014/main" id="{11D03356-6F8D-EC4C-9D66-7EE7EDF81B95}"/>
              </a:ext>
            </a:extLst>
          </p:cNvPr>
          <p:cNvGrpSpPr/>
          <p:nvPr/>
        </p:nvGrpSpPr>
        <p:grpSpPr>
          <a:xfrm>
            <a:off x="1810968" y="1618817"/>
            <a:ext cx="7426880" cy="4069808"/>
            <a:chOff x="1752600" y="1618817"/>
            <a:chExt cx="7426880" cy="4069808"/>
          </a:xfrm>
        </p:grpSpPr>
        <p:grpSp>
          <p:nvGrpSpPr>
            <p:cNvPr id="6" name="Group 5">
              <a:extLst>
                <a:ext uri="{FF2B5EF4-FFF2-40B4-BE49-F238E27FC236}">
                  <a16:creationId xmlns:a16="http://schemas.microsoft.com/office/drawing/2014/main" id="{EE16DA95-4109-DC4A-A690-5E0E1556B663}"/>
                </a:ext>
              </a:extLst>
            </p:cNvPr>
            <p:cNvGrpSpPr/>
            <p:nvPr/>
          </p:nvGrpSpPr>
          <p:grpSpPr>
            <a:xfrm>
              <a:off x="1752600" y="3694315"/>
              <a:ext cx="7426880" cy="956562"/>
              <a:chOff x="1752600" y="3660641"/>
              <a:chExt cx="7426880" cy="956562"/>
            </a:xfrm>
          </p:grpSpPr>
          <p:sp>
            <p:nvSpPr>
              <p:cNvPr id="9" name="Rectangle 8">
                <a:extLst>
                  <a:ext uri="{FF2B5EF4-FFF2-40B4-BE49-F238E27FC236}">
                    <a16:creationId xmlns:a16="http://schemas.microsoft.com/office/drawing/2014/main" id="{DF34CCBA-9BBE-024C-A80A-9E9913AA74A1}"/>
                  </a:ext>
                </a:extLst>
              </p:cNvPr>
              <p:cNvSpPr/>
              <p:nvPr/>
            </p:nvSpPr>
            <p:spPr>
              <a:xfrm>
                <a:off x="1752600" y="3660641"/>
                <a:ext cx="1562732" cy="956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[0-2GB)</a:t>
                </a:r>
              </a:p>
              <a:p>
                <a:pPr algn="ctr"/>
                <a:r>
                  <a:rPr lang="en-US" dirty="0"/>
                  <a:t>64B @ 0</a:t>
                </a:r>
              </a:p>
              <a:p>
                <a:pPr algn="ctr"/>
                <a:r>
                  <a:rPr lang="en-US" dirty="0"/>
                  <a:t>256B chunks</a:t>
                </a:r>
              </a:p>
            </p:txBody>
          </p:sp>
          <p:sp>
            <p:nvSpPr>
              <p:cNvPr id="27" name="Rectangle 26">
                <a:extLst>
                  <a:ext uri="{FF2B5EF4-FFF2-40B4-BE49-F238E27FC236}">
                    <a16:creationId xmlns:a16="http://schemas.microsoft.com/office/drawing/2014/main" id="{F7C45651-3110-7945-B847-1D7BF108A013}"/>
                  </a:ext>
                </a:extLst>
              </p:cNvPr>
              <p:cNvSpPr/>
              <p:nvPr/>
            </p:nvSpPr>
            <p:spPr>
              <a:xfrm>
                <a:off x="3707316" y="3660641"/>
                <a:ext cx="1562732" cy="956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[0-2GB)</a:t>
                </a:r>
              </a:p>
              <a:p>
                <a:pPr algn="ctr"/>
                <a:r>
                  <a:rPr lang="en-US" dirty="0"/>
                  <a:t>64B @ 64</a:t>
                </a:r>
              </a:p>
              <a:p>
                <a:pPr algn="ctr"/>
                <a:r>
                  <a:rPr lang="en-US" dirty="0"/>
                  <a:t>256B chunks</a:t>
                </a:r>
              </a:p>
            </p:txBody>
          </p:sp>
          <p:sp>
            <p:nvSpPr>
              <p:cNvPr id="28" name="Rectangle 27">
                <a:extLst>
                  <a:ext uri="{FF2B5EF4-FFF2-40B4-BE49-F238E27FC236}">
                    <a16:creationId xmlns:a16="http://schemas.microsoft.com/office/drawing/2014/main" id="{21662DE9-498E-8042-A297-BE5AD9D666C6}"/>
                  </a:ext>
                </a:extLst>
              </p:cNvPr>
              <p:cNvSpPr/>
              <p:nvPr/>
            </p:nvSpPr>
            <p:spPr>
              <a:xfrm>
                <a:off x="5662032" y="3660641"/>
                <a:ext cx="1562732" cy="956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[0-2GB)</a:t>
                </a:r>
              </a:p>
              <a:p>
                <a:pPr algn="ctr"/>
                <a:r>
                  <a:rPr lang="en-US" dirty="0"/>
                  <a:t>64B @ 128</a:t>
                </a:r>
              </a:p>
              <a:p>
                <a:pPr algn="ctr"/>
                <a:r>
                  <a:rPr lang="en-US" dirty="0"/>
                  <a:t>256B chunks</a:t>
                </a:r>
              </a:p>
            </p:txBody>
          </p:sp>
          <p:sp>
            <p:nvSpPr>
              <p:cNvPr id="29" name="Rectangle 28">
                <a:extLst>
                  <a:ext uri="{FF2B5EF4-FFF2-40B4-BE49-F238E27FC236}">
                    <a16:creationId xmlns:a16="http://schemas.microsoft.com/office/drawing/2014/main" id="{944E3738-9152-564D-9F08-A0F568A13B12}"/>
                  </a:ext>
                </a:extLst>
              </p:cNvPr>
              <p:cNvSpPr/>
              <p:nvPr/>
            </p:nvSpPr>
            <p:spPr>
              <a:xfrm>
                <a:off x="7616748" y="3660641"/>
                <a:ext cx="1562732" cy="9565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[0-2GB)</a:t>
                </a:r>
              </a:p>
              <a:p>
                <a:pPr algn="ctr"/>
                <a:r>
                  <a:rPr lang="en-US" dirty="0"/>
                  <a:t>64B @ 192 256B chunks</a:t>
                </a:r>
              </a:p>
            </p:txBody>
          </p:sp>
        </p:grpSp>
        <p:grpSp>
          <p:nvGrpSpPr>
            <p:cNvPr id="4" name="Group 3">
              <a:extLst>
                <a:ext uri="{FF2B5EF4-FFF2-40B4-BE49-F238E27FC236}">
                  <a16:creationId xmlns:a16="http://schemas.microsoft.com/office/drawing/2014/main" id="{CDDA187A-EBD5-7A44-BAD8-91A0CD8FA06D}"/>
                </a:ext>
              </a:extLst>
            </p:cNvPr>
            <p:cNvGrpSpPr/>
            <p:nvPr/>
          </p:nvGrpSpPr>
          <p:grpSpPr>
            <a:xfrm>
              <a:off x="3170984" y="2656566"/>
              <a:ext cx="4590113" cy="609600"/>
              <a:chOff x="2889566" y="2540078"/>
              <a:chExt cx="4590113" cy="609600"/>
            </a:xfrm>
          </p:grpSpPr>
          <p:sp>
            <p:nvSpPr>
              <p:cNvPr id="31" name="Rectangle 30">
                <a:extLst>
                  <a:ext uri="{FF2B5EF4-FFF2-40B4-BE49-F238E27FC236}">
                    <a16:creationId xmlns:a16="http://schemas.microsoft.com/office/drawing/2014/main" id="{6925DC7A-9149-EE4C-AEC2-E2563FF38016}"/>
                  </a:ext>
                </a:extLst>
              </p:cNvPr>
              <p:cNvSpPr/>
              <p:nvPr/>
            </p:nvSpPr>
            <p:spPr>
              <a:xfrm>
                <a:off x="2889566" y="2540078"/>
                <a:ext cx="1641552"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[0-2GB)</a:t>
                </a:r>
              </a:p>
            </p:txBody>
          </p:sp>
          <p:sp>
            <p:nvSpPr>
              <p:cNvPr id="32" name="Rectangle 31">
                <a:extLst>
                  <a:ext uri="{FF2B5EF4-FFF2-40B4-BE49-F238E27FC236}">
                    <a16:creationId xmlns:a16="http://schemas.microsoft.com/office/drawing/2014/main" id="{280B3DF7-A6AA-CE4E-8433-D4974EC8CFA3}"/>
                  </a:ext>
                </a:extLst>
              </p:cNvPr>
              <p:cNvSpPr/>
              <p:nvPr/>
            </p:nvSpPr>
            <p:spPr>
              <a:xfrm>
                <a:off x="5838127" y="2540078"/>
                <a:ext cx="1641552"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[0-2GB)</a:t>
                </a:r>
              </a:p>
            </p:txBody>
          </p:sp>
        </p:grpSp>
        <p:grpSp>
          <p:nvGrpSpPr>
            <p:cNvPr id="5" name="Group 4">
              <a:extLst>
                <a:ext uri="{FF2B5EF4-FFF2-40B4-BE49-F238E27FC236}">
                  <a16:creationId xmlns:a16="http://schemas.microsoft.com/office/drawing/2014/main" id="{7E90CAB5-FC52-7D46-80D4-753E9656D24A}"/>
                </a:ext>
              </a:extLst>
            </p:cNvPr>
            <p:cNvGrpSpPr/>
            <p:nvPr/>
          </p:nvGrpSpPr>
          <p:grpSpPr>
            <a:xfrm>
              <a:off x="3170984" y="1618817"/>
              <a:ext cx="4590113" cy="609600"/>
              <a:chOff x="2889566" y="1618817"/>
              <a:chExt cx="4590113" cy="609600"/>
            </a:xfrm>
          </p:grpSpPr>
          <p:sp>
            <p:nvSpPr>
              <p:cNvPr id="33" name="Rectangle 32">
                <a:extLst>
                  <a:ext uri="{FF2B5EF4-FFF2-40B4-BE49-F238E27FC236}">
                    <a16:creationId xmlns:a16="http://schemas.microsoft.com/office/drawing/2014/main" id="{86118AF5-0182-1A41-A49F-B3DAD06C4220}"/>
                  </a:ext>
                </a:extLst>
              </p:cNvPr>
              <p:cNvSpPr/>
              <p:nvPr/>
            </p:nvSpPr>
            <p:spPr>
              <a:xfrm>
                <a:off x="5838127" y="1618817"/>
                <a:ext cx="1641552"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[0-2GB)</a:t>
                </a:r>
              </a:p>
            </p:txBody>
          </p:sp>
          <p:sp>
            <p:nvSpPr>
              <p:cNvPr id="34" name="Rectangle 33">
                <a:extLst>
                  <a:ext uri="{FF2B5EF4-FFF2-40B4-BE49-F238E27FC236}">
                    <a16:creationId xmlns:a16="http://schemas.microsoft.com/office/drawing/2014/main" id="{907AD323-E0B7-C241-9384-B7A5A5548D5A}"/>
                  </a:ext>
                </a:extLst>
              </p:cNvPr>
              <p:cNvSpPr/>
              <p:nvPr/>
            </p:nvSpPr>
            <p:spPr>
              <a:xfrm>
                <a:off x="2889566" y="1618817"/>
                <a:ext cx="1641552"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[0-2GB)</a:t>
                </a:r>
              </a:p>
            </p:txBody>
          </p:sp>
        </p:grpSp>
        <p:grpSp>
          <p:nvGrpSpPr>
            <p:cNvPr id="24" name="Group 23">
              <a:extLst>
                <a:ext uri="{FF2B5EF4-FFF2-40B4-BE49-F238E27FC236}">
                  <a16:creationId xmlns:a16="http://schemas.microsoft.com/office/drawing/2014/main" id="{FC7F6E32-E188-2242-B69D-5BC43BACEF0C}"/>
                </a:ext>
              </a:extLst>
            </p:cNvPr>
            <p:cNvGrpSpPr/>
            <p:nvPr/>
          </p:nvGrpSpPr>
          <p:grpSpPr>
            <a:xfrm>
              <a:off x="3170984" y="5079025"/>
              <a:ext cx="4590113" cy="609600"/>
              <a:chOff x="2889566" y="1618817"/>
              <a:chExt cx="4590113" cy="609600"/>
            </a:xfrm>
          </p:grpSpPr>
          <p:sp>
            <p:nvSpPr>
              <p:cNvPr id="25" name="Rectangle 24">
                <a:extLst>
                  <a:ext uri="{FF2B5EF4-FFF2-40B4-BE49-F238E27FC236}">
                    <a16:creationId xmlns:a16="http://schemas.microsoft.com/office/drawing/2014/main" id="{D55B1205-9413-6343-B52B-8A14A8AB21F1}"/>
                  </a:ext>
                </a:extLst>
              </p:cNvPr>
              <p:cNvSpPr/>
              <p:nvPr/>
            </p:nvSpPr>
            <p:spPr>
              <a:xfrm>
                <a:off x="5838127" y="1618817"/>
                <a:ext cx="1641552"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[1-2GB)</a:t>
                </a:r>
              </a:p>
            </p:txBody>
          </p:sp>
          <p:sp>
            <p:nvSpPr>
              <p:cNvPr id="26" name="Rectangle 25">
                <a:extLst>
                  <a:ext uri="{FF2B5EF4-FFF2-40B4-BE49-F238E27FC236}">
                    <a16:creationId xmlns:a16="http://schemas.microsoft.com/office/drawing/2014/main" id="{9332893E-1886-ED40-88A3-272B15CD83DD}"/>
                  </a:ext>
                </a:extLst>
              </p:cNvPr>
              <p:cNvSpPr/>
              <p:nvPr/>
            </p:nvSpPr>
            <p:spPr>
              <a:xfrm>
                <a:off x="2889566" y="1618817"/>
                <a:ext cx="1641552"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[0-1GB)</a:t>
                </a:r>
              </a:p>
            </p:txBody>
          </p:sp>
        </p:grpSp>
      </p:grpSp>
      <p:cxnSp>
        <p:nvCxnSpPr>
          <p:cNvPr id="10" name="Straight Connector 9">
            <a:extLst>
              <a:ext uri="{FF2B5EF4-FFF2-40B4-BE49-F238E27FC236}">
                <a16:creationId xmlns:a16="http://schemas.microsoft.com/office/drawing/2014/main" id="{DFCF175E-059B-9245-94EF-182E258D3281}"/>
              </a:ext>
            </a:extLst>
          </p:cNvPr>
          <p:cNvCxnSpPr>
            <a:cxnSpLocks/>
          </p:cNvCxnSpPr>
          <p:nvPr/>
        </p:nvCxnSpPr>
        <p:spPr>
          <a:xfrm>
            <a:off x="720648" y="2446368"/>
            <a:ext cx="8608178"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579E0A89-EC48-D242-B01E-5AE51823EC0A}"/>
              </a:ext>
            </a:extLst>
          </p:cNvPr>
          <p:cNvCxnSpPr>
            <a:cxnSpLocks/>
          </p:cNvCxnSpPr>
          <p:nvPr/>
        </p:nvCxnSpPr>
        <p:spPr>
          <a:xfrm>
            <a:off x="720648" y="3487254"/>
            <a:ext cx="8608178"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20BE35DE-1F7B-DA4F-AF07-661E6B292FDF}"/>
              </a:ext>
            </a:extLst>
          </p:cNvPr>
          <p:cNvCxnSpPr>
            <a:cxnSpLocks/>
          </p:cNvCxnSpPr>
          <p:nvPr/>
        </p:nvCxnSpPr>
        <p:spPr>
          <a:xfrm>
            <a:off x="720648" y="4904249"/>
            <a:ext cx="8608178"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985BA2EC-5D34-054C-9507-0CEF8382BF83}"/>
              </a:ext>
            </a:extLst>
          </p:cNvPr>
          <p:cNvCxnSpPr>
            <a:stCxn id="34" idx="2"/>
            <a:endCxn id="31" idx="0"/>
          </p:cNvCxnSpPr>
          <p:nvPr/>
        </p:nvCxnSpPr>
        <p:spPr>
          <a:xfrm>
            <a:off x="4050128" y="2228417"/>
            <a:ext cx="0" cy="428149"/>
          </a:xfrm>
          <a:prstGeom prst="line">
            <a:avLst/>
          </a:prstGeom>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DF28363B-8C81-0049-974A-516215D8AC86}"/>
              </a:ext>
            </a:extLst>
          </p:cNvPr>
          <p:cNvCxnSpPr>
            <a:cxnSpLocks/>
            <a:stCxn id="33" idx="2"/>
            <a:endCxn id="32" idx="0"/>
          </p:cNvCxnSpPr>
          <p:nvPr/>
        </p:nvCxnSpPr>
        <p:spPr>
          <a:xfrm>
            <a:off x="6998689" y="2228417"/>
            <a:ext cx="0" cy="428149"/>
          </a:xfrm>
          <a:prstGeom prst="line">
            <a:avLst/>
          </a:prstGeom>
        </p:spPr>
        <p:style>
          <a:lnRef idx="1">
            <a:schemeClr val="accent5"/>
          </a:lnRef>
          <a:fillRef idx="0">
            <a:schemeClr val="accent5"/>
          </a:fillRef>
          <a:effectRef idx="0">
            <a:schemeClr val="accent5"/>
          </a:effectRef>
          <a:fontRef idx="minor">
            <a:schemeClr val="tx1"/>
          </a:fontRef>
        </p:style>
      </p:cxnSp>
      <p:cxnSp>
        <p:nvCxnSpPr>
          <p:cNvPr id="41" name="Straight Connector 40">
            <a:extLst>
              <a:ext uri="{FF2B5EF4-FFF2-40B4-BE49-F238E27FC236}">
                <a16:creationId xmlns:a16="http://schemas.microsoft.com/office/drawing/2014/main" id="{6E708D5C-68DD-D04C-8452-32E90A063551}"/>
              </a:ext>
            </a:extLst>
          </p:cNvPr>
          <p:cNvCxnSpPr>
            <a:cxnSpLocks/>
            <a:stCxn id="31" idx="2"/>
            <a:endCxn id="9" idx="0"/>
          </p:cNvCxnSpPr>
          <p:nvPr/>
        </p:nvCxnSpPr>
        <p:spPr>
          <a:xfrm flipH="1">
            <a:off x="2592334" y="3266166"/>
            <a:ext cx="1457794" cy="428149"/>
          </a:xfrm>
          <a:prstGeom prst="line">
            <a:avLst/>
          </a:prstGeom>
        </p:spPr>
        <p:style>
          <a:lnRef idx="1">
            <a:schemeClr val="accent5"/>
          </a:lnRef>
          <a:fillRef idx="0">
            <a:schemeClr val="accent5"/>
          </a:fillRef>
          <a:effectRef idx="0">
            <a:schemeClr val="accent5"/>
          </a:effectRef>
          <a:fontRef idx="minor">
            <a:schemeClr val="tx1"/>
          </a:fontRef>
        </p:style>
      </p:cxnSp>
      <p:cxnSp>
        <p:nvCxnSpPr>
          <p:cNvPr id="43" name="Straight Connector 42">
            <a:extLst>
              <a:ext uri="{FF2B5EF4-FFF2-40B4-BE49-F238E27FC236}">
                <a16:creationId xmlns:a16="http://schemas.microsoft.com/office/drawing/2014/main" id="{207036EB-4773-584C-99E5-FC5D6CD2BC4E}"/>
              </a:ext>
            </a:extLst>
          </p:cNvPr>
          <p:cNvCxnSpPr>
            <a:cxnSpLocks/>
            <a:stCxn id="31" idx="2"/>
            <a:endCxn id="27" idx="0"/>
          </p:cNvCxnSpPr>
          <p:nvPr/>
        </p:nvCxnSpPr>
        <p:spPr>
          <a:xfrm>
            <a:off x="4050128" y="3266166"/>
            <a:ext cx="496922" cy="428149"/>
          </a:xfrm>
          <a:prstGeom prst="line">
            <a:avLst/>
          </a:prstGeom>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4F7193C8-73DD-6E4D-9F10-FE9DED7341B1}"/>
              </a:ext>
            </a:extLst>
          </p:cNvPr>
          <p:cNvCxnSpPr>
            <a:cxnSpLocks/>
            <a:stCxn id="31" idx="2"/>
            <a:endCxn id="28" idx="0"/>
          </p:cNvCxnSpPr>
          <p:nvPr/>
        </p:nvCxnSpPr>
        <p:spPr>
          <a:xfrm>
            <a:off x="4050128" y="3266166"/>
            <a:ext cx="2451638" cy="428149"/>
          </a:xfrm>
          <a:prstGeom prst="line">
            <a:avLst/>
          </a:prstGeom>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7ACD268E-0D0B-5048-87DF-D52564E391AB}"/>
              </a:ext>
            </a:extLst>
          </p:cNvPr>
          <p:cNvCxnSpPr>
            <a:cxnSpLocks/>
            <a:stCxn id="31" idx="2"/>
            <a:endCxn id="29" idx="0"/>
          </p:cNvCxnSpPr>
          <p:nvPr/>
        </p:nvCxnSpPr>
        <p:spPr>
          <a:xfrm>
            <a:off x="4050128" y="3266166"/>
            <a:ext cx="4406354" cy="428149"/>
          </a:xfrm>
          <a:prstGeom prst="line">
            <a:avLst/>
          </a:prstGeom>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05372B80-E7B0-5D45-BDF5-04717021049A}"/>
              </a:ext>
            </a:extLst>
          </p:cNvPr>
          <p:cNvCxnSpPr>
            <a:cxnSpLocks/>
            <a:stCxn id="9" idx="0"/>
            <a:endCxn id="32" idx="2"/>
          </p:cNvCxnSpPr>
          <p:nvPr/>
        </p:nvCxnSpPr>
        <p:spPr>
          <a:xfrm flipV="1">
            <a:off x="2592334" y="3266166"/>
            <a:ext cx="4406355" cy="428149"/>
          </a:xfrm>
          <a:prstGeom prst="line">
            <a:avLst/>
          </a:prstGeom>
        </p:spPr>
        <p:style>
          <a:lnRef idx="1">
            <a:schemeClr val="accent5"/>
          </a:lnRef>
          <a:fillRef idx="0">
            <a:schemeClr val="accent5"/>
          </a:fillRef>
          <a:effectRef idx="0">
            <a:schemeClr val="accent5"/>
          </a:effectRef>
          <a:fontRef idx="minor">
            <a:schemeClr val="tx1"/>
          </a:fontRef>
        </p:style>
      </p:cxnSp>
      <p:cxnSp>
        <p:nvCxnSpPr>
          <p:cNvPr id="55" name="Straight Connector 54">
            <a:extLst>
              <a:ext uri="{FF2B5EF4-FFF2-40B4-BE49-F238E27FC236}">
                <a16:creationId xmlns:a16="http://schemas.microsoft.com/office/drawing/2014/main" id="{1989B8E7-7807-2F46-A94F-1D776FB2FFBA}"/>
              </a:ext>
            </a:extLst>
          </p:cNvPr>
          <p:cNvCxnSpPr>
            <a:cxnSpLocks/>
            <a:stCxn id="27" idx="0"/>
            <a:endCxn id="32" idx="2"/>
          </p:cNvCxnSpPr>
          <p:nvPr/>
        </p:nvCxnSpPr>
        <p:spPr>
          <a:xfrm flipV="1">
            <a:off x="4547050" y="3266166"/>
            <a:ext cx="2451639" cy="428149"/>
          </a:xfrm>
          <a:prstGeom prst="line">
            <a:avLst/>
          </a:prstGeom>
        </p:spPr>
        <p:style>
          <a:lnRef idx="1">
            <a:schemeClr val="accent5"/>
          </a:lnRef>
          <a:fillRef idx="0">
            <a:schemeClr val="accent5"/>
          </a:fillRef>
          <a:effectRef idx="0">
            <a:schemeClr val="accent5"/>
          </a:effectRef>
          <a:fontRef idx="minor">
            <a:schemeClr val="tx1"/>
          </a:fontRef>
        </p:style>
      </p:cxnSp>
      <p:cxnSp>
        <p:nvCxnSpPr>
          <p:cNvPr id="59" name="Straight Connector 58">
            <a:extLst>
              <a:ext uri="{FF2B5EF4-FFF2-40B4-BE49-F238E27FC236}">
                <a16:creationId xmlns:a16="http://schemas.microsoft.com/office/drawing/2014/main" id="{7D2C39CB-E8C3-B84C-A9A4-2F7B57B2FFD6}"/>
              </a:ext>
            </a:extLst>
          </p:cNvPr>
          <p:cNvCxnSpPr>
            <a:cxnSpLocks/>
            <a:stCxn id="28" idx="0"/>
            <a:endCxn id="32" idx="2"/>
          </p:cNvCxnSpPr>
          <p:nvPr/>
        </p:nvCxnSpPr>
        <p:spPr>
          <a:xfrm flipV="1">
            <a:off x="6501766" y="3266166"/>
            <a:ext cx="496923" cy="428149"/>
          </a:xfrm>
          <a:prstGeom prst="line">
            <a:avLst/>
          </a:prstGeom>
        </p:spPr>
        <p:style>
          <a:lnRef idx="1">
            <a:schemeClr val="accent5"/>
          </a:lnRef>
          <a:fillRef idx="0">
            <a:schemeClr val="accent5"/>
          </a:fillRef>
          <a:effectRef idx="0">
            <a:schemeClr val="accent5"/>
          </a:effectRef>
          <a:fontRef idx="minor">
            <a:schemeClr val="tx1"/>
          </a:fontRef>
        </p:style>
      </p:cxnSp>
      <p:cxnSp>
        <p:nvCxnSpPr>
          <p:cNvPr id="62" name="Straight Connector 61">
            <a:extLst>
              <a:ext uri="{FF2B5EF4-FFF2-40B4-BE49-F238E27FC236}">
                <a16:creationId xmlns:a16="http://schemas.microsoft.com/office/drawing/2014/main" id="{2D488ED4-3347-634F-93F8-97DB2672456D}"/>
              </a:ext>
            </a:extLst>
          </p:cNvPr>
          <p:cNvCxnSpPr>
            <a:cxnSpLocks/>
            <a:stCxn id="29" idx="0"/>
            <a:endCxn id="32" idx="2"/>
          </p:cNvCxnSpPr>
          <p:nvPr/>
        </p:nvCxnSpPr>
        <p:spPr>
          <a:xfrm flipH="1" flipV="1">
            <a:off x="6998689" y="3266166"/>
            <a:ext cx="1457793" cy="428149"/>
          </a:xfrm>
          <a:prstGeom prst="line">
            <a:avLst/>
          </a:prstGeom>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D326916C-AEA9-EE4C-8EE1-7E2548BA8ADA}"/>
              </a:ext>
            </a:extLst>
          </p:cNvPr>
          <p:cNvCxnSpPr>
            <a:cxnSpLocks/>
            <a:stCxn id="26" idx="0"/>
            <a:endCxn id="27" idx="2"/>
          </p:cNvCxnSpPr>
          <p:nvPr/>
        </p:nvCxnSpPr>
        <p:spPr>
          <a:xfrm flipV="1">
            <a:off x="4050128" y="4650877"/>
            <a:ext cx="496922" cy="428148"/>
          </a:xfrm>
          <a:prstGeom prst="line">
            <a:avLst/>
          </a:prstGeom>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632ACB8F-FE5B-7642-9653-0A6CB83FE385}"/>
              </a:ext>
            </a:extLst>
          </p:cNvPr>
          <p:cNvCxnSpPr>
            <a:cxnSpLocks/>
            <a:stCxn id="25" idx="0"/>
            <a:endCxn id="28" idx="2"/>
          </p:cNvCxnSpPr>
          <p:nvPr/>
        </p:nvCxnSpPr>
        <p:spPr>
          <a:xfrm flipH="1" flipV="1">
            <a:off x="6501766" y="4650877"/>
            <a:ext cx="496923" cy="428148"/>
          </a:xfrm>
          <a:prstGeom prst="line">
            <a:avLst/>
          </a:prstGeom>
        </p:spPr>
        <p:style>
          <a:lnRef idx="1">
            <a:schemeClr val="accent5"/>
          </a:lnRef>
          <a:fillRef idx="0">
            <a:schemeClr val="accent5"/>
          </a:fillRef>
          <a:effectRef idx="0">
            <a:schemeClr val="accent5"/>
          </a:effectRef>
          <a:fontRef idx="minor">
            <a:schemeClr val="tx1"/>
          </a:fontRef>
        </p:style>
      </p:cxnSp>
      <p:cxnSp>
        <p:nvCxnSpPr>
          <p:cNvPr id="72" name="Straight Connector 71">
            <a:extLst>
              <a:ext uri="{FF2B5EF4-FFF2-40B4-BE49-F238E27FC236}">
                <a16:creationId xmlns:a16="http://schemas.microsoft.com/office/drawing/2014/main" id="{6DDA98D7-FD4C-184E-B064-44A67DD2F50D}"/>
              </a:ext>
            </a:extLst>
          </p:cNvPr>
          <p:cNvCxnSpPr>
            <a:cxnSpLocks/>
            <a:stCxn id="25" idx="0"/>
            <a:endCxn id="29" idx="2"/>
          </p:cNvCxnSpPr>
          <p:nvPr/>
        </p:nvCxnSpPr>
        <p:spPr>
          <a:xfrm flipV="1">
            <a:off x="6998689" y="4650877"/>
            <a:ext cx="1457793" cy="428148"/>
          </a:xfrm>
          <a:prstGeom prst="line">
            <a:avLst/>
          </a:prstGeom>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AE6DEC77-142E-6342-979A-581A34917A5D}"/>
              </a:ext>
            </a:extLst>
          </p:cNvPr>
          <p:cNvCxnSpPr>
            <a:cxnSpLocks/>
            <a:stCxn id="26" idx="0"/>
            <a:endCxn id="29" idx="2"/>
          </p:cNvCxnSpPr>
          <p:nvPr/>
        </p:nvCxnSpPr>
        <p:spPr>
          <a:xfrm flipV="1">
            <a:off x="4050128" y="4650877"/>
            <a:ext cx="4406354" cy="428148"/>
          </a:xfrm>
          <a:prstGeom prst="line">
            <a:avLst/>
          </a:prstGeom>
        </p:spPr>
        <p:style>
          <a:lnRef idx="1">
            <a:schemeClr val="accent5"/>
          </a:lnRef>
          <a:fillRef idx="0">
            <a:schemeClr val="accent5"/>
          </a:fillRef>
          <a:effectRef idx="0">
            <a:schemeClr val="accent5"/>
          </a:effectRef>
          <a:fontRef idx="minor">
            <a:schemeClr val="tx1"/>
          </a:fontRef>
        </p:style>
      </p:cxnSp>
      <p:cxnSp>
        <p:nvCxnSpPr>
          <p:cNvPr id="78" name="Straight Connector 77">
            <a:extLst>
              <a:ext uri="{FF2B5EF4-FFF2-40B4-BE49-F238E27FC236}">
                <a16:creationId xmlns:a16="http://schemas.microsoft.com/office/drawing/2014/main" id="{5A020724-0EB7-9045-BAFD-B0F0F6A02323}"/>
              </a:ext>
            </a:extLst>
          </p:cNvPr>
          <p:cNvCxnSpPr>
            <a:cxnSpLocks/>
            <a:stCxn id="26" idx="0"/>
            <a:endCxn id="28" idx="2"/>
          </p:cNvCxnSpPr>
          <p:nvPr/>
        </p:nvCxnSpPr>
        <p:spPr>
          <a:xfrm flipV="1">
            <a:off x="4050128" y="4650877"/>
            <a:ext cx="2451638" cy="428148"/>
          </a:xfrm>
          <a:prstGeom prst="line">
            <a:avLst/>
          </a:prstGeom>
        </p:spPr>
        <p:style>
          <a:lnRef idx="1">
            <a:schemeClr val="accent5"/>
          </a:lnRef>
          <a:fillRef idx="0">
            <a:schemeClr val="accent5"/>
          </a:fillRef>
          <a:effectRef idx="0">
            <a:schemeClr val="accent5"/>
          </a:effectRef>
          <a:fontRef idx="minor">
            <a:schemeClr val="tx1"/>
          </a:fontRef>
        </p:style>
      </p:cxnSp>
      <p:cxnSp>
        <p:nvCxnSpPr>
          <p:cNvPr id="81" name="Straight Connector 80">
            <a:extLst>
              <a:ext uri="{FF2B5EF4-FFF2-40B4-BE49-F238E27FC236}">
                <a16:creationId xmlns:a16="http://schemas.microsoft.com/office/drawing/2014/main" id="{18A17E73-8766-FE40-847B-F7A044E50BDD}"/>
              </a:ext>
            </a:extLst>
          </p:cNvPr>
          <p:cNvCxnSpPr>
            <a:cxnSpLocks/>
            <a:stCxn id="25" idx="0"/>
            <a:endCxn id="27" idx="2"/>
          </p:cNvCxnSpPr>
          <p:nvPr/>
        </p:nvCxnSpPr>
        <p:spPr>
          <a:xfrm flipH="1" flipV="1">
            <a:off x="4547050" y="4650877"/>
            <a:ext cx="2451639" cy="428148"/>
          </a:xfrm>
          <a:prstGeom prst="line">
            <a:avLst/>
          </a:prstGeom>
        </p:spPr>
        <p:style>
          <a:lnRef idx="1">
            <a:schemeClr val="accent5"/>
          </a:lnRef>
          <a:fillRef idx="0">
            <a:schemeClr val="accent5"/>
          </a:fillRef>
          <a:effectRef idx="0">
            <a:schemeClr val="accent5"/>
          </a:effectRef>
          <a:fontRef idx="minor">
            <a:schemeClr val="tx1"/>
          </a:fontRef>
        </p:style>
      </p:cxnSp>
      <p:cxnSp>
        <p:nvCxnSpPr>
          <p:cNvPr id="84" name="Straight Connector 83">
            <a:extLst>
              <a:ext uri="{FF2B5EF4-FFF2-40B4-BE49-F238E27FC236}">
                <a16:creationId xmlns:a16="http://schemas.microsoft.com/office/drawing/2014/main" id="{35F4A3DF-DE53-4D43-AC69-97D50B70B991}"/>
              </a:ext>
            </a:extLst>
          </p:cNvPr>
          <p:cNvCxnSpPr>
            <a:cxnSpLocks/>
            <a:stCxn id="26" idx="0"/>
            <a:endCxn id="9" idx="2"/>
          </p:cNvCxnSpPr>
          <p:nvPr/>
        </p:nvCxnSpPr>
        <p:spPr>
          <a:xfrm flipH="1" flipV="1">
            <a:off x="2592334" y="4650877"/>
            <a:ext cx="1457794" cy="428148"/>
          </a:xfrm>
          <a:prstGeom prst="line">
            <a:avLst/>
          </a:prstGeom>
        </p:spPr>
        <p:style>
          <a:lnRef idx="1">
            <a:schemeClr val="accent5"/>
          </a:lnRef>
          <a:fillRef idx="0">
            <a:schemeClr val="accent5"/>
          </a:fillRef>
          <a:effectRef idx="0">
            <a:schemeClr val="accent5"/>
          </a:effectRef>
          <a:fontRef idx="minor">
            <a:schemeClr val="tx1"/>
          </a:fontRef>
        </p:style>
      </p:cxnSp>
      <p:cxnSp>
        <p:nvCxnSpPr>
          <p:cNvPr id="88" name="Straight Connector 87">
            <a:extLst>
              <a:ext uri="{FF2B5EF4-FFF2-40B4-BE49-F238E27FC236}">
                <a16:creationId xmlns:a16="http://schemas.microsoft.com/office/drawing/2014/main" id="{1AB2281A-0648-654F-9ABB-6408F3023639}"/>
              </a:ext>
            </a:extLst>
          </p:cNvPr>
          <p:cNvCxnSpPr>
            <a:cxnSpLocks/>
            <a:stCxn id="25" idx="0"/>
            <a:endCxn id="9" idx="2"/>
          </p:cNvCxnSpPr>
          <p:nvPr/>
        </p:nvCxnSpPr>
        <p:spPr>
          <a:xfrm flipH="1" flipV="1">
            <a:off x="2592334" y="4650877"/>
            <a:ext cx="4406355" cy="428148"/>
          </a:xfrm>
          <a:prstGeom prst="line">
            <a:avLst/>
          </a:prstGeom>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9B6B4958-CD77-444A-AA7B-95BE9B7346DF}"/>
              </a:ext>
            </a:extLst>
          </p:cNvPr>
          <p:cNvSpPr/>
          <p:nvPr/>
        </p:nvSpPr>
        <p:spPr>
          <a:xfrm>
            <a:off x="3717849" y="1235887"/>
            <a:ext cx="716602" cy="5588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192</a:t>
            </a:r>
          </a:p>
        </p:txBody>
      </p:sp>
    </p:spTree>
    <p:extLst>
      <p:ext uri="{BB962C8B-B14F-4D97-AF65-F5344CB8AC3E}">
        <p14:creationId xmlns:p14="http://schemas.microsoft.com/office/powerpoint/2010/main" val="26785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 0 L 0 0.25 E" pathEditMode="relative" ptsTypes="">
                                      <p:cBhvr>
                                        <p:cTn id="10" dur="2000" fill="hold"/>
                                        <p:tgtEl>
                                          <p:spTgt spid="3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4.79167E-6 0.25 L 0.36146 0.3176 " pathEditMode="relative" rAng="0" ptsTypes="AA">
                                      <p:cBhvr>
                                        <p:cTn id="14" dur="2000" fill="hold"/>
                                        <p:tgtEl>
                                          <p:spTgt spid="35"/>
                                        </p:tgtEl>
                                        <p:attrNameLst>
                                          <p:attrName>ppt_x</p:attrName>
                                          <p:attrName>ppt_y</p:attrName>
                                        </p:attrNameLst>
                                      </p:cBhvr>
                                      <p:rCtr x="18073" y="338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0.36146 0.3176 L 0.35938 0.45116 " pathEditMode="relative" rAng="0" ptsTypes="AA">
                                      <p:cBhvr>
                                        <p:cTn id="18" dur="2000" fill="hold"/>
                                        <p:tgtEl>
                                          <p:spTgt spid="35"/>
                                        </p:tgtEl>
                                        <p:attrNameLst>
                                          <p:attrName>ppt_x</p:attrName>
                                          <p:attrName>ppt_y</p:attrName>
                                        </p:attrNameLst>
                                      </p:cBhvr>
                                      <p:rCtr x="-104" y="6667"/>
                                    </p:animMotion>
                                  </p:childTnLst>
                                </p:cTn>
                              </p:par>
                            </p:childTnLst>
                          </p:cTn>
                        </p:par>
                        <p:par>
                          <p:cTn id="19" fill="hold">
                            <p:stCondLst>
                              <p:cond delay="2000"/>
                            </p:stCondLst>
                            <p:childTnLst>
                              <p:par>
                                <p:cTn id="20" presetID="42" presetClass="path" presetSubtype="0" accel="50000" decel="50000" fill="hold" grpId="4" nodeType="afterEffect">
                                  <p:stCondLst>
                                    <p:cond delay="0"/>
                                  </p:stCondLst>
                                  <p:childTnLst>
                                    <p:animMotion origin="layout" path="M 0.35938 0.45116 L -0.00208 0.51945 " pathEditMode="relative" rAng="0" ptsTypes="AA">
                                      <p:cBhvr>
                                        <p:cTn id="21" dur="2000" fill="hold"/>
                                        <p:tgtEl>
                                          <p:spTgt spid="35"/>
                                        </p:tgtEl>
                                        <p:attrNameLst>
                                          <p:attrName>ppt_x</p:attrName>
                                          <p:attrName>ppt_y</p:attrName>
                                        </p:attrNameLst>
                                      </p:cBhvr>
                                      <p:rCtr x="-18073" y="3403"/>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5" nodeType="clickEffect">
                                  <p:stCondLst>
                                    <p:cond delay="0"/>
                                  </p:stCondLst>
                                  <p:childTnLst>
                                    <p:set>
                                      <p:cBhvr>
                                        <p:cTn id="25"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P spid="35" grpId="4" animBg="1"/>
      <p:bldP spid="35" grpId="5"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2968-F29E-B94F-A96C-F8772B6EDD2C}"/>
              </a:ext>
            </a:extLst>
          </p:cNvPr>
          <p:cNvSpPr>
            <a:spLocks noGrp="1"/>
          </p:cNvSpPr>
          <p:nvPr>
            <p:ph type="title"/>
          </p:nvPr>
        </p:nvSpPr>
        <p:spPr/>
        <p:txBody>
          <a:bodyPr/>
          <a:lstStyle/>
          <a:p>
            <a:r>
              <a:rPr lang="en-US" dirty="0"/>
              <a:t>SST_ELI_DOCUMENT_STATISTICS</a:t>
            </a:r>
          </a:p>
        </p:txBody>
      </p:sp>
      <p:sp>
        <p:nvSpPr>
          <p:cNvPr id="3" name="Slide Number Placeholder 2">
            <a:extLst>
              <a:ext uri="{FF2B5EF4-FFF2-40B4-BE49-F238E27FC236}">
                <a16:creationId xmlns:a16="http://schemas.microsoft.com/office/drawing/2014/main" id="{CD49D05E-0FA3-794D-99FB-D2D198F166EA}"/>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005BCBC1-6AD8-BF46-B99B-65FE5A0D53B4}"/>
              </a:ext>
            </a:extLst>
          </p:cNvPr>
          <p:cNvSpPr>
            <a:spLocks noGrp="1"/>
          </p:cNvSpPr>
          <p:nvPr>
            <p:ph idx="1"/>
          </p:nvPr>
        </p:nvSpPr>
        <p:spPr/>
        <p:txBody>
          <a:bodyPr/>
          <a:lstStyle/>
          <a:p>
            <a:r>
              <a:rPr lang="en-US" dirty="0"/>
              <a:t>Used by: Components, </a:t>
            </a:r>
            <a:r>
              <a:rPr lang="en-US" dirty="0" err="1"/>
              <a:t>SubComponents</a:t>
            </a:r>
            <a:endParaRPr lang="en-US" dirty="0"/>
          </a:p>
          <a:p>
            <a:r>
              <a:rPr lang="en-US" dirty="0"/>
              <a:t>Macro takes a list of statistics that the element can produce</a:t>
            </a:r>
          </a:p>
          <a:p>
            <a:pPr lvl="1"/>
            <a:r>
              <a:rPr lang="en-US" dirty="0"/>
              <a:t>{ “name”, “description”, “units”, enable level }</a:t>
            </a:r>
          </a:p>
          <a:p>
            <a:pPr lvl="1"/>
            <a:r>
              <a:rPr lang="en-US" i="1" dirty="0"/>
              <a:t>name</a:t>
            </a:r>
            <a:r>
              <a:rPr lang="en-US" dirty="0"/>
              <a:t>, </a:t>
            </a:r>
            <a:r>
              <a:rPr lang="en-US" i="1" dirty="0"/>
              <a:t>description</a:t>
            </a:r>
            <a:r>
              <a:rPr lang="en-US" dirty="0"/>
              <a:t>, and </a:t>
            </a:r>
            <a:r>
              <a:rPr lang="en-US" i="1" dirty="0"/>
              <a:t>units</a:t>
            </a:r>
            <a:r>
              <a:rPr lang="en-US" dirty="0"/>
              <a:t> are string literals</a:t>
            </a:r>
          </a:p>
          <a:p>
            <a:pPr lvl="1"/>
            <a:r>
              <a:rPr lang="en-US" i="1" dirty="0"/>
              <a:t>enable level </a:t>
            </a:r>
            <a:r>
              <a:rPr lang="en-US" dirty="0"/>
              <a:t>is an integer between 1 and 7</a:t>
            </a:r>
          </a:p>
          <a:p>
            <a:pPr lvl="1"/>
            <a:endParaRPr lang="en-US" dirty="0"/>
          </a:p>
          <a:p>
            <a:r>
              <a:rPr lang="en-US" dirty="0"/>
              <a:t>Examples:</a:t>
            </a:r>
          </a:p>
          <a:p>
            <a:endParaRPr lang="en-US" dirty="0"/>
          </a:p>
          <a:p>
            <a:endParaRPr lang="en-US" dirty="0"/>
          </a:p>
        </p:txBody>
      </p:sp>
      <p:sp>
        <p:nvSpPr>
          <p:cNvPr id="5" name="TextBox 4">
            <a:extLst>
              <a:ext uri="{FF2B5EF4-FFF2-40B4-BE49-F238E27FC236}">
                <a16:creationId xmlns:a16="http://schemas.microsoft.com/office/drawing/2014/main" id="{725E2F6A-309F-0342-A829-F78E555C3BA4}"/>
              </a:ext>
            </a:extLst>
          </p:cNvPr>
          <p:cNvSpPr txBox="1"/>
          <p:nvPr/>
        </p:nvSpPr>
        <p:spPr>
          <a:xfrm>
            <a:off x="1981201" y="4751619"/>
            <a:ext cx="8568267" cy="11695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SST_ELI_DOCUMENT_STATISTICS(</a:t>
            </a:r>
          </a:p>
          <a:p>
            <a:r>
              <a:rPr lang="en-US" sz="1400" dirty="0">
                <a:latin typeface="Consolas"/>
                <a:cs typeface="Consolas"/>
              </a:rPr>
              <a:t>    { “stat1”, “First statistic”, “unit”, 1 },</a:t>
            </a:r>
          </a:p>
          <a:p>
            <a:r>
              <a:rPr lang="en-US" sz="1400" dirty="0">
                <a:latin typeface="Consolas"/>
                <a:cs typeface="Consolas"/>
              </a:rPr>
              <a:t>    { “stat2”, “Second statistic”, “unit”, 3 }</a:t>
            </a:r>
          </a:p>
          <a:p>
            <a:r>
              <a:rPr lang="en-US" sz="1400" dirty="0">
                <a:latin typeface="Consolas"/>
                <a:cs typeface="Consolas"/>
              </a:rPr>
              <a:t>)</a:t>
            </a:r>
          </a:p>
          <a:p>
            <a:endParaRPr lang="en-US" sz="1400" dirty="0"/>
          </a:p>
        </p:txBody>
      </p:sp>
    </p:spTree>
    <p:extLst>
      <p:ext uri="{BB962C8B-B14F-4D97-AF65-F5344CB8AC3E}">
        <p14:creationId xmlns:p14="http://schemas.microsoft.com/office/powerpoint/2010/main" val="112053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A9DA-362B-E244-8676-3F81A667F3F3}"/>
              </a:ext>
            </a:extLst>
          </p:cNvPr>
          <p:cNvSpPr>
            <a:spLocks noGrp="1"/>
          </p:cNvSpPr>
          <p:nvPr>
            <p:ph type="title"/>
          </p:nvPr>
        </p:nvSpPr>
        <p:spPr/>
        <p:txBody>
          <a:bodyPr/>
          <a:lstStyle/>
          <a:p>
            <a:r>
              <a:rPr lang="en-US" dirty="0"/>
              <a:t>Connecting MemHierarchy Components: Bus</a:t>
            </a:r>
          </a:p>
        </p:txBody>
      </p:sp>
      <p:sp>
        <p:nvSpPr>
          <p:cNvPr id="3" name="Slide Number Placeholder 2">
            <a:extLst>
              <a:ext uri="{FF2B5EF4-FFF2-40B4-BE49-F238E27FC236}">
                <a16:creationId xmlns:a16="http://schemas.microsoft.com/office/drawing/2014/main" id="{8428D6B7-3475-8440-8CBC-36630FE578B6}"/>
              </a:ext>
            </a:extLst>
          </p:cNvPr>
          <p:cNvSpPr>
            <a:spLocks noGrp="1"/>
          </p:cNvSpPr>
          <p:nvPr>
            <p:ph type="sldNum" sz="quarter" idx="4"/>
          </p:nvPr>
        </p:nvSpPr>
        <p:spPr/>
        <p:txBody>
          <a:bodyPr/>
          <a:lstStyle/>
          <a:p>
            <a:fld id="{4FAB73BC-B049-4115-A692-8D63A059BFB8}" type="slidenum">
              <a:rPr lang="en-US" smtClean="0"/>
              <a:pPr/>
              <a:t>80</a:t>
            </a:fld>
            <a:endParaRPr lang="en-US" dirty="0"/>
          </a:p>
        </p:txBody>
      </p:sp>
      <p:sp>
        <p:nvSpPr>
          <p:cNvPr id="4" name="Content Placeholder 3">
            <a:extLst>
              <a:ext uri="{FF2B5EF4-FFF2-40B4-BE49-F238E27FC236}">
                <a16:creationId xmlns:a16="http://schemas.microsoft.com/office/drawing/2014/main" id="{474C59E7-88BA-0848-8048-C88A57254574}"/>
              </a:ext>
            </a:extLst>
          </p:cNvPr>
          <p:cNvSpPr>
            <a:spLocks noGrp="1"/>
          </p:cNvSpPr>
          <p:nvPr>
            <p:ph type="body" sz="quarter" idx="10"/>
          </p:nvPr>
        </p:nvSpPr>
        <p:spPr/>
        <p:txBody>
          <a:bodyPr/>
          <a:lstStyle/>
          <a:p>
            <a:r>
              <a:rPr lang="en-US" dirty="0"/>
              <a:t>Simple intermediate between multiple “high” (close to CPU) and “low” (close to memory) components</a:t>
            </a:r>
          </a:p>
          <a:p>
            <a:pPr lvl="1"/>
            <a:r>
              <a:rPr lang="en-US" dirty="0"/>
              <a:t>Ports: </a:t>
            </a:r>
            <a:r>
              <a:rPr lang="en-US" dirty="0" err="1"/>
              <a:t>high_network_X</a:t>
            </a:r>
            <a:r>
              <a:rPr lang="en-US" dirty="0"/>
              <a:t>, </a:t>
            </a:r>
            <a:r>
              <a:rPr lang="en-US" dirty="0" err="1"/>
              <a:t>low_network_Y</a:t>
            </a:r>
            <a:endParaRPr lang="en-US" dirty="0"/>
          </a:p>
          <a:p>
            <a:r>
              <a:rPr lang="en-US" dirty="0"/>
              <a:t>Supports point-to-point and broadcast events</a:t>
            </a:r>
          </a:p>
          <a:p>
            <a:r>
              <a:rPr lang="en-US" dirty="0"/>
              <a:t>Clocked</a:t>
            </a:r>
          </a:p>
          <a:p>
            <a:pPr lvl="1"/>
            <a:r>
              <a:rPr lang="en-US" dirty="0"/>
              <a:t>On each tick, if an event has arrived, forward it on the correct port</a:t>
            </a:r>
          </a:p>
          <a:p>
            <a:pPr lvl="1"/>
            <a:r>
              <a:rPr lang="en-US" dirty="0"/>
              <a:t>2 cycle transfer</a:t>
            </a:r>
          </a:p>
          <a:p>
            <a:pPr lvl="2"/>
            <a:r>
              <a:rPr lang="en-US" dirty="0"/>
              <a:t>Cycle 1: Event from sender to bus</a:t>
            </a:r>
          </a:p>
          <a:p>
            <a:pPr lvl="2"/>
            <a:r>
              <a:rPr lang="en-US" dirty="0"/>
              <a:t>Cycle 2: Event from bus to sender</a:t>
            </a:r>
          </a:p>
        </p:txBody>
      </p:sp>
      <p:sp>
        <p:nvSpPr>
          <p:cNvPr id="5" name="TextBox 4">
            <a:extLst>
              <a:ext uri="{FF2B5EF4-FFF2-40B4-BE49-F238E27FC236}">
                <a16:creationId xmlns:a16="http://schemas.microsoft.com/office/drawing/2014/main" id="{4FC21022-4CF8-8B43-B0C1-B462C9F3E695}"/>
              </a:ext>
            </a:extLst>
          </p:cNvPr>
          <p:cNvSpPr txBox="1"/>
          <p:nvPr/>
        </p:nvSpPr>
        <p:spPr>
          <a:xfrm>
            <a:off x="720648" y="694614"/>
            <a:ext cx="8083513" cy="338554"/>
          </a:xfrm>
          <a:prstGeom prst="rect">
            <a:avLst/>
          </a:prstGeom>
          <a:noFill/>
        </p:spPr>
        <p:txBody>
          <a:bodyPr wrap="square" rtlCol="0">
            <a:spAutoFit/>
          </a:bodyPr>
          <a:lstStyle/>
          <a:p>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/elements/memHierarchy/</a:t>
            </a:r>
            <a:r>
              <a:rPr lang="en-US" sz="1600" dirty="0" err="1">
                <a:latin typeface="Consolas" panose="020B0609020204030204" pitchFamily="49" charset="0"/>
                <a:cs typeface="Consolas" panose="020B0609020204030204" pitchFamily="49" charset="0"/>
              </a:rPr>
              <a:t>bus.h</a:t>
            </a:r>
            <a:endParaRPr lang="en-US" sz="1600" dirty="0">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CB900416-590C-CD40-8034-CF73B814DF4D}"/>
              </a:ext>
            </a:extLst>
          </p:cNvPr>
          <p:cNvSpPr/>
          <p:nvPr/>
        </p:nvSpPr>
        <p:spPr>
          <a:xfrm>
            <a:off x="7459896" y="4868931"/>
            <a:ext cx="3582955" cy="402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a:t>
            </a:r>
          </a:p>
        </p:txBody>
      </p:sp>
      <p:grpSp>
        <p:nvGrpSpPr>
          <p:cNvPr id="21" name="Group 20">
            <a:extLst>
              <a:ext uri="{FF2B5EF4-FFF2-40B4-BE49-F238E27FC236}">
                <a16:creationId xmlns:a16="http://schemas.microsoft.com/office/drawing/2014/main" id="{1D524F13-042B-2F4B-8379-F49CA414141D}"/>
              </a:ext>
            </a:extLst>
          </p:cNvPr>
          <p:cNvGrpSpPr/>
          <p:nvPr/>
        </p:nvGrpSpPr>
        <p:grpSpPr>
          <a:xfrm>
            <a:off x="7968369" y="4027343"/>
            <a:ext cx="2566008" cy="609600"/>
            <a:chOff x="7651425" y="4027343"/>
            <a:chExt cx="2566008" cy="609600"/>
          </a:xfrm>
        </p:grpSpPr>
        <p:sp>
          <p:nvSpPr>
            <p:cNvPr id="14" name="Rectangle 13">
              <a:extLst>
                <a:ext uri="{FF2B5EF4-FFF2-40B4-BE49-F238E27FC236}">
                  <a16:creationId xmlns:a16="http://schemas.microsoft.com/office/drawing/2014/main" id="{8187BAC2-DFD3-6543-9226-2A4DE8A6502E}"/>
                </a:ext>
              </a:extLst>
            </p:cNvPr>
            <p:cNvSpPr/>
            <p:nvPr/>
          </p:nvSpPr>
          <p:spPr>
            <a:xfrm>
              <a:off x="9423919" y="4027343"/>
              <a:ext cx="793514"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L2</a:t>
              </a:r>
            </a:p>
          </p:txBody>
        </p:sp>
        <p:sp>
          <p:nvSpPr>
            <p:cNvPr id="15" name="Rectangle 14">
              <a:extLst>
                <a:ext uri="{FF2B5EF4-FFF2-40B4-BE49-F238E27FC236}">
                  <a16:creationId xmlns:a16="http://schemas.microsoft.com/office/drawing/2014/main" id="{B8DFFAA5-AC4C-3746-BE37-7D8963038EF7}"/>
                </a:ext>
              </a:extLst>
            </p:cNvPr>
            <p:cNvSpPr/>
            <p:nvPr/>
          </p:nvSpPr>
          <p:spPr>
            <a:xfrm>
              <a:off x="7651425" y="4027343"/>
              <a:ext cx="793514"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L2</a:t>
              </a:r>
            </a:p>
          </p:txBody>
        </p:sp>
      </p:grpSp>
      <p:grpSp>
        <p:nvGrpSpPr>
          <p:cNvPr id="20" name="Group 19">
            <a:extLst>
              <a:ext uri="{FF2B5EF4-FFF2-40B4-BE49-F238E27FC236}">
                <a16:creationId xmlns:a16="http://schemas.microsoft.com/office/drawing/2014/main" id="{4C066DE1-015E-BE4E-A2E8-21EC12E9ABE0}"/>
              </a:ext>
            </a:extLst>
          </p:cNvPr>
          <p:cNvGrpSpPr/>
          <p:nvPr/>
        </p:nvGrpSpPr>
        <p:grpSpPr>
          <a:xfrm>
            <a:off x="7254668" y="5475574"/>
            <a:ext cx="3993411" cy="609600"/>
            <a:chOff x="7254668" y="5475574"/>
            <a:chExt cx="3993411" cy="609600"/>
          </a:xfrm>
        </p:grpSpPr>
        <p:sp>
          <p:nvSpPr>
            <p:cNvPr id="16" name="Rectangle 15">
              <a:extLst>
                <a:ext uri="{FF2B5EF4-FFF2-40B4-BE49-F238E27FC236}">
                  <a16:creationId xmlns:a16="http://schemas.microsoft.com/office/drawing/2014/main" id="{2992D973-1F2E-504E-AC77-7D44B622BD8D}"/>
                </a:ext>
              </a:extLst>
            </p:cNvPr>
            <p:cNvSpPr/>
            <p:nvPr/>
          </p:nvSpPr>
          <p:spPr>
            <a:xfrm>
              <a:off x="7254668" y="5475574"/>
              <a:ext cx="793514"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L3</a:t>
              </a:r>
            </a:p>
          </p:txBody>
        </p:sp>
        <p:sp>
          <p:nvSpPr>
            <p:cNvPr id="17" name="Rectangle 16">
              <a:extLst>
                <a:ext uri="{FF2B5EF4-FFF2-40B4-BE49-F238E27FC236}">
                  <a16:creationId xmlns:a16="http://schemas.microsoft.com/office/drawing/2014/main" id="{D02E1E7E-119A-3A45-B52B-78A25B848332}"/>
                </a:ext>
              </a:extLst>
            </p:cNvPr>
            <p:cNvSpPr/>
            <p:nvPr/>
          </p:nvSpPr>
          <p:spPr>
            <a:xfrm>
              <a:off x="8321300" y="5475574"/>
              <a:ext cx="793514"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L3</a:t>
              </a:r>
            </a:p>
          </p:txBody>
        </p:sp>
        <p:sp>
          <p:nvSpPr>
            <p:cNvPr id="18" name="Rectangle 17">
              <a:extLst>
                <a:ext uri="{FF2B5EF4-FFF2-40B4-BE49-F238E27FC236}">
                  <a16:creationId xmlns:a16="http://schemas.microsoft.com/office/drawing/2014/main" id="{978FFB81-8D96-DB48-B929-48A660136584}"/>
                </a:ext>
              </a:extLst>
            </p:cNvPr>
            <p:cNvSpPr/>
            <p:nvPr/>
          </p:nvSpPr>
          <p:spPr>
            <a:xfrm>
              <a:off x="9387932" y="5475574"/>
              <a:ext cx="793514"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L3</a:t>
              </a:r>
            </a:p>
          </p:txBody>
        </p:sp>
        <p:sp>
          <p:nvSpPr>
            <p:cNvPr id="19" name="Rectangle 18">
              <a:extLst>
                <a:ext uri="{FF2B5EF4-FFF2-40B4-BE49-F238E27FC236}">
                  <a16:creationId xmlns:a16="http://schemas.microsoft.com/office/drawing/2014/main" id="{947347AC-CBBE-6B45-8FAB-7D16074D9CEB}"/>
                </a:ext>
              </a:extLst>
            </p:cNvPr>
            <p:cNvSpPr/>
            <p:nvPr/>
          </p:nvSpPr>
          <p:spPr>
            <a:xfrm>
              <a:off x="10454565" y="5475574"/>
              <a:ext cx="793514"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L3</a:t>
              </a:r>
            </a:p>
          </p:txBody>
        </p:sp>
      </p:grpSp>
      <p:cxnSp>
        <p:nvCxnSpPr>
          <p:cNvPr id="23" name="Straight Connector 22">
            <a:extLst>
              <a:ext uri="{FF2B5EF4-FFF2-40B4-BE49-F238E27FC236}">
                <a16:creationId xmlns:a16="http://schemas.microsoft.com/office/drawing/2014/main" id="{A4C09002-0FEF-074A-B690-56F6D6A0195E}"/>
              </a:ext>
            </a:extLst>
          </p:cNvPr>
          <p:cNvCxnSpPr>
            <a:cxnSpLocks/>
            <a:stCxn id="15" idx="2"/>
          </p:cNvCxnSpPr>
          <p:nvPr/>
        </p:nvCxnSpPr>
        <p:spPr>
          <a:xfrm>
            <a:off x="8365126" y="4636943"/>
            <a:ext cx="0" cy="231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4E9309-FBBE-1345-93A5-B239E165A889}"/>
              </a:ext>
            </a:extLst>
          </p:cNvPr>
          <p:cNvCxnSpPr>
            <a:cxnSpLocks/>
          </p:cNvCxnSpPr>
          <p:nvPr/>
        </p:nvCxnSpPr>
        <p:spPr>
          <a:xfrm>
            <a:off x="10181446" y="4636943"/>
            <a:ext cx="0" cy="218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BDB17B-0723-644F-8D36-E7F0C6CF01C6}"/>
              </a:ext>
            </a:extLst>
          </p:cNvPr>
          <p:cNvCxnSpPr>
            <a:cxnSpLocks/>
            <a:stCxn id="17" idx="0"/>
          </p:cNvCxnSpPr>
          <p:nvPr/>
        </p:nvCxnSpPr>
        <p:spPr>
          <a:xfrm flipV="1">
            <a:off x="8718057" y="5285540"/>
            <a:ext cx="0" cy="190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BFA42D-CCB1-834C-8BCE-1CAD6B2D0353}"/>
              </a:ext>
            </a:extLst>
          </p:cNvPr>
          <p:cNvCxnSpPr>
            <a:cxnSpLocks/>
            <a:stCxn id="18" idx="0"/>
          </p:cNvCxnSpPr>
          <p:nvPr/>
        </p:nvCxnSpPr>
        <p:spPr>
          <a:xfrm flipV="1">
            <a:off x="9784689" y="5285540"/>
            <a:ext cx="0" cy="190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AC373F-E302-A74C-9689-01C4CBFF319F}"/>
              </a:ext>
            </a:extLst>
          </p:cNvPr>
          <p:cNvCxnSpPr>
            <a:cxnSpLocks/>
            <a:endCxn id="19" idx="0"/>
          </p:cNvCxnSpPr>
          <p:nvPr/>
        </p:nvCxnSpPr>
        <p:spPr>
          <a:xfrm>
            <a:off x="10851322" y="5285540"/>
            <a:ext cx="0" cy="190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FA4CED-AFF5-CE40-8145-DBBCA304CED4}"/>
              </a:ext>
            </a:extLst>
          </p:cNvPr>
          <p:cNvCxnSpPr>
            <a:cxnSpLocks/>
            <a:endCxn id="16" idx="0"/>
          </p:cNvCxnSpPr>
          <p:nvPr/>
        </p:nvCxnSpPr>
        <p:spPr>
          <a:xfrm>
            <a:off x="7651425" y="5285540"/>
            <a:ext cx="0" cy="1900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90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2DCF3-3E04-C045-B3DA-68137A7A6E8A}"/>
              </a:ext>
            </a:extLst>
          </p:cNvPr>
          <p:cNvSpPr>
            <a:spLocks noGrp="1"/>
          </p:cNvSpPr>
          <p:nvPr>
            <p:ph type="title"/>
          </p:nvPr>
        </p:nvSpPr>
        <p:spPr/>
        <p:txBody>
          <a:bodyPr/>
          <a:lstStyle/>
          <a:p>
            <a:r>
              <a:rPr lang="en-US" dirty="0"/>
              <a:t>Connecting MemHierarchy Components: </a:t>
            </a:r>
            <a:r>
              <a:rPr lang="en-US" dirty="0" err="1"/>
              <a:t>MemNIC</a:t>
            </a:r>
            <a:endParaRPr lang="en-US" dirty="0"/>
          </a:p>
        </p:txBody>
      </p:sp>
      <p:sp>
        <p:nvSpPr>
          <p:cNvPr id="3" name="Slide Number Placeholder 2">
            <a:extLst>
              <a:ext uri="{FF2B5EF4-FFF2-40B4-BE49-F238E27FC236}">
                <a16:creationId xmlns:a16="http://schemas.microsoft.com/office/drawing/2014/main" id="{1DD3C46B-5FF7-5942-95C3-D05C4C7684A3}"/>
              </a:ext>
            </a:extLst>
          </p:cNvPr>
          <p:cNvSpPr>
            <a:spLocks noGrp="1"/>
          </p:cNvSpPr>
          <p:nvPr>
            <p:ph type="sldNum" sz="quarter" idx="4"/>
          </p:nvPr>
        </p:nvSpPr>
        <p:spPr/>
        <p:txBody>
          <a:bodyPr/>
          <a:lstStyle/>
          <a:p>
            <a:fld id="{4FAB73BC-B049-4115-A692-8D63A059BFB8}" type="slidenum">
              <a:rPr lang="en-US" smtClean="0"/>
              <a:pPr/>
              <a:t>81</a:t>
            </a:fld>
            <a:endParaRPr lang="en-US" dirty="0"/>
          </a:p>
        </p:txBody>
      </p:sp>
      <p:sp>
        <p:nvSpPr>
          <p:cNvPr id="4" name="Content Placeholder 3">
            <a:extLst>
              <a:ext uri="{FF2B5EF4-FFF2-40B4-BE49-F238E27FC236}">
                <a16:creationId xmlns:a16="http://schemas.microsoft.com/office/drawing/2014/main" id="{2DB920FB-A12D-6747-9DC9-2BE95B2314FE}"/>
              </a:ext>
            </a:extLst>
          </p:cNvPr>
          <p:cNvSpPr>
            <a:spLocks noGrp="1"/>
          </p:cNvSpPr>
          <p:nvPr>
            <p:ph type="body" sz="quarter" idx="10"/>
          </p:nvPr>
        </p:nvSpPr>
        <p:spPr/>
        <p:txBody>
          <a:bodyPr>
            <a:normAutofit/>
          </a:bodyPr>
          <a:lstStyle/>
          <a:p>
            <a:r>
              <a:rPr lang="en-US" dirty="0"/>
              <a:t>Enables </a:t>
            </a:r>
            <a:r>
              <a:rPr lang="en-US" dirty="0" err="1"/>
              <a:t>NoC</a:t>
            </a:r>
            <a:r>
              <a:rPr lang="en-US" dirty="0"/>
              <a:t> communication</a:t>
            </a:r>
          </a:p>
          <a:p>
            <a:pPr lvl="1"/>
            <a:r>
              <a:rPr lang="en-US" dirty="0"/>
              <a:t>MemHierarchy Component </a:t>
            </a:r>
            <a:r>
              <a:rPr lang="en-US" dirty="0">
                <a:sym typeface="Wingdings" pitchFamily="2" charset="2"/>
              </a:rPr>
              <a:t></a:t>
            </a:r>
            <a:r>
              <a:rPr lang="en-US" dirty="0"/>
              <a:t> </a:t>
            </a:r>
            <a:r>
              <a:rPr lang="en-US" dirty="0" err="1"/>
              <a:t>MemNIC</a:t>
            </a:r>
            <a:r>
              <a:rPr lang="en-US" dirty="0"/>
              <a:t> </a:t>
            </a:r>
            <a:r>
              <a:rPr lang="en-US" dirty="0">
                <a:sym typeface="Wingdings" pitchFamily="2" charset="2"/>
              </a:rPr>
              <a:t></a:t>
            </a:r>
            <a:r>
              <a:rPr lang="en-US" dirty="0"/>
              <a:t> </a:t>
            </a:r>
            <a:r>
              <a:rPr lang="en-US" dirty="0" err="1"/>
              <a:t>SimpleNetwork</a:t>
            </a:r>
            <a:r>
              <a:rPr lang="en-US" dirty="0"/>
              <a:t> </a:t>
            </a:r>
            <a:r>
              <a:rPr lang="en-US" dirty="0">
                <a:sym typeface="Wingdings" pitchFamily="2" charset="2"/>
              </a:rPr>
              <a:t></a:t>
            </a:r>
            <a:r>
              <a:rPr lang="en-US" dirty="0"/>
              <a:t> network</a:t>
            </a:r>
          </a:p>
          <a:p>
            <a:r>
              <a:rPr lang="en-US" dirty="0" err="1"/>
              <a:t>SimpleNetwork</a:t>
            </a:r>
            <a:r>
              <a:rPr lang="en-US" dirty="0"/>
              <a:t> wraps a generic (e.g., memory) event in a network event</a:t>
            </a:r>
          </a:p>
          <a:p>
            <a:r>
              <a:rPr lang="en-US" dirty="0" err="1"/>
              <a:t>MemNIC</a:t>
            </a:r>
            <a:r>
              <a:rPr lang="en-US" dirty="0"/>
              <a:t> adds memory-oriented addressing support</a:t>
            </a:r>
          </a:p>
          <a:p>
            <a:pPr lvl="1"/>
            <a:r>
              <a:rPr lang="en-US" dirty="0"/>
              <a:t>Look up destination by event request address</a:t>
            </a:r>
          </a:p>
          <a:p>
            <a:pPr lvl="1"/>
            <a:r>
              <a:rPr lang="en-US" dirty="0"/>
              <a:t>Some support for self-discovery of destinations</a:t>
            </a:r>
          </a:p>
          <a:p>
            <a:pPr lvl="2"/>
            <a:r>
              <a:rPr lang="en-US" dirty="0"/>
              <a:t>Put L3, directory, memory on the network and they figure out where things get routed</a:t>
            </a:r>
          </a:p>
          <a:p>
            <a:pPr lvl="2"/>
            <a:r>
              <a:rPr lang="en-US" dirty="0"/>
              <a:t>Not fool-proof: sometimes need to specify which “group” or level a component belongs to and which “groups” (levels) it talks to </a:t>
            </a:r>
          </a:p>
          <a:p>
            <a:pPr lvl="3"/>
            <a:r>
              <a:rPr lang="en-US" dirty="0"/>
              <a:t>More than 3 groups, scratchpads</a:t>
            </a:r>
          </a:p>
        </p:txBody>
      </p:sp>
      <p:sp>
        <p:nvSpPr>
          <p:cNvPr id="5" name="TextBox 4">
            <a:extLst>
              <a:ext uri="{FF2B5EF4-FFF2-40B4-BE49-F238E27FC236}">
                <a16:creationId xmlns:a16="http://schemas.microsoft.com/office/drawing/2014/main" id="{FAF5BCF6-2D1F-C74E-BB76-264608EA57D5}"/>
              </a:ext>
            </a:extLst>
          </p:cNvPr>
          <p:cNvSpPr txBox="1"/>
          <p:nvPr/>
        </p:nvSpPr>
        <p:spPr>
          <a:xfrm>
            <a:off x="720648" y="694614"/>
            <a:ext cx="8083513" cy="338554"/>
          </a:xfrm>
          <a:prstGeom prst="rect">
            <a:avLst/>
          </a:prstGeom>
          <a:noFill/>
        </p:spPr>
        <p:txBody>
          <a:bodyPr wrap="square" rtlCol="0">
            <a:spAutoFit/>
          </a:bodyPr>
          <a:lstStyle/>
          <a:p>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/elements/memHierarchy/</a:t>
            </a:r>
            <a:r>
              <a:rPr lang="en-US" sz="1600" dirty="0" err="1">
                <a:latin typeface="Consolas" panose="020B0609020204030204" pitchFamily="49" charset="0"/>
                <a:cs typeface="Consolas" panose="020B0609020204030204" pitchFamily="49" charset="0"/>
              </a:rPr>
              <a:t>memNIC.h</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9242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56177-0AE3-A044-B631-933E98B138E0}"/>
              </a:ext>
            </a:extLst>
          </p:cNvPr>
          <p:cNvSpPr>
            <a:spLocks noGrp="1"/>
          </p:cNvSpPr>
          <p:nvPr>
            <p:ph type="title"/>
          </p:nvPr>
        </p:nvSpPr>
        <p:spPr/>
        <p:txBody>
          <a:bodyPr/>
          <a:lstStyle/>
          <a:p>
            <a:r>
              <a:rPr lang="en-US" dirty="0"/>
              <a:t>Configuring </a:t>
            </a:r>
            <a:r>
              <a:rPr lang="en-US" dirty="0" err="1"/>
              <a:t>memH</a:t>
            </a:r>
            <a:r>
              <a:rPr lang="en-US" dirty="0"/>
              <a:t> components</a:t>
            </a:r>
          </a:p>
        </p:txBody>
      </p:sp>
      <p:sp>
        <p:nvSpPr>
          <p:cNvPr id="4" name="Slide Number Placeholder 3">
            <a:extLst>
              <a:ext uri="{FF2B5EF4-FFF2-40B4-BE49-F238E27FC236}">
                <a16:creationId xmlns:a16="http://schemas.microsoft.com/office/drawing/2014/main" id="{F4FF0AFE-E370-B243-8A92-FE5465AC8A8B}"/>
              </a:ext>
            </a:extLst>
          </p:cNvPr>
          <p:cNvSpPr>
            <a:spLocks noGrp="1"/>
          </p:cNvSpPr>
          <p:nvPr>
            <p:ph type="sldNum" sz="quarter" idx="4"/>
          </p:nvPr>
        </p:nvSpPr>
        <p:spPr/>
        <p:txBody>
          <a:bodyPr/>
          <a:lstStyle/>
          <a:p>
            <a:fld id="{4FAB73BC-B049-4115-A692-8D63A059BFB8}" type="slidenum">
              <a:rPr lang="en-US" smtClean="0"/>
              <a:pPr/>
              <a:t>82</a:t>
            </a:fld>
            <a:endParaRPr lang="en-US" dirty="0"/>
          </a:p>
        </p:txBody>
      </p:sp>
      <p:sp>
        <p:nvSpPr>
          <p:cNvPr id="5" name="Content Placeholder 4">
            <a:extLst>
              <a:ext uri="{FF2B5EF4-FFF2-40B4-BE49-F238E27FC236}">
                <a16:creationId xmlns:a16="http://schemas.microsoft.com/office/drawing/2014/main" id="{F38C6B50-3F9F-5644-8D13-1B0612576F09}"/>
              </a:ext>
            </a:extLst>
          </p:cNvPr>
          <p:cNvSpPr>
            <a:spLocks noGrp="1"/>
          </p:cNvSpPr>
          <p:nvPr>
            <p:ph type="body" sz="quarter" idx="10"/>
          </p:nvPr>
        </p:nvSpPr>
        <p:spPr/>
        <p:txBody>
          <a:bodyPr>
            <a:normAutofit/>
          </a:bodyPr>
          <a:lstStyle/>
          <a:p>
            <a:r>
              <a:rPr lang="en-US" dirty="0" err="1"/>
              <a:t>memH</a:t>
            </a:r>
            <a:r>
              <a:rPr lang="en-US" dirty="0"/>
              <a:t> components generally have two subcomponent slots</a:t>
            </a:r>
          </a:p>
          <a:p>
            <a:pPr lvl="1"/>
            <a:r>
              <a:rPr lang="en-US" dirty="0"/>
              <a:t>Towards processor: “</a:t>
            </a:r>
            <a:r>
              <a:rPr lang="en-US" dirty="0" err="1"/>
              <a:t>cpulink</a:t>
            </a:r>
            <a:r>
              <a:rPr lang="en-US" dirty="0"/>
              <a:t>”</a:t>
            </a:r>
          </a:p>
          <a:p>
            <a:pPr lvl="1"/>
            <a:r>
              <a:rPr lang="en-US" dirty="0"/>
              <a:t>Towards memory: “</a:t>
            </a:r>
            <a:r>
              <a:rPr lang="en-US" dirty="0" err="1"/>
              <a:t>memlink</a:t>
            </a:r>
            <a:r>
              <a:rPr lang="en-US" dirty="0"/>
              <a:t>”</a:t>
            </a:r>
          </a:p>
          <a:p>
            <a:pPr lvl="1"/>
            <a:r>
              <a:rPr lang="en-US" dirty="0"/>
              <a:t>Must fill at least one</a:t>
            </a:r>
          </a:p>
          <a:p>
            <a:pPr lvl="2"/>
            <a:r>
              <a:rPr lang="en-US" dirty="0"/>
              <a:t>Default is to load the ‘</a:t>
            </a:r>
            <a:r>
              <a:rPr lang="en-US" dirty="0" err="1"/>
              <a:t>memHierarchy.MemLink</a:t>
            </a:r>
            <a:r>
              <a:rPr lang="en-US" dirty="0"/>
              <a:t>” subcomponent for bus, direct link interfaces</a:t>
            </a:r>
          </a:p>
          <a:p>
            <a:r>
              <a:rPr lang="en-US" dirty="0"/>
              <a:t>Default is equivalent to:</a:t>
            </a:r>
          </a:p>
          <a:p>
            <a:endParaRPr lang="en-US" dirty="0"/>
          </a:p>
          <a:p>
            <a:r>
              <a:rPr lang="en-US" dirty="0"/>
              <a:t>Alternately for a </a:t>
            </a:r>
            <a:r>
              <a:rPr lang="en-US" dirty="0" err="1"/>
              <a:t>NoC</a:t>
            </a:r>
            <a:r>
              <a:rPr lang="en-US" dirty="0"/>
              <a:t>…</a:t>
            </a:r>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29AF5FF4-9B02-3746-9914-5E0322E2138B}"/>
              </a:ext>
            </a:extLst>
          </p:cNvPr>
          <p:cNvSpPr>
            <a:spLocks noGrp="1"/>
          </p:cNvSpPr>
          <p:nvPr>
            <p:ph type="dt" sz="half" idx="4294967295"/>
          </p:nvPr>
        </p:nvSpPr>
        <p:spPr>
          <a:xfrm>
            <a:off x="0" y="6486525"/>
            <a:ext cx="2471738" cy="365125"/>
          </a:xfrm>
          <a:prstGeom prst="rect">
            <a:avLst/>
          </a:prstGeom>
        </p:spPr>
        <p:txBody>
          <a:bodyPr/>
          <a:lstStyle/>
          <a:p>
            <a:fld id="{21CFFC65-F19B-E241-BA7B-613451C4E80D}" type="datetime1">
              <a:rPr lang="en-US" smtClean="0"/>
              <a:t>11/6/20</a:t>
            </a:fld>
            <a:endParaRPr lang="en-US" dirty="0"/>
          </a:p>
        </p:txBody>
      </p:sp>
      <p:sp>
        <p:nvSpPr>
          <p:cNvPr id="6" name="TextBox 5">
            <a:extLst>
              <a:ext uri="{FF2B5EF4-FFF2-40B4-BE49-F238E27FC236}">
                <a16:creationId xmlns:a16="http://schemas.microsoft.com/office/drawing/2014/main" id="{BC50D649-D599-EB4C-91B1-5A597B63E1F7}"/>
              </a:ext>
            </a:extLst>
          </p:cNvPr>
          <p:cNvSpPr txBox="1"/>
          <p:nvPr/>
        </p:nvSpPr>
        <p:spPr>
          <a:xfrm>
            <a:off x="1005128" y="3695257"/>
            <a:ext cx="8483600" cy="646331"/>
          </a:xfrm>
          <a:prstGeom prst="rect">
            <a:avLst/>
          </a:prstGeom>
          <a:solidFill>
            <a:schemeClr val="accent3">
              <a:lumMod val="20000"/>
              <a:lumOff val="80000"/>
            </a:schemeClr>
          </a:solidFill>
        </p:spPr>
        <p:txBody>
          <a:bodyPr wrap="square" rtlCol="0">
            <a:spAutoFit/>
          </a:bodyPr>
          <a:lstStyle/>
          <a:p>
            <a:r>
              <a:rPr lang="en-US" dirty="0" err="1">
                <a:latin typeface="Consolas" panose="020B0609020204030204" pitchFamily="49" charset="0"/>
                <a:cs typeface="Consolas" panose="020B0609020204030204" pitchFamily="49" charset="0"/>
              </a:rPr>
              <a:t>cache.setSubComponent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cpulink</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memHierarchy.MemLink</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cache.setSubComponent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memlink</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memHierarchy.MemLink</a:t>
            </a:r>
            <a:r>
              <a:rPr lang="en-US" dirty="0">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F2EDBE1C-2BA9-9F40-87C2-3E474CD02252}"/>
              </a:ext>
            </a:extLst>
          </p:cNvPr>
          <p:cNvSpPr txBox="1"/>
          <p:nvPr/>
        </p:nvSpPr>
        <p:spPr>
          <a:xfrm>
            <a:off x="1005128" y="4753116"/>
            <a:ext cx="8483600" cy="646331"/>
          </a:xfrm>
          <a:prstGeom prst="rect">
            <a:avLst/>
          </a:prstGeom>
          <a:solidFill>
            <a:schemeClr val="accent3">
              <a:lumMod val="20000"/>
              <a:lumOff val="80000"/>
            </a:schemeClr>
          </a:solidFill>
        </p:spPr>
        <p:txBody>
          <a:bodyPr wrap="square" rtlCol="0">
            <a:spAutoFit/>
          </a:bodyPr>
          <a:lstStyle/>
          <a:p>
            <a:r>
              <a:rPr lang="en-US" dirty="0" err="1">
                <a:latin typeface="Consolas" panose="020B0609020204030204" pitchFamily="49" charset="0"/>
                <a:cs typeface="Consolas" panose="020B0609020204030204" pitchFamily="49" charset="0"/>
              </a:rPr>
              <a:t>nic</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cache.setSubComponent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cpulink</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memHierarchy.MemNIC</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nic.setSubComponent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linkcontrol</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merlin.linkcontrol</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20704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33F17-6E91-1E49-AED2-D71CAAE8A5EA}"/>
              </a:ext>
            </a:extLst>
          </p:cNvPr>
          <p:cNvSpPr>
            <a:spLocks noGrp="1"/>
          </p:cNvSpPr>
          <p:nvPr>
            <p:ph type="title"/>
          </p:nvPr>
        </p:nvSpPr>
        <p:spPr/>
        <p:txBody>
          <a:bodyPr/>
          <a:lstStyle/>
          <a:p>
            <a:r>
              <a:rPr lang="en-US" dirty="0"/>
              <a:t>Merlin: Network library</a:t>
            </a:r>
          </a:p>
        </p:txBody>
      </p:sp>
      <p:sp>
        <p:nvSpPr>
          <p:cNvPr id="4" name="Slide Number Placeholder 3">
            <a:extLst>
              <a:ext uri="{FF2B5EF4-FFF2-40B4-BE49-F238E27FC236}">
                <a16:creationId xmlns:a16="http://schemas.microsoft.com/office/drawing/2014/main" id="{15E7A92F-4F7A-CE4D-8E9B-F412A451E2D0}"/>
              </a:ext>
            </a:extLst>
          </p:cNvPr>
          <p:cNvSpPr>
            <a:spLocks noGrp="1"/>
          </p:cNvSpPr>
          <p:nvPr>
            <p:ph type="sldNum" sz="quarter" idx="4"/>
          </p:nvPr>
        </p:nvSpPr>
        <p:spPr/>
        <p:txBody>
          <a:bodyPr/>
          <a:lstStyle/>
          <a:p>
            <a:fld id="{4FAB73BC-B049-4115-A692-8D63A059BFB8}" type="slidenum">
              <a:rPr lang="en-US" smtClean="0"/>
              <a:pPr/>
              <a:t>83</a:t>
            </a:fld>
            <a:endParaRPr lang="en-US" dirty="0"/>
          </a:p>
        </p:txBody>
      </p:sp>
      <p:sp>
        <p:nvSpPr>
          <p:cNvPr id="5" name="Content Placeholder 4">
            <a:extLst>
              <a:ext uri="{FF2B5EF4-FFF2-40B4-BE49-F238E27FC236}">
                <a16:creationId xmlns:a16="http://schemas.microsoft.com/office/drawing/2014/main" id="{9B1EA9FD-88DB-BB41-9F01-6449B65F4CB4}"/>
              </a:ext>
            </a:extLst>
          </p:cNvPr>
          <p:cNvSpPr>
            <a:spLocks noGrp="1"/>
          </p:cNvSpPr>
          <p:nvPr>
            <p:ph type="body" sz="quarter" idx="10"/>
          </p:nvPr>
        </p:nvSpPr>
        <p:spPr/>
        <p:txBody>
          <a:bodyPr>
            <a:normAutofit lnSpcReduction="10000"/>
          </a:bodyPr>
          <a:lstStyle/>
          <a:p>
            <a:r>
              <a:rPr lang="en-US" dirty="0"/>
              <a:t>Low-level, flexible networking components that can be used to simulate high-speed networks (machine level) or on-chip networks</a:t>
            </a:r>
          </a:p>
          <a:p>
            <a:endParaRPr lang="en-US" sz="1200" dirty="0"/>
          </a:p>
          <a:p>
            <a:r>
              <a:rPr lang="en-US" dirty="0"/>
              <a:t>Capabilities</a:t>
            </a:r>
          </a:p>
          <a:p>
            <a:pPr lvl="1"/>
            <a:r>
              <a:rPr lang="en-US" dirty="0"/>
              <a:t>High radix router model (</a:t>
            </a:r>
            <a:r>
              <a:rPr lang="en-US" dirty="0" err="1"/>
              <a:t>hr_router</a:t>
            </a:r>
            <a:r>
              <a:rPr lang="en-US" dirty="0"/>
              <a:t>)</a:t>
            </a:r>
          </a:p>
          <a:p>
            <a:pPr lvl="1"/>
            <a:r>
              <a:rPr lang="en-US" dirty="0"/>
              <a:t>Topologies – mesh, n-dim tori, fat-tree, dragonfly</a:t>
            </a:r>
          </a:p>
          <a:p>
            <a:pPr lvl="1"/>
            <a:endParaRPr lang="en-US" sz="1200" dirty="0"/>
          </a:p>
          <a:p>
            <a:r>
              <a:rPr lang="en-US" dirty="0"/>
              <a:t>Many ways to drive a network</a:t>
            </a:r>
          </a:p>
          <a:p>
            <a:pPr lvl="1"/>
            <a:r>
              <a:rPr lang="en-US" dirty="0"/>
              <a:t>Simple traffic generation models</a:t>
            </a:r>
          </a:p>
          <a:p>
            <a:pPr lvl="2"/>
            <a:r>
              <a:rPr lang="en-US" dirty="0"/>
              <a:t>Nearest neighbor, uniform, uniform w/ hotspot, normal, binomial</a:t>
            </a:r>
          </a:p>
          <a:p>
            <a:pPr lvl="1"/>
            <a:r>
              <a:rPr lang="en-US" i="1" dirty="0"/>
              <a:t>MemHierarchy</a:t>
            </a:r>
          </a:p>
          <a:p>
            <a:pPr lvl="1"/>
            <a:r>
              <a:rPr lang="en-US" dirty="0"/>
              <a:t>Lightweight network endpoint models (</a:t>
            </a:r>
            <a:r>
              <a:rPr lang="en-US" i="1" dirty="0"/>
              <a:t>Ember</a:t>
            </a:r>
            <a:r>
              <a:rPr lang="en-US" dirty="0"/>
              <a:t> )</a:t>
            </a:r>
          </a:p>
          <a:p>
            <a:pPr lvl="1"/>
            <a:r>
              <a:rPr lang="en-US" dirty="0"/>
              <a:t>Or, make your own</a:t>
            </a:r>
          </a:p>
          <a:p>
            <a:endParaRPr lang="en-US" dirty="0"/>
          </a:p>
        </p:txBody>
      </p:sp>
      <p:sp>
        <p:nvSpPr>
          <p:cNvPr id="3" name="Date Placeholder 2">
            <a:extLst>
              <a:ext uri="{FF2B5EF4-FFF2-40B4-BE49-F238E27FC236}">
                <a16:creationId xmlns:a16="http://schemas.microsoft.com/office/drawing/2014/main" id="{6EA740AC-2EEF-D440-B602-6FCBF6B5B94A}"/>
              </a:ext>
            </a:extLst>
          </p:cNvPr>
          <p:cNvSpPr>
            <a:spLocks noGrp="1"/>
          </p:cNvSpPr>
          <p:nvPr>
            <p:ph type="dt" sz="half" idx="4294967295"/>
          </p:nvPr>
        </p:nvSpPr>
        <p:spPr>
          <a:xfrm>
            <a:off x="0" y="6486525"/>
            <a:ext cx="2471738" cy="365125"/>
          </a:xfrm>
        </p:spPr>
        <p:txBody>
          <a:bodyPr/>
          <a:lstStyle/>
          <a:p>
            <a:fld id="{21CFFC65-F19B-E241-BA7B-613451C4E80D}" type="datetime1">
              <a:rPr lang="en-US" smtClean="0"/>
              <a:t>11/6/20</a:t>
            </a:fld>
            <a:endParaRPr lang="en-US" dirty="0"/>
          </a:p>
        </p:txBody>
      </p:sp>
    </p:spTree>
    <p:extLst>
      <p:ext uri="{BB962C8B-B14F-4D97-AF65-F5344CB8AC3E}">
        <p14:creationId xmlns:p14="http://schemas.microsoft.com/office/powerpoint/2010/main" val="9698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46E6A-0623-0340-B3F9-0FF47FB8F3D7}"/>
              </a:ext>
            </a:extLst>
          </p:cNvPr>
          <p:cNvSpPr>
            <a:spLocks noGrp="1"/>
          </p:cNvSpPr>
          <p:nvPr>
            <p:ph type="title"/>
          </p:nvPr>
        </p:nvSpPr>
        <p:spPr/>
        <p:txBody>
          <a:bodyPr/>
          <a:lstStyle/>
          <a:p>
            <a:r>
              <a:rPr lang="en-US" dirty="0"/>
              <a:t>Merlin High Level Overview</a:t>
            </a:r>
          </a:p>
        </p:txBody>
      </p:sp>
      <p:sp>
        <p:nvSpPr>
          <p:cNvPr id="3" name="Date Placeholder 2">
            <a:extLst>
              <a:ext uri="{FF2B5EF4-FFF2-40B4-BE49-F238E27FC236}">
                <a16:creationId xmlns:a16="http://schemas.microsoft.com/office/drawing/2014/main" id="{6EF376FC-E7A9-BB48-AA33-D597E0BCD446}"/>
              </a:ext>
            </a:extLst>
          </p:cNvPr>
          <p:cNvSpPr>
            <a:spLocks noGrp="1"/>
          </p:cNvSpPr>
          <p:nvPr>
            <p:ph type="dt" sz="half" idx="2"/>
          </p:nvPr>
        </p:nvSpPr>
        <p:spPr/>
        <p:txBody>
          <a:bodyPr/>
          <a:lstStyle/>
          <a:p>
            <a:fld id="{21CFFC65-F19B-E241-BA7B-613451C4E80D}" type="datetime1">
              <a:rPr lang="en-US" smtClean="0"/>
              <a:t>11/6/20</a:t>
            </a:fld>
            <a:endParaRPr lang="en-US" dirty="0"/>
          </a:p>
        </p:txBody>
      </p:sp>
      <p:sp>
        <p:nvSpPr>
          <p:cNvPr id="4" name="Slide Number Placeholder 3">
            <a:extLst>
              <a:ext uri="{FF2B5EF4-FFF2-40B4-BE49-F238E27FC236}">
                <a16:creationId xmlns:a16="http://schemas.microsoft.com/office/drawing/2014/main" id="{675CB4AC-F85B-8741-99B6-D4331B1267E7}"/>
              </a:ext>
            </a:extLst>
          </p:cNvPr>
          <p:cNvSpPr>
            <a:spLocks noGrp="1"/>
          </p:cNvSpPr>
          <p:nvPr>
            <p:ph type="sldNum" sz="quarter" idx="4"/>
          </p:nvPr>
        </p:nvSpPr>
        <p:spPr/>
        <p:txBody>
          <a:bodyPr/>
          <a:lstStyle/>
          <a:p>
            <a:fld id="{4FAB73BC-B049-4115-A692-8D63A059BFB8}" type="slidenum">
              <a:rPr lang="en-US" smtClean="0"/>
              <a:pPr/>
              <a:t>84</a:t>
            </a:fld>
            <a:endParaRPr lang="en-US" dirty="0"/>
          </a:p>
        </p:txBody>
      </p:sp>
      <p:grpSp>
        <p:nvGrpSpPr>
          <p:cNvPr id="5" name="Group 4">
            <a:extLst>
              <a:ext uri="{FF2B5EF4-FFF2-40B4-BE49-F238E27FC236}">
                <a16:creationId xmlns:a16="http://schemas.microsoft.com/office/drawing/2014/main" id="{A18E56F2-D824-BD41-A72A-AB19BD35A4D9}"/>
              </a:ext>
            </a:extLst>
          </p:cNvPr>
          <p:cNvGrpSpPr/>
          <p:nvPr/>
        </p:nvGrpSpPr>
        <p:grpSpPr>
          <a:xfrm>
            <a:off x="1946841" y="1216526"/>
            <a:ext cx="8298319" cy="4879464"/>
            <a:chOff x="401045" y="1216526"/>
            <a:chExt cx="8298319" cy="4879464"/>
          </a:xfrm>
        </p:grpSpPr>
        <p:sp>
          <p:nvSpPr>
            <p:cNvPr id="6" name="Rounded Rectangle 5">
              <a:extLst>
                <a:ext uri="{FF2B5EF4-FFF2-40B4-BE49-F238E27FC236}">
                  <a16:creationId xmlns:a16="http://schemas.microsoft.com/office/drawing/2014/main" id="{18F26EC7-2F2B-6746-8B02-A44E0F9DCC02}"/>
                </a:ext>
              </a:extLst>
            </p:cNvPr>
            <p:cNvSpPr/>
            <p:nvPr/>
          </p:nvSpPr>
          <p:spPr>
            <a:xfrm>
              <a:off x="1136314" y="1350211"/>
              <a:ext cx="2682239" cy="283410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hr_router</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 name="Rectangle 6">
              <a:extLst>
                <a:ext uri="{FF2B5EF4-FFF2-40B4-BE49-F238E27FC236}">
                  <a16:creationId xmlns:a16="http://schemas.microsoft.com/office/drawing/2014/main" id="{947E4961-26AC-6646-B66C-0C18D09FAD8F}"/>
                </a:ext>
              </a:extLst>
            </p:cNvPr>
            <p:cNvSpPr/>
            <p:nvPr/>
          </p:nvSpPr>
          <p:spPr>
            <a:xfrm>
              <a:off x="878304" y="3133560"/>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8" name="Rectangle 7">
              <a:extLst>
                <a:ext uri="{FF2B5EF4-FFF2-40B4-BE49-F238E27FC236}">
                  <a16:creationId xmlns:a16="http://schemas.microsoft.com/office/drawing/2014/main" id="{101BE083-C6B0-8C4E-A603-AC00C944947D}"/>
                </a:ext>
              </a:extLst>
            </p:cNvPr>
            <p:cNvSpPr/>
            <p:nvPr/>
          </p:nvSpPr>
          <p:spPr>
            <a:xfrm>
              <a:off x="878304" y="2344824"/>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9" name="Rectangle 8">
              <a:extLst>
                <a:ext uri="{FF2B5EF4-FFF2-40B4-BE49-F238E27FC236}">
                  <a16:creationId xmlns:a16="http://schemas.microsoft.com/office/drawing/2014/main" id="{6A56A797-22F2-624E-925D-A4475BCA037E}"/>
                </a:ext>
              </a:extLst>
            </p:cNvPr>
            <p:cNvSpPr/>
            <p:nvPr/>
          </p:nvSpPr>
          <p:spPr>
            <a:xfrm>
              <a:off x="3551185" y="3133560"/>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10" name="Rectangle 9">
              <a:extLst>
                <a:ext uri="{FF2B5EF4-FFF2-40B4-BE49-F238E27FC236}">
                  <a16:creationId xmlns:a16="http://schemas.microsoft.com/office/drawing/2014/main" id="{402B68C6-6D77-2E46-8B5C-09453881854A}"/>
                </a:ext>
              </a:extLst>
            </p:cNvPr>
            <p:cNvSpPr/>
            <p:nvPr/>
          </p:nvSpPr>
          <p:spPr>
            <a:xfrm>
              <a:off x="3551185" y="2344824"/>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18599A21-9068-6F42-868E-0287DE116C1D}"/>
                </a:ext>
              </a:extLst>
            </p:cNvPr>
            <p:cNvSpPr/>
            <p:nvPr/>
          </p:nvSpPr>
          <p:spPr>
            <a:xfrm>
              <a:off x="1667041" y="3923634"/>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12" name="Rectangle 11">
              <a:extLst>
                <a:ext uri="{FF2B5EF4-FFF2-40B4-BE49-F238E27FC236}">
                  <a16:creationId xmlns:a16="http://schemas.microsoft.com/office/drawing/2014/main" id="{6EC4C9D9-F67E-3C45-9D13-4B8030658355}"/>
                </a:ext>
              </a:extLst>
            </p:cNvPr>
            <p:cNvSpPr/>
            <p:nvPr/>
          </p:nvSpPr>
          <p:spPr>
            <a:xfrm>
              <a:off x="2628773" y="3923634"/>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13" name="Oval 12">
              <a:extLst>
                <a:ext uri="{FF2B5EF4-FFF2-40B4-BE49-F238E27FC236}">
                  <a16:creationId xmlns:a16="http://schemas.microsoft.com/office/drawing/2014/main" id="{86E95CC7-53CE-0244-839E-15C256B4DD7D}"/>
                </a:ext>
              </a:extLst>
            </p:cNvPr>
            <p:cNvSpPr/>
            <p:nvPr/>
          </p:nvSpPr>
          <p:spPr>
            <a:xfrm>
              <a:off x="1413040" y="1737900"/>
              <a:ext cx="2138145" cy="49998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Topology</a:t>
              </a:r>
            </a:p>
          </p:txBody>
        </p:sp>
        <p:sp>
          <p:nvSpPr>
            <p:cNvPr id="14" name="Hexagon 13">
              <a:extLst>
                <a:ext uri="{FF2B5EF4-FFF2-40B4-BE49-F238E27FC236}">
                  <a16:creationId xmlns:a16="http://schemas.microsoft.com/office/drawing/2014/main" id="{4FB0F1B1-B23C-1D46-B80F-1CD1C5A77FB9}"/>
                </a:ext>
              </a:extLst>
            </p:cNvPr>
            <p:cNvSpPr/>
            <p:nvPr/>
          </p:nvSpPr>
          <p:spPr>
            <a:xfrm>
              <a:off x="1537368" y="2486532"/>
              <a:ext cx="1858210" cy="1048084"/>
            </a:xfrm>
            <a:prstGeom prst="hexagon">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err="1"/>
                <a:t>Xbar</a:t>
              </a:r>
              <a:endParaRPr lang="en-US" dirty="0"/>
            </a:p>
          </p:txBody>
        </p:sp>
        <p:cxnSp>
          <p:nvCxnSpPr>
            <p:cNvPr id="15" name="Straight Connector 14">
              <a:extLst>
                <a:ext uri="{FF2B5EF4-FFF2-40B4-BE49-F238E27FC236}">
                  <a16:creationId xmlns:a16="http://schemas.microsoft.com/office/drawing/2014/main" id="{636D53A8-7645-A345-BF9E-DF993295CD70}"/>
                </a:ext>
              </a:extLst>
            </p:cNvPr>
            <p:cNvCxnSpPr>
              <a:stCxn id="8" idx="3"/>
            </p:cNvCxnSpPr>
            <p:nvPr/>
          </p:nvCxnSpPr>
          <p:spPr>
            <a:xfrm>
              <a:off x="1413040" y="2605508"/>
              <a:ext cx="254001" cy="1082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73FE17A-CB9C-E247-B78D-34A863B13EBE}"/>
                </a:ext>
              </a:extLst>
            </p:cNvPr>
            <p:cNvCxnSpPr>
              <a:stCxn id="7" idx="3"/>
            </p:cNvCxnSpPr>
            <p:nvPr/>
          </p:nvCxnSpPr>
          <p:spPr>
            <a:xfrm flipV="1">
              <a:off x="1413040" y="3248528"/>
              <a:ext cx="254001" cy="1457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12F7A8B-DC09-3345-BF42-CA78CD122B3E}"/>
                </a:ext>
              </a:extLst>
            </p:cNvPr>
            <p:cNvCxnSpPr>
              <a:stCxn id="11" idx="0"/>
            </p:cNvCxnSpPr>
            <p:nvPr/>
          </p:nvCxnSpPr>
          <p:spPr>
            <a:xfrm flipV="1">
              <a:off x="1934409" y="3534616"/>
              <a:ext cx="4011" cy="389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7277D6B-5836-9D4C-82B3-88A7F88ACC69}"/>
                </a:ext>
              </a:extLst>
            </p:cNvPr>
            <p:cNvCxnSpPr/>
            <p:nvPr/>
          </p:nvCxnSpPr>
          <p:spPr>
            <a:xfrm flipV="1">
              <a:off x="2843462" y="3534616"/>
              <a:ext cx="4011" cy="389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4999CF9-04C0-9B46-93FE-B876DFBE7B8F}"/>
                </a:ext>
              </a:extLst>
            </p:cNvPr>
            <p:cNvCxnSpPr/>
            <p:nvPr/>
          </p:nvCxnSpPr>
          <p:spPr>
            <a:xfrm>
              <a:off x="3279805" y="3280613"/>
              <a:ext cx="254001" cy="1082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D59357B-125D-BB49-88A8-682797DCF633}"/>
                </a:ext>
              </a:extLst>
            </p:cNvPr>
            <p:cNvCxnSpPr/>
            <p:nvPr/>
          </p:nvCxnSpPr>
          <p:spPr>
            <a:xfrm flipV="1">
              <a:off x="3297184" y="2626900"/>
              <a:ext cx="254001" cy="145716"/>
            </a:xfrm>
            <a:prstGeom prst="line">
              <a:avLst/>
            </a:prstGeom>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689E1A46-F29B-F346-B808-F64EBED8AFCF}"/>
                </a:ext>
              </a:extLst>
            </p:cNvPr>
            <p:cNvSpPr/>
            <p:nvPr/>
          </p:nvSpPr>
          <p:spPr>
            <a:xfrm>
              <a:off x="5272498" y="1350211"/>
              <a:ext cx="2682239" cy="283410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hr_router</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2" name="Rectangle 21">
              <a:extLst>
                <a:ext uri="{FF2B5EF4-FFF2-40B4-BE49-F238E27FC236}">
                  <a16:creationId xmlns:a16="http://schemas.microsoft.com/office/drawing/2014/main" id="{4BE7880D-0692-BE47-88C8-8F5D6873E8FF}"/>
                </a:ext>
              </a:extLst>
            </p:cNvPr>
            <p:cNvSpPr/>
            <p:nvPr/>
          </p:nvSpPr>
          <p:spPr>
            <a:xfrm>
              <a:off x="5014488" y="3133560"/>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23" name="Rectangle 22">
              <a:extLst>
                <a:ext uri="{FF2B5EF4-FFF2-40B4-BE49-F238E27FC236}">
                  <a16:creationId xmlns:a16="http://schemas.microsoft.com/office/drawing/2014/main" id="{9BA5794E-976F-1D43-8C3C-FBA1C8CB193D}"/>
                </a:ext>
              </a:extLst>
            </p:cNvPr>
            <p:cNvSpPr/>
            <p:nvPr/>
          </p:nvSpPr>
          <p:spPr>
            <a:xfrm>
              <a:off x="5014488" y="2344824"/>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24" name="Rectangle 23">
              <a:extLst>
                <a:ext uri="{FF2B5EF4-FFF2-40B4-BE49-F238E27FC236}">
                  <a16:creationId xmlns:a16="http://schemas.microsoft.com/office/drawing/2014/main" id="{52193CEC-7AE7-144C-91FE-CE748636274D}"/>
                </a:ext>
              </a:extLst>
            </p:cNvPr>
            <p:cNvSpPr/>
            <p:nvPr/>
          </p:nvSpPr>
          <p:spPr>
            <a:xfrm>
              <a:off x="7687369" y="3133560"/>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25" name="Rectangle 24">
              <a:extLst>
                <a:ext uri="{FF2B5EF4-FFF2-40B4-BE49-F238E27FC236}">
                  <a16:creationId xmlns:a16="http://schemas.microsoft.com/office/drawing/2014/main" id="{9BDF0B5E-FFB6-494B-AD36-8DC2976B7E45}"/>
                </a:ext>
              </a:extLst>
            </p:cNvPr>
            <p:cNvSpPr/>
            <p:nvPr/>
          </p:nvSpPr>
          <p:spPr>
            <a:xfrm>
              <a:off x="7687369" y="2344824"/>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26" name="Rectangle 25">
              <a:extLst>
                <a:ext uri="{FF2B5EF4-FFF2-40B4-BE49-F238E27FC236}">
                  <a16:creationId xmlns:a16="http://schemas.microsoft.com/office/drawing/2014/main" id="{735163E2-F3A7-9543-BC85-F46034A026DD}"/>
                </a:ext>
              </a:extLst>
            </p:cNvPr>
            <p:cNvSpPr/>
            <p:nvPr/>
          </p:nvSpPr>
          <p:spPr>
            <a:xfrm>
              <a:off x="5803225" y="3923634"/>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27" name="Rectangle 26">
              <a:extLst>
                <a:ext uri="{FF2B5EF4-FFF2-40B4-BE49-F238E27FC236}">
                  <a16:creationId xmlns:a16="http://schemas.microsoft.com/office/drawing/2014/main" id="{F5F2A368-20DD-1144-B0C9-BAACAB72A8EC}"/>
                </a:ext>
              </a:extLst>
            </p:cNvPr>
            <p:cNvSpPr/>
            <p:nvPr/>
          </p:nvSpPr>
          <p:spPr>
            <a:xfrm>
              <a:off x="6764957" y="3923634"/>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a:t>
              </a:r>
            </a:p>
          </p:txBody>
        </p:sp>
        <p:sp>
          <p:nvSpPr>
            <p:cNvPr id="28" name="Oval 27">
              <a:extLst>
                <a:ext uri="{FF2B5EF4-FFF2-40B4-BE49-F238E27FC236}">
                  <a16:creationId xmlns:a16="http://schemas.microsoft.com/office/drawing/2014/main" id="{A54D3A4E-C6BC-E242-8C18-479158CFA421}"/>
                </a:ext>
              </a:extLst>
            </p:cNvPr>
            <p:cNvSpPr/>
            <p:nvPr/>
          </p:nvSpPr>
          <p:spPr>
            <a:xfrm>
              <a:off x="5549224" y="1737900"/>
              <a:ext cx="2138145" cy="49998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Topology</a:t>
              </a:r>
            </a:p>
          </p:txBody>
        </p:sp>
        <p:sp>
          <p:nvSpPr>
            <p:cNvPr id="29" name="Hexagon 28">
              <a:extLst>
                <a:ext uri="{FF2B5EF4-FFF2-40B4-BE49-F238E27FC236}">
                  <a16:creationId xmlns:a16="http://schemas.microsoft.com/office/drawing/2014/main" id="{DA315E4B-2AB2-0740-B728-75BF73E2602C}"/>
                </a:ext>
              </a:extLst>
            </p:cNvPr>
            <p:cNvSpPr/>
            <p:nvPr/>
          </p:nvSpPr>
          <p:spPr>
            <a:xfrm>
              <a:off x="5673552" y="2486532"/>
              <a:ext cx="1858210" cy="1048084"/>
            </a:xfrm>
            <a:prstGeom prst="hexagon">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err="1"/>
                <a:t>Xbar</a:t>
              </a:r>
              <a:endParaRPr lang="en-US" dirty="0"/>
            </a:p>
          </p:txBody>
        </p:sp>
        <p:cxnSp>
          <p:nvCxnSpPr>
            <p:cNvPr id="30" name="Straight Connector 29">
              <a:extLst>
                <a:ext uri="{FF2B5EF4-FFF2-40B4-BE49-F238E27FC236}">
                  <a16:creationId xmlns:a16="http://schemas.microsoft.com/office/drawing/2014/main" id="{01A74E42-4099-6845-B3E2-D03F7A6BD62C}"/>
                </a:ext>
              </a:extLst>
            </p:cNvPr>
            <p:cNvCxnSpPr>
              <a:stCxn id="23" idx="3"/>
            </p:cNvCxnSpPr>
            <p:nvPr/>
          </p:nvCxnSpPr>
          <p:spPr>
            <a:xfrm>
              <a:off x="5549224" y="2605508"/>
              <a:ext cx="254001" cy="1082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7EA3693-B7AB-054F-9AE1-DE89F71B1697}"/>
                </a:ext>
              </a:extLst>
            </p:cNvPr>
            <p:cNvCxnSpPr>
              <a:stCxn id="22" idx="3"/>
            </p:cNvCxnSpPr>
            <p:nvPr/>
          </p:nvCxnSpPr>
          <p:spPr>
            <a:xfrm flipV="1">
              <a:off x="5549224" y="3248528"/>
              <a:ext cx="254001" cy="1457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4ABFF5-23D0-AC4D-8C06-858F3990FDA4}"/>
                </a:ext>
              </a:extLst>
            </p:cNvPr>
            <p:cNvCxnSpPr>
              <a:stCxn id="26" idx="0"/>
            </p:cNvCxnSpPr>
            <p:nvPr/>
          </p:nvCxnSpPr>
          <p:spPr>
            <a:xfrm flipV="1">
              <a:off x="6070593" y="3534616"/>
              <a:ext cx="4011" cy="389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53526B6-5692-5B42-BF2C-6E031D69D74A}"/>
                </a:ext>
              </a:extLst>
            </p:cNvPr>
            <p:cNvCxnSpPr/>
            <p:nvPr/>
          </p:nvCxnSpPr>
          <p:spPr>
            <a:xfrm flipV="1">
              <a:off x="6979646" y="3534616"/>
              <a:ext cx="4011" cy="389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47643D1-82D2-0043-841A-0BC99EE8D007}"/>
                </a:ext>
              </a:extLst>
            </p:cNvPr>
            <p:cNvCxnSpPr/>
            <p:nvPr/>
          </p:nvCxnSpPr>
          <p:spPr>
            <a:xfrm>
              <a:off x="7415989" y="3280613"/>
              <a:ext cx="254001" cy="1082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C2BF9E2-DDC3-144D-B243-40F5D14F9239}"/>
                </a:ext>
              </a:extLst>
            </p:cNvPr>
            <p:cNvCxnSpPr/>
            <p:nvPr/>
          </p:nvCxnSpPr>
          <p:spPr>
            <a:xfrm flipV="1">
              <a:off x="7433368" y="2626900"/>
              <a:ext cx="254001" cy="1457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3610E22-37DB-1A45-84AD-D3D82B3B0602}"/>
                </a:ext>
              </a:extLst>
            </p:cNvPr>
            <p:cNvCxnSpPr>
              <a:stCxn id="9" idx="3"/>
              <a:endCxn id="22" idx="1"/>
            </p:cNvCxnSpPr>
            <p:nvPr/>
          </p:nvCxnSpPr>
          <p:spPr>
            <a:xfrm>
              <a:off x="4085921" y="3394244"/>
              <a:ext cx="9285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Elbow Connector 36">
              <a:extLst>
                <a:ext uri="{FF2B5EF4-FFF2-40B4-BE49-F238E27FC236}">
                  <a16:creationId xmlns:a16="http://schemas.microsoft.com/office/drawing/2014/main" id="{00DEBA81-E9B0-2049-98BE-812AE268E106}"/>
                </a:ext>
              </a:extLst>
            </p:cNvPr>
            <p:cNvCxnSpPr/>
            <p:nvPr/>
          </p:nvCxnSpPr>
          <p:spPr>
            <a:xfrm flipV="1">
              <a:off x="4085921" y="1216526"/>
              <a:ext cx="352388" cy="140235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1736E7AA-8FE9-0041-A846-BC3E79C35007}"/>
                </a:ext>
              </a:extLst>
            </p:cNvPr>
            <p:cNvCxnSpPr/>
            <p:nvPr/>
          </p:nvCxnSpPr>
          <p:spPr>
            <a:xfrm flipH="1" flipV="1">
              <a:off x="4662100" y="1224550"/>
              <a:ext cx="352388" cy="140235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7D8CF43-C4E2-A04E-9D1B-33158E53BB1C}"/>
                </a:ext>
              </a:extLst>
            </p:cNvPr>
            <p:cNvCxnSpPr>
              <a:stCxn id="8" idx="1"/>
            </p:cNvCxnSpPr>
            <p:nvPr/>
          </p:nvCxnSpPr>
          <p:spPr>
            <a:xfrm flipH="1">
              <a:off x="401045" y="2605508"/>
              <a:ext cx="4772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A7E8E73-A4B6-2248-B4E5-3C9AA49F60B9}"/>
                </a:ext>
              </a:extLst>
            </p:cNvPr>
            <p:cNvCxnSpPr/>
            <p:nvPr/>
          </p:nvCxnSpPr>
          <p:spPr>
            <a:xfrm flipH="1">
              <a:off x="8222105" y="2605508"/>
              <a:ext cx="4772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D92E15E-2D51-854D-9F70-F7BD55AB2BF0}"/>
                </a:ext>
              </a:extLst>
            </p:cNvPr>
            <p:cNvCxnSpPr/>
            <p:nvPr/>
          </p:nvCxnSpPr>
          <p:spPr>
            <a:xfrm flipH="1">
              <a:off x="8222105" y="3398257"/>
              <a:ext cx="477259"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5DC86AAB-4755-934A-9E47-E1211917FFFB}"/>
                </a:ext>
              </a:extLst>
            </p:cNvPr>
            <p:cNvSpPr/>
            <p:nvPr/>
          </p:nvSpPr>
          <p:spPr>
            <a:xfrm>
              <a:off x="822157" y="5253780"/>
              <a:ext cx="1352884" cy="84221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a:p>
              <a:pPr algn="ctr"/>
              <a:r>
                <a:rPr lang="en-US" dirty="0"/>
                <a:t>End Point</a:t>
              </a:r>
            </a:p>
          </p:txBody>
        </p:sp>
        <p:sp>
          <p:nvSpPr>
            <p:cNvPr id="43" name="Rectangle 42">
              <a:extLst>
                <a:ext uri="{FF2B5EF4-FFF2-40B4-BE49-F238E27FC236}">
                  <a16:creationId xmlns:a16="http://schemas.microsoft.com/office/drawing/2014/main" id="{40A8AF2B-ECE1-BE49-A405-669B59CB3EED}"/>
                </a:ext>
              </a:extLst>
            </p:cNvPr>
            <p:cNvSpPr/>
            <p:nvPr/>
          </p:nvSpPr>
          <p:spPr>
            <a:xfrm>
              <a:off x="1243264" y="4993096"/>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LC</a:t>
              </a:r>
            </a:p>
          </p:txBody>
        </p:sp>
        <p:sp>
          <p:nvSpPr>
            <p:cNvPr id="44" name="Rounded Rectangle 43">
              <a:extLst>
                <a:ext uri="{FF2B5EF4-FFF2-40B4-BE49-F238E27FC236}">
                  <a16:creationId xmlns:a16="http://schemas.microsoft.com/office/drawing/2014/main" id="{F0D2EF87-1B1E-1D4C-BD10-111132573554}"/>
                </a:ext>
              </a:extLst>
            </p:cNvPr>
            <p:cNvSpPr/>
            <p:nvPr/>
          </p:nvSpPr>
          <p:spPr>
            <a:xfrm>
              <a:off x="2603363" y="5253780"/>
              <a:ext cx="1352884" cy="84221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a:p>
              <a:pPr algn="ctr"/>
              <a:r>
                <a:rPr lang="en-US" dirty="0"/>
                <a:t>End Point</a:t>
              </a:r>
            </a:p>
          </p:txBody>
        </p:sp>
        <p:sp>
          <p:nvSpPr>
            <p:cNvPr id="45" name="Rectangle 44">
              <a:extLst>
                <a:ext uri="{FF2B5EF4-FFF2-40B4-BE49-F238E27FC236}">
                  <a16:creationId xmlns:a16="http://schemas.microsoft.com/office/drawing/2014/main" id="{271E8E61-2FFE-6F43-868F-BD8A10B86E3A}"/>
                </a:ext>
              </a:extLst>
            </p:cNvPr>
            <p:cNvSpPr/>
            <p:nvPr/>
          </p:nvSpPr>
          <p:spPr>
            <a:xfrm>
              <a:off x="3024470" y="4993096"/>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LC</a:t>
              </a:r>
            </a:p>
          </p:txBody>
        </p:sp>
        <p:sp>
          <p:nvSpPr>
            <p:cNvPr id="46" name="Rounded Rectangle 45">
              <a:extLst>
                <a:ext uri="{FF2B5EF4-FFF2-40B4-BE49-F238E27FC236}">
                  <a16:creationId xmlns:a16="http://schemas.microsoft.com/office/drawing/2014/main" id="{9AA3A70D-8472-9240-A192-E5FE07D50762}"/>
                </a:ext>
              </a:extLst>
            </p:cNvPr>
            <p:cNvSpPr/>
            <p:nvPr/>
          </p:nvSpPr>
          <p:spPr>
            <a:xfrm>
              <a:off x="4985077" y="5253780"/>
              <a:ext cx="1352884" cy="84221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a:p>
              <a:pPr algn="ctr"/>
              <a:r>
                <a:rPr lang="en-US" dirty="0"/>
                <a:t>End Point</a:t>
              </a:r>
            </a:p>
          </p:txBody>
        </p:sp>
        <p:sp>
          <p:nvSpPr>
            <p:cNvPr id="47" name="Rectangle 46">
              <a:extLst>
                <a:ext uri="{FF2B5EF4-FFF2-40B4-BE49-F238E27FC236}">
                  <a16:creationId xmlns:a16="http://schemas.microsoft.com/office/drawing/2014/main" id="{250B2868-3F9C-104E-B39B-78BE200CA097}"/>
                </a:ext>
              </a:extLst>
            </p:cNvPr>
            <p:cNvSpPr/>
            <p:nvPr/>
          </p:nvSpPr>
          <p:spPr>
            <a:xfrm>
              <a:off x="5406184" y="4993096"/>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LC</a:t>
              </a:r>
            </a:p>
          </p:txBody>
        </p:sp>
        <p:sp>
          <p:nvSpPr>
            <p:cNvPr id="48" name="Rounded Rectangle 47">
              <a:extLst>
                <a:ext uri="{FF2B5EF4-FFF2-40B4-BE49-F238E27FC236}">
                  <a16:creationId xmlns:a16="http://schemas.microsoft.com/office/drawing/2014/main" id="{95F07700-FF67-3A4F-BD57-0993B8E4EC19}"/>
                </a:ext>
              </a:extLst>
            </p:cNvPr>
            <p:cNvSpPr/>
            <p:nvPr/>
          </p:nvSpPr>
          <p:spPr>
            <a:xfrm>
              <a:off x="6739547" y="5253780"/>
              <a:ext cx="1352884" cy="84221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a:p>
              <a:pPr algn="ctr"/>
              <a:r>
                <a:rPr lang="en-US" dirty="0"/>
                <a:t>End Point</a:t>
              </a:r>
            </a:p>
          </p:txBody>
        </p:sp>
        <p:sp>
          <p:nvSpPr>
            <p:cNvPr id="49" name="Rectangle 48">
              <a:extLst>
                <a:ext uri="{FF2B5EF4-FFF2-40B4-BE49-F238E27FC236}">
                  <a16:creationId xmlns:a16="http://schemas.microsoft.com/office/drawing/2014/main" id="{62C960C2-1AD3-1940-87D2-9188AEB84DE0}"/>
                </a:ext>
              </a:extLst>
            </p:cNvPr>
            <p:cNvSpPr/>
            <p:nvPr/>
          </p:nvSpPr>
          <p:spPr>
            <a:xfrm>
              <a:off x="7160654" y="4993096"/>
              <a:ext cx="534736" cy="521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LC</a:t>
              </a:r>
            </a:p>
          </p:txBody>
        </p:sp>
        <p:cxnSp>
          <p:nvCxnSpPr>
            <p:cNvPr id="50" name="Straight Connector 49">
              <a:extLst>
                <a:ext uri="{FF2B5EF4-FFF2-40B4-BE49-F238E27FC236}">
                  <a16:creationId xmlns:a16="http://schemas.microsoft.com/office/drawing/2014/main" id="{E72CE029-2EF3-524E-804B-F0EA2FF0DA5C}"/>
                </a:ext>
              </a:extLst>
            </p:cNvPr>
            <p:cNvCxnSpPr>
              <a:stCxn id="43" idx="0"/>
              <a:endCxn id="11" idx="2"/>
            </p:cNvCxnSpPr>
            <p:nvPr/>
          </p:nvCxnSpPr>
          <p:spPr>
            <a:xfrm flipV="1">
              <a:off x="1510632" y="4445002"/>
              <a:ext cx="423777" cy="548094"/>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62C980A-335F-3C48-BA56-25DC1003CCF2}"/>
                </a:ext>
              </a:extLst>
            </p:cNvPr>
            <p:cNvCxnSpPr>
              <a:stCxn id="45" idx="0"/>
              <a:endCxn id="12" idx="2"/>
            </p:cNvCxnSpPr>
            <p:nvPr/>
          </p:nvCxnSpPr>
          <p:spPr>
            <a:xfrm flipH="1" flipV="1">
              <a:off x="2896141" y="4445002"/>
              <a:ext cx="395697" cy="548094"/>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9CEEF16-C2B1-3347-AC75-4E3514C41D64}"/>
                </a:ext>
              </a:extLst>
            </p:cNvPr>
            <p:cNvCxnSpPr>
              <a:stCxn id="47" idx="0"/>
              <a:endCxn id="26" idx="2"/>
            </p:cNvCxnSpPr>
            <p:nvPr/>
          </p:nvCxnSpPr>
          <p:spPr>
            <a:xfrm flipV="1">
              <a:off x="5673552" y="4445002"/>
              <a:ext cx="397041" cy="548094"/>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4455A4A-178B-A640-A2B4-0A67B397F370}"/>
                </a:ext>
              </a:extLst>
            </p:cNvPr>
            <p:cNvCxnSpPr>
              <a:stCxn id="49" idx="0"/>
              <a:endCxn id="27" idx="2"/>
            </p:cNvCxnSpPr>
            <p:nvPr/>
          </p:nvCxnSpPr>
          <p:spPr>
            <a:xfrm flipH="1" flipV="1">
              <a:off x="7032325" y="4445002"/>
              <a:ext cx="395697" cy="54809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54" name="Straight Connector 53">
            <a:extLst>
              <a:ext uri="{FF2B5EF4-FFF2-40B4-BE49-F238E27FC236}">
                <a16:creationId xmlns:a16="http://schemas.microsoft.com/office/drawing/2014/main" id="{D6D318D8-161C-DB45-A18A-0FA02F1F8E09}"/>
              </a:ext>
            </a:extLst>
          </p:cNvPr>
          <p:cNvCxnSpPr/>
          <p:nvPr/>
        </p:nvCxnSpPr>
        <p:spPr>
          <a:xfrm flipH="1">
            <a:off x="1946841" y="3402805"/>
            <a:ext cx="47725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74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PortControl</a:t>
            </a:r>
            <a:r>
              <a:rPr lang="en-US" dirty="0"/>
              <a:t> Structure</a:t>
            </a:r>
          </a:p>
        </p:txBody>
      </p:sp>
      <p:sp>
        <p:nvSpPr>
          <p:cNvPr id="128"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85</a:t>
            </a:fld>
            <a:endParaRPr lang="en-US"/>
          </a:p>
        </p:txBody>
      </p:sp>
      <p:sp>
        <p:nvSpPr>
          <p:cNvPr id="5" name="Rounded Rectangle 4"/>
          <p:cNvSpPr/>
          <p:nvPr/>
        </p:nvSpPr>
        <p:spPr>
          <a:xfrm>
            <a:off x="2985190" y="1061549"/>
            <a:ext cx="5862918" cy="50217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Port Control</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p:txBody>
      </p:sp>
      <p:grpSp>
        <p:nvGrpSpPr>
          <p:cNvPr id="129" name="Group 128"/>
          <p:cNvGrpSpPr/>
          <p:nvPr/>
        </p:nvGrpSpPr>
        <p:grpSpPr>
          <a:xfrm>
            <a:off x="5111572" y="3943983"/>
            <a:ext cx="2471410" cy="591469"/>
            <a:chOff x="2702859" y="2111189"/>
            <a:chExt cx="2471410" cy="591469"/>
          </a:xfrm>
        </p:grpSpPr>
        <p:grpSp>
          <p:nvGrpSpPr>
            <p:cNvPr id="40" name="Group 39"/>
            <p:cNvGrpSpPr/>
            <p:nvPr/>
          </p:nvGrpSpPr>
          <p:grpSpPr>
            <a:xfrm>
              <a:off x="2702859" y="2111189"/>
              <a:ext cx="2471410" cy="295836"/>
              <a:chOff x="2702859" y="2111189"/>
              <a:chExt cx="2471410" cy="295836"/>
            </a:xfrm>
          </p:grpSpPr>
          <p:sp>
            <p:nvSpPr>
              <p:cNvPr id="6" name="Rectangle 5"/>
              <p:cNvSpPr/>
              <p:nvPr/>
            </p:nvSpPr>
            <p:spPr>
              <a:xfrm>
                <a:off x="270285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85308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09836"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16005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32162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3471850"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62860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77882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94039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09061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247371"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39759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55916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4709385"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86613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501636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2702859" y="2406822"/>
              <a:ext cx="2471410" cy="295836"/>
              <a:chOff x="2702859" y="2111189"/>
              <a:chExt cx="2471410" cy="295836"/>
            </a:xfrm>
          </p:grpSpPr>
          <p:sp>
            <p:nvSpPr>
              <p:cNvPr id="42" name="Rectangle 41"/>
              <p:cNvSpPr/>
              <p:nvPr/>
            </p:nvSpPr>
            <p:spPr>
              <a:xfrm>
                <a:off x="270285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85308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3009836"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316005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332162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471850"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62860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77882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94039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09061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247371"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439759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455916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4709385"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486613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01636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7" name="Group 126"/>
          <p:cNvGrpSpPr/>
          <p:nvPr/>
        </p:nvGrpSpPr>
        <p:grpSpPr>
          <a:xfrm>
            <a:off x="4268424" y="2089650"/>
            <a:ext cx="2471410" cy="591469"/>
            <a:chOff x="2702859" y="2980842"/>
            <a:chExt cx="2471410" cy="591469"/>
          </a:xfrm>
        </p:grpSpPr>
        <p:grpSp>
          <p:nvGrpSpPr>
            <p:cNvPr id="93" name="Group 92"/>
            <p:cNvGrpSpPr/>
            <p:nvPr/>
          </p:nvGrpSpPr>
          <p:grpSpPr>
            <a:xfrm>
              <a:off x="2702859" y="2980842"/>
              <a:ext cx="2471410" cy="295836"/>
              <a:chOff x="2702859" y="2111189"/>
              <a:chExt cx="2471410" cy="295836"/>
            </a:xfrm>
          </p:grpSpPr>
          <p:sp>
            <p:nvSpPr>
              <p:cNvPr id="94" name="Rectangle 93"/>
              <p:cNvSpPr/>
              <p:nvPr/>
            </p:nvSpPr>
            <p:spPr>
              <a:xfrm>
                <a:off x="270285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285308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3009836"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316005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332162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3471850"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362860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77882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394039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409061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a:off x="4247371"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439759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455916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4709385"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486613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501636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2702859" y="3276475"/>
              <a:ext cx="2471410" cy="295836"/>
              <a:chOff x="2702859" y="2111189"/>
              <a:chExt cx="2471410" cy="295836"/>
            </a:xfrm>
          </p:grpSpPr>
          <p:sp>
            <p:nvSpPr>
              <p:cNvPr id="111" name="Rectangle 110"/>
              <p:cNvSpPr/>
              <p:nvPr/>
            </p:nvSpPr>
            <p:spPr>
              <a:xfrm>
                <a:off x="270285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285308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3009836"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a:off x="316005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332162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3471850"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362860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a:off x="377882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394039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4090617"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4247371"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4397594"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455916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a:off x="4709385"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866139"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a:off x="5016362" y="2111189"/>
                <a:ext cx="157907" cy="295836"/>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30" name="Trapezoid 129"/>
          <p:cNvSpPr/>
          <p:nvPr/>
        </p:nvSpPr>
        <p:spPr>
          <a:xfrm rot="16200000">
            <a:off x="4216673" y="4054091"/>
            <a:ext cx="665212" cy="297508"/>
          </a:xfrm>
          <a:prstGeom prst="trapezoid">
            <a:avLst>
              <a:gd name="adj" fmla="val 48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1" name="Trapezoid 130"/>
          <p:cNvSpPr/>
          <p:nvPr/>
        </p:nvSpPr>
        <p:spPr>
          <a:xfrm rot="16200000">
            <a:off x="3373525" y="2199758"/>
            <a:ext cx="665212" cy="297508"/>
          </a:xfrm>
          <a:prstGeom prst="trapezoid">
            <a:avLst>
              <a:gd name="adj" fmla="val 48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136" name="Straight Arrow Connector 135"/>
          <p:cNvCxnSpPr>
            <a:endCxn id="131" idx="0"/>
          </p:cNvCxnSpPr>
          <p:nvPr/>
        </p:nvCxnSpPr>
        <p:spPr>
          <a:xfrm>
            <a:off x="2533405" y="2348512"/>
            <a:ext cx="1023973" cy="0"/>
          </a:xfrm>
          <a:prstGeom prst="straightConnector1">
            <a:avLst/>
          </a:prstGeom>
          <a:ln>
            <a:headEnd type="stealth"/>
            <a:tailEnd type="stealth" w="lg" len="med"/>
          </a:ln>
        </p:spPr>
        <p:style>
          <a:lnRef idx="2">
            <a:schemeClr val="dk1"/>
          </a:lnRef>
          <a:fillRef idx="0">
            <a:schemeClr val="dk1"/>
          </a:fillRef>
          <a:effectRef idx="1">
            <a:schemeClr val="dk1"/>
          </a:effectRef>
          <a:fontRef idx="minor">
            <a:schemeClr val="tx1"/>
          </a:fontRef>
        </p:style>
      </p:cxnSp>
      <p:cxnSp>
        <p:nvCxnSpPr>
          <p:cNvPr id="137" name="Straight Arrow Connector 136"/>
          <p:cNvCxnSpPr>
            <a:endCxn id="94" idx="1"/>
          </p:cNvCxnSpPr>
          <p:nvPr/>
        </p:nvCxnSpPr>
        <p:spPr>
          <a:xfrm>
            <a:off x="3859558" y="2237567"/>
            <a:ext cx="408866" cy="0"/>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cxnSp>
        <p:nvCxnSpPr>
          <p:cNvPr id="139" name="Straight Arrow Connector 138"/>
          <p:cNvCxnSpPr/>
          <p:nvPr/>
        </p:nvCxnSpPr>
        <p:spPr>
          <a:xfrm>
            <a:off x="3859558" y="2548105"/>
            <a:ext cx="408866" cy="0"/>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cxnSp>
        <p:nvCxnSpPr>
          <p:cNvPr id="140" name="Straight Arrow Connector 139"/>
          <p:cNvCxnSpPr/>
          <p:nvPr/>
        </p:nvCxnSpPr>
        <p:spPr>
          <a:xfrm>
            <a:off x="6762865" y="2237567"/>
            <a:ext cx="2651300" cy="0"/>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cxnSp>
        <p:nvCxnSpPr>
          <p:cNvPr id="142" name="Straight Arrow Connector 141"/>
          <p:cNvCxnSpPr/>
          <p:nvPr/>
        </p:nvCxnSpPr>
        <p:spPr>
          <a:xfrm>
            <a:off x="6762865" y="2515508"/>
            <a:ext cx="2651300" cy="0"/>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cxnSp>
        <p:nvCxnSpPr>
          <p:cNvPr id="143" name="Straight Arrow Connector 142"/>
          <p:cNvCxnSpPr>
            <a:stCxn id="6" idx="1"/>
          </p:cNvCxnSpPr>
          <p:nvPr/>
        </p:nvCxnSpPr>
        <p:spPr>
          <a:xfrm flipH="1">
            <a:off x="4705418" y="4091900"/>
            <a:ext cx="406154" cy="0"/>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cxnSp>
        <p:nvCxnSpPr>
          <p:cNvPr id="146" name="Straight Arrow Connector 145"/>
          <p:cNvCxnSpPr/>
          <p:nvPr/>
        </p:nvCxnSpPr>
        <p:spPr>
          <a:xfrm flipH="1">
            <a:off x="4701874" y="4387533"/>
            <a:ext cx="406154" cy="0"/>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cxnSp>
        <p:nvCxnSpPr>
          <p:cNvPr id="147" name="Straight Arrow Connector 146"/>
          <p:cNvCxnSpPr/>
          <p:nvPr/>
        </p:nvCxnSpPr>
        <p:spPr>
          <a:xfrm flipH="1">
            <a:off x="2533404" y="4202845"/>
            <a:ext cx="1297106" cy="0"/>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cxnSp>
        <p:nvCxnSpPr>
          <p:cNvPr id="150" name="Straight Arrow Connector 149"/>
          <p:cNvCxnSpPr/>
          <p:nvPr/>
        </p:nvCxnSpPr>
        <p:spPr>
          <a:xfrm flipH="1">
            <a:off x="7582983" y="4091900"/>
            <a:ext cx="1831183" cy="0"/>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cxnSp>
        <p:nvCxnSpPr>
          <p:cNvPr id="152" name="Straight Arrow Connector 151"/>
          <p:cNvCxnSpPr/>
          <p:nvPr/>
        </p:nvCxnSpPr>
        <p:spPr>
          <a:xfrm flipH="1">
            <a:off x="7582983" y="4404229"/>
            <a:ext cx="1831183" cy="0"/>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sp>
        <p:nvSpPr>
          <p:cNvPr id="153" name="Oval 152"/>
          <p:cNvSpPr/>
          <p:nvPr/>
        </p:nvSpPr>
        <p:spPr>
          <a:xfrm>
            <a:off x="3693944" y="3915455"/>
            <a:ext cx="273133" cy="591469"/>
          </a:xfrm>
          <a:prstGeom prst="ellipse">
            <a:avLst/>
          </a:prstGeom>
          <a:noFill/>
          <a:ln w="19050">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1" name="Straight Connector 160"/>
          <p:cNvCxnSpPr>
            <a:endCxn id="130" idx="0"/>
          </p:cNvCxnSpPr>
          <p:nvPr/>
        </p:nvCxnSpPr>
        <p:spPr>
          <a:xfrm>
            <a:off x="3830511" y="4202845"/>
            <a:ext cx="570015"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2" name="Rounded Rectangle 161"/>
          <p:cNvSpPr/>
          <p:nvPr/>
        </p:nvSpPr>
        <p:spPr>
          <a:xfrm>
            <a:off x="3512823" y="4920083"/>
            <a:ext cx="1794699" cy="29867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a:t>Network Inspector 1</a:t>
            </a:r>
          </a:p>
        </p:txBody>
      </p:sp>
      <p:sp>
        <p:nvSpPr>
          <p:cNvPr id="164" name="Rounded Rectangle 163"/>
          <p:cNvSpPr/>
          <p:nvPr/>
        </p:nvSpPr>
        <p:spPr>
          <a:xfrm>
            <a:off x="3512823" y="5218758"/>
            <a:ext cx="1794699" cy="29867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Network Inspector 2</a:t>
            </a:r>
          </a:p>
        </p:txBody>
      </p:sp>
      <p:sp>
        <p:nvSpPr>
          <p:cNvPr id="165" name="Rounded Rectangle 164"/>
          <p:cNvSpPr/>
          <p:nvPr/>
        </p:nvSpPr>
        <p:spPr>
          <a:xfrm>
            <a:off x="3512823" y="5506148"/>
            <a:ext cx="1794699" cy="29867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Network Inspector N</a:t>
            </a:r>
          </a:p>
        </p:txBody>
      </p:sp>
      <p:cxnSp>
        <p:nvCxnSpPr>
          <p:cNvPr id="167" name="Straight Connector 166"/>
          <p:cNvCxnSpPr>
            <a:stCxn id="153" idx="4"/>
          </p:cNvCxnSpPr>
          <p:nvPr/>
        </p:nvCxnSpPr>
        <p:spPr>
          <a:xfrm>
            <a:off x="3830510" y="4506924"/>
            <a:ext cx="0" cy="413159"/>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68" name="TextBox 167"/>
          <p:cNvSpPr txBox="1"/>
          <p:nvPr/>
        </p:nvSpPr>
        <p:spPr>
          <a:xfrm rot="16200000">
            <a:off x="65664" y="3109993"/>
            <a:ext cx="4022833" cy="523220"/>
          </a:xfrm>
          <a:prstGeom prst="rect">
            <a:avLst/>
          </a:prstGeom>
          <a:noFill/>
        </p:spPr>
        <p:txBody>
          <a:bodyPr wrap="none" rtlCol="0">
            <a:spAutoFit/>
          </a:bodyPr>
          <a:lstStyle/>
          <a:p>
            <a:r>
              <a:rPr lang="en-US" sz="2800" dirty="0"/>
              <a:t>To other routers or NICs</a:t>
            </a:r>
          </a:p>
        </p:txBody>
      </p:sp>
      <p:sp>
        <p:nvSpPr>
          <p:cNvPr id="169" name="TextBox 168"/>
          <p:cNvSpPr txBox="1"/>
          <p:nvPr/>
        </p:nvSpPr>
        <p:spPr>
          <a:xfrm rot="5400000">
            <a:off x="7649206" y="3298016"/>
            <a:ext cx="4767844" cy="523220"/>
          </a:xfrm>
          <a:prstGeom prst="rect">
            <a:avLst/>
          </a:prstGeom>
          <a:noFill/>
        </p:spPr>
        <p:txBody>
          <a:bodyPr wrap="none" rtlCol="0">
            <a:spAutoFit/>
          </a:bodyPr>
          <a:lstStyle/>
          <a:p>
            <a:r>
              <a:rPr lang="en-US" sz="2800" dirty="0"/>
              <a:t>To crossbar/arbitration logic</a:t>
            </a:r>
          </a:p>
        </p:txBody>
      </p:sp>
      <p:sp>
        <p:nvSpPr>
          <p:cNvPr id="171" name="Rounded Rectangle 170"/>
          <p:cNvSpPr/>
          <p:nvPr/>
        </p:nvSpPr>
        <p:spPr>
          <a:xfrm>
            <a:off x="3091551" y="2909454"/>
            <a:ext cx="2018248" cy="79564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Credit Management</a:t>
            </a:r>
          </a:p>
        </p:txBody>
      </p:sp>
      <p:cxnSp>
        <p:nvCxnSpPr>
          <p:cNvPr id="175" name="Straight Arrow Connector 174"/>
          <p:cNvCxnSpPr/>
          <p:nvPr/>
        </p:nvCxnSpPr>
        <p:spPr>
          <a:xfrm>
            <a:off x="3269673" y="2348512"/>
            <a:ext cx="0" cy="5728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6" name="Straight Arrow Connector 175"/>
          <p:cNvCxnSpPr/>
          <p:nvPr/>
        </p:nvCxnSpPr>
        <p:spPr>
          <a:xfrm>
            <a:off x="3267699" y="3735948"/>
            <a:ext cx="1975" cy="4668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9" name="Straight Arrow Connector 178"/>
          <p:cNvCxnSpPr>
            <a:stCxn id="171" idx="3"/>
          </p:cNvCxnSpPr>
          <p:nvPr/>
        </p:nvCxnSpPr>
        <p:spPr>
          <a:xfrm flipV="1">
            <a:off x="5109799" y="3289465"/>
            <a:ext cx="4304366" cy="17812"/>
          </a:xfrm>
          <a:prstGeom prst="straightConnector1">
            <a:avLst/>
          </a:prstGeom>
          <a:ln>
            <a:headEnd type="arrow" w="lg" len="lg"/>
            <a:tailEnd type="arrow"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13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Parameters</a:t>
            </a:r>
          </a:p>
        </p:txBody>
      </p:sp>
      <p:sp>
        <p:nvSpPr>
          <p:cNvPr id="6"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86</a:t>
            </a:fld>
            <a:endParaRPr lang="en-US"/>
          </a:p>
        </p:txBody>
      </p:sp>
      <p:sp>
        <p:nvSpPr>
          <p:cNvPr id="3" name="Content Placeholder 2"/>
          <p:cNvSpPr>
            <a:spLocks noGrp="1"/>
          </p:cNvSpPr>
          <p:nvPr>
            <p:ph type="body" sz="quarter" idx="10"/>
          </p:nvPr>
        </p:nvSpPr>
        <p:spPr/>
        <p:txBody>
          <a:bodyPr>
            <a:normAutofit/>
          </a:bodyPr>
          <a:lstStyle/>
          <a:p>
            <a:r>
              <a:rPr lang="en-US" dirty="0"/>
              <a:t>General</a:t>
            </a:r>
          </a:p>
          <a:p>
            <a:pPr lvl="1"/>
            <a:r>
              <a:rPr lang="en-US" dirty="0" err="1"/>
              <a:t>link_bw</a:t>
            </a:r>
            <a:r>
              <a:rPr lang="en-US" dirty="0"/>
              <a:t> – bandwidth of the network links (in B/s or b/s)</a:t>
            </a:r>
          </a:p>
          <a:p>
            <a:r>
              <a:rPr lang="en-US" dirty="0" err="1"/>
              <a:t>hr_router</a:t>
            </a:r>
            <a:endParaRPr lang="en-US" dirty="0"/>
          </a:p>
          <a:p>
            <a:pPr lvl="1"/>
            <a:r>
              <a:rPr lang="en-US" dirty="0" err="1"/>
              <a:t>xbar_bw</a:t>
            </a:r>
            <a:r>
              <a:rPr lang="en-US" dirty="0"/>
              <a:t> – per port bandwidth into router crossbar (in B/s or b/s)</a:t>
            </a:r>
          </a:p>
          <a:p>
            <a:pPr lvl="1"/>
            <a:r>
              <a:rPr lang="en-US" dirty="0" err="1"/>
              <a:t>flit_size</a:t>
            </a:r>
            <a:r>
              <a:rPr lang="en-US" dirty="0"/>
              <a:t> – size of a flit (in B or b)</a:t>
            </a:r>
          </a:p>
          <a:p>
            <a:pPr lvl="1"/>
            <a:r>
              <a:rPr lang="en-US" dirty="0" err="1"/>
              <a:t>input_latency</a:t>
            </a:r>
            <a:r>
              <a:rPr lang="en-US" dirty="0"/>
              <a:t> – input latency of router (in s)</a:t>
            </a:r>
          </a:p>
          <a:p>
            <a:pPr lvl="1"/>
            <a:r>
              <a:rPr lang="en-US" dirty="0" err="1"/>
              <a:t>output_latency</a:t>
            </a:r>
            <a:r>
              <a:rPr lang="en-US" dirty="0"/>
              <a:t> – output latency of router (in s)</a:t>
            </a:r>
          </a:p>
          <a:p>
            <a:pPr lvl="1"/>
            <a:r>
              <a:rPr lang="en-US" dirty="0" err="1"/>
              <a:t>xbar_arb</a:t>
            </a:r>
            <a:r>
              <a:rPr lang="en-US" dirty="0"/>
              <a:t> – crossbar arbitration unit to be used</a:t>
            </a:r>
          </a:p>
          <a:p>
            <a:r>
              <a:rPr lang="en-US" dirty="0" err="1"/>
              <a:t>hr_router</a:t>
            </a:r>
            <a:r>
              <a:rPr lang="en-US" dirty="0"/>
              <a:t>/</a:t>
            </a:r>
            <a:r>
              <a:rPr lang="en-US" dirty="0" err="1"/>
              <a:t>LinkControl</a:t>
            </a:r>
            <a:endParaRPr lang="en-US" dirty="0"/>
          </a:p>
          <a:p>
            <a:pPr lvl="1"/>
            <a:r>
              <a:rPr lang="en-US" dirty="0" err="1"/>
              <a:t>input_buf_size</a:t>
            </a:r>
            <a:r>
              <a:rPr lang="en-US" dirty="0"/>
              <a:t> – size of input buffer for router/NIC (in B or b)</a:t>
            </a:r>
          </a:p>
          <a:p>
            <a:pPr lvl="1"/>
            <a:r>
              <a:rPr lang="en-US" dirty="0" err="1"/>
              <a:t>output_buf_size</a:t>
            </a:r>
            <a:r>
              <a:rPr lang="en-US" dirty="0"/>
              <a:t> – size of output buffer for router/NIC (in B or b)</a:t>
            </a:r>
          </a:p>
        </p:txBody>
      </p:sp>
    </p:spTree>
    <p:extLst>
      <p:ext uri="{BB962C8B-B14F-4D97-AF65-F5344CB8AC3E}">
        <p14:creationId xmlns:p14="http://schemas.microsoft.com/office/powerpoint/2010/main" val="75143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PortControl</a:t>
            </a:r>
            <a:r>
              <a:rPr lang="en-US" sz="3600" dirty="0"/>
              <a:t>/</a:t>
            </a:r>
            <a:r>
              <a:rPr lang="en-US" sz="3600" dirty="0" err="1"/>
              <a:t>LinkControl</a:t>
            </a:r>
            <a:r>
              <a:rPr lang="en-US" sz="3600" dirty="0"/>
              <a:t> Statistics</a:t>
            </a:r>
          </a:p>
        </p:txBody>
      </p:sp>
      <p:sp>
        <p:nvSpPr>
          <p:cNvPr id="6" name="Footer Placeholder 3"/>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400" kern="1200">
                <a:solidFill>
                  <a:srgbClr val="FFFFFF"/>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SST Tutorial, April 2016</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87</a:t>
            </a:fld>
            <a:endParaRPr lang="en-US"/>
          </a:p>
        </p:txBody>
      </p:sp>
      <p:sp>
        <p:nvSpPr>
          <p:cNvPr id="3" name="Content Placeholder 2"/>
          <p:cNvSpPr>
            <a:spLocks noGrp="1"/>
          </p:cNvSpPr>
          <p:nvPr>
            <p:ph type="body" sz="quarter" idx="10"/>
          </p:nvPr>
        </p:nvSpPr>
        <p:spPr/>
        <p:txBody>
          <a:bodyPr>
            <a:normAutofit/>
          </a:bodyPr>
          <a:lstStyle/>
          <a:p>
            <a:pPr algn="l"/>
            <a:r>
              <a:rPr lang="en-US" dirty="0" err="1"/>
              <a:t>packet_latency</a:t>
            </a:r>
            <a:r>
              <a:rPr lang="en-US" dirty="0"/>
              <a:t> (LC only)</a:t>
            </a:r>
          </a:p>
          <a:p>
            <a:pPr lvl="1" algn="l"/>
            <a:r>
              <a:rPr lang="en-US" dirty="0"/>
              <a:t>For each packet, adds latency to statistics object (side effect is that it counts the number of packets received at an endpoint)</a:t>
            </a:r>
          </a:p>
          <a:p>
            <a:pPr algn="l"/>
            <a:r>
              <a:rPr lang="en-US" dirty="0" err="1"/>
              <a:t>send_bit_count</a:t>
            </a:r>
            <a:endParaRPr lang="en-US" dirty="0"/>
          </a:p>
          <a:p>
            <a:pPr lvl="1" algn="l"/>
            <a:r>
              <a:rPr lang="en-US" dirty="0"/>
              <a:t>For each packet, adds the size in bits to the statistics object (side effect is that it counts number of packets sent on a port)</a:t>
            </a:r>
          </a:p>
          <a:p>
            <a:pPr algn="l"/>
            <a:r>
              <a:rPr lang="en-US" dirty="0" err="1"/>
              <a:t>output_port_stalls</a:t>
            </a:r>
            <a:endParaRPr lang="en-US" dirty="0"/>
          </a:p>
          <a:p>
            <a:pPr lvl="1" algn="l"/>
            <a:r>
              <a:rPr lang="en-US" dirty="0"/>
              <a:t>For each interval where data is present, but can’t be sent due to lack of send credits, add the time stalled to statistics object</a:t>
            </a:r>
          </a:p>
          <a:p>
            <a:pPr algn="l"/>
            <a:r>
              <a:rPr lang="en-US" dirty="0" err="1"/>
              <a:t>idle_time</a:t>
            </a:r>
            <a:r>
              <a:rPr lang="en-US" dirty="0"/>
              <a:t> (PC only for now)</a:t>
            </a:r>
          </a:p>
          <a:p>
            <a:pPr lvl="1" algn="l"/>
            <a:r>
              <a:rPr lang="en-US" dirty="0"/>
              <a:t>For each interval where no data is present to be sent, add total idle time to statistics object</a:t>
            </a:r>
          </a:p>
        </p:txBody>
      </p:sp>
    </p:spTree>
    <p:extLst>
      <p:ext uri="{BB962C8B-B14F-4D97-AF65-F5344CB8AC3E}">
        <p14:creationId xmlns:p14="http://schemas.microsoft.com/office/powerpoint/2010/main" val="248595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Crossbar Arbitration</a:t>
            </a:r>
          </a:p>
        </p:txBody>
      </p:sp>
      <p:sp>
        <p:nvSpPr>
          <p:cNvPr id="4" name="Slide Number Placeholder 3"/>
          <p:cNvSpPr>
            <a:spLocks noGrp="1"/>
          </p:cNvSpPr>
          <p:nvPr>
            <p:ph type="sldNum" sz="quarter" idx="4"/>
          </p:nvPr>
        </p:nvSpPr>
        <p:spPr/>
        <p:txBody>
          <a:bodyPr/>
          <a:lstStyle/>
          <a:p>
            <a:fld id="{A5E55A7B-7854-E145-92D9-B491DF4BAE2D}" type="slidenum">
              <a:rPr lang="en-US" smtClean="0"/>
              <a:pPr/>
              <a:t>88</a:t>
            </a:fld>
            <a:endParaRPr lang="en-US"/>
          </a:p>
        </p:txBody>
      </p:sp>
      <p:sp>
        <p:nvSpPr>
          <p:cNvPr id="3" name="Content Placeholder 2"/>
          <p:cNvSpPr>
            <a:spLocks noGrp="1"/>
          </p:cNvSpPr>
          <p:nvPr>
            <p:ph type="body" sz="quarter" idx="10"/>
          </p:nvPr>
        </p:nvSpPr>
        <p:spPr/>
        <p:txBody>
          <a:bodyPr/>
          <a:lstStyle/>
          <a:p>
            <a:r>
              <a:rPr lang="en-US" dirty="0" err="1"/>
              <a:t>xbar_arb_rr</a:t>
            </a:r>
            <a:endParaRPr lang="en-US" dirty="0"/>
          </a:p>
          <a:p>
            <a:pPr lvl="1"/>
            <a:r>
              <a:rPr lang="en-US" dirty="0"/>
              <a:t>Round robin allocation – first across ports, then across virtual channels</a:t>
            </a:r>
          </a:p>
          <a:p>
            <a:r>
              <a:rPr lang="en-US" dirty="0" err="1"/>
              <a:t>xbar_arb_lru</a:t>
            </a:r>
            <a:endParaRPr lang="en-US" dirty="0"/>
          </a:p>
          <a:p>
            <a:pPr lvl="1"/>
            <a:r>
              <a:rPr lang="en-US" dirty="0"/>
              <a:t>Least recently used – across all port/VC pairs</a:t>
            </a:r>
          </a:p>
          <a:p>
            <a:r>
              <a:rPr lang="en-US" dirty="0" err="1"/>
              <a:t>xbar_arb_age</a:t>
            </a:r>
            <a:endParaRPr lang="en-US" dirty="0"/>
          </a:p>
          <a:p>
            <a:pPr lvl="1"/>
            <a:r>
              <a:rPr lang="en-US" dirty="0"/>
              <a:t>Oldest packets get higher priority</a:t>
            </a:r>
          </a:p>
          <a:p>
            <a:r>
              <a:rPr lang="en-US" dirty="0" err="1"/>
              <a:t>xbar_arb_rand</a:t>
            </a:r>
            <a:endParaRPr lang="en-US" dirty="0"/>
          </a:p>
          <a:p>
            <a:pPr lvl="1"/>
            <a:r>
              <a:rPr lang="en-US" dirty="0"/>
              <a:t>Random priority assigned to each port/VC pair each arbitration cycle</a:t>
            </a:r>
          </a:p>
        </p:txBody>
      </p:sp>
    </p:spTree>
    <p:extLst>
      <p:ext uri="{BB962C8B-B14F-4D97-AF65-F5344CB8AC3E}">
        <p14:creationId xmlns:p14="http://schemas.microsoft.com/office/powerpoint/2010/main" val="53277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Topology Module</a:t>
            </a:r>
          </a:p>
        </p:txBody>
      </p:sp>
      <p:sp>
        <p:nvSpPr>
          <p:cNvPr id="4" name="Slide Number Placeholder 3"/>
          <p:cNvSpPr>
            <a:spLocks noGrp="1"/>
          </p:cNvSpPr>
          <p:nvPr>
            <p:ph type="sldNum" sz="quarter" idx="4"/>
          </p:nvPr>
        </p:nvSpPr>
        <p:spPr/>
        <p:txBody>
          <a:bodyPr/>
          <a:lstStyle/>
          <a:p>
            <a:fld id="{A5E55A7B-7854-E145-92D9-B491DF4BAE2D}" type="slidenum">
              <a:rPr lang="en-US" smtClean="0"/>
              <a:pPr/>
              <a:t>89</a:t>
            </a:fld>
            <a:endParaRPr lang="en-US"/>
          </a:p>
        </p:txBody>
      </p:sp>
      <p:sp>
        <p:nvSpPr>
          <p:cNvPr id="3" name="Content Placeholder 2"/>
          <p:cNvSpPr>
            <a:spLocks noGrp="1"/>
          </p:cNvSpPr>
          <p:nvPr>
            <p:ph type="body" sz="quarter" idx="10"/>
          </p:nvPr>
        </p:nvSpPr>
        <p:spPr/>
        <p:txBody>
          <a:bodyPr/>
          <a:lstStyle/>
          <a:p>
            <a:pPr algn="l"/>
            <a:r>
              <a:rPr lang="en-US" dirty="0"/>
              <a:t>Router knows nothing about topology/routing without loading a topology module</a:t>
            </a:r>
          </a:p>
          <a:p>
            <a:pPr lvl="1"/>
            <a:r>
              <a:rPr lang="en-US" dirty="0"/>
              <a:t>Can use static and/or dynamic routing</a:t>
            </a:r>
          </a:p>
          <a:p>
            <a:r>
              <a:rPr lang="en-US" dirty="0"/>
              <a:t>Available topologies</a:t>
            </a:r>
          </a:p>
          <a:p>
            <a:pPr lvl="1"/>
            <a:r>
              <a:rPr lang="en-US" dirty="0" err="1"/>
              <a:t>SingleRouter</a:t>
            </a:r>
            <a:endParaRPr lang="en-US" dirty="0"/>
          </a:p>
          <a:p>
            <a:pPr lvl="1"/>
            <a:r>
              <a:rPr lang="en-US" dirty="0"/>
              <a:t>Mesh</a:t>
            </a:r>
          </a:p>
          <a:p>
            <a:pPr lvl="1"/>
            <a:r>
              <a:rPr lang="en-US" dirty="0"/>
              <a:t>Torus</a:t>
            </a:r>
          </a:p>
          <a:p>
            <a:pPr lvl="1"/>
            <a:r>
              <a:rPr lang="en-US" dirty="0" err="1"/>
              <a:t>Fattree</a:t>
            </a:r>
            <a:endParaRPr lang="en-US" dirty="0"/>
          </a:p>
          <a:p>
            <a:pPr lvl="1"/>
            <a:r>
              <a:rPr lang="en-US" dirty="0"/>
              <a:t>Dragonfly</a:t>
            </a:r>
          </a:p>
        </p:txBody>
      </p:sp>
    </p:spTree>
    <p:extLst>
      <p:ext uri="{BB962C8B-B14F-4D97-AF65-F5344CB8AC3E}">
        <p14:creationId xmlns:p14="http://schemas.microsoft.com/office/powerpoint/2010/main" val="306283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SST_ELI_DOCUMENT_PORTS</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9</a:t>
            </a:fld>
            <a:endParaRPr lang="en-US" dirty="0"/>
          </a:p>
        </p:txBody>
      </p:sp>
      <p:sp>
        <p:nvSpPr>
          <p:cNvPr id="3" name="Content Placeholder 2"/>
          <p:cNvSpPr>
            <a:spLocks noGrp="1"/>
          </p:cNvSpPr>
          <p:nvPr>
            <p:ph idx="1"/>
          </p:nvPr>
        </p:nvSpPr>
        <p:spPr/>
        <p:txBody>
          <a:bodyPr/>
          <a:lstStyle/>
          <a:p>
            <a:r>
              <a:rPr lang="en-US" dirty="0"/>
              <a:t>Used by: Components, </a:t>
            </a:r>
            <a:r>
              <a:rPr lang="en-US" dirty="0" err="1"/>
              <a:t>SubComponents</a:t>
            </a:r>
            <a:endParaRPr lang="en-US" dirty="0"/>
          </a:p>
          <a:p>
            <a:r>
              <a:rPr lang="en-US" dirty="0"/>
              <a:t>Macro takes a list of ports available on the element</a:t>
            </a:r>
          </a:p>
          <a:p>
            <a:r>
              <a:rPr lang="en-US" dirty="0"/>
              <a:t>Each port is defined as: </a:t>
            </a:r>
          </a:p>
          <a:p>
            <a:pPr lvl="1"/>
            <a:r>
              <a:rPr lang="en-US" dirty="0"/>
              <a:t>{ “name”, “description”, vector of supported events }</a:t>
            </a:r>
          </a:p>
          <a:p>
            <a:pPr lvl="1"/>
            <a:r>
              <a:rPr lang="en-US" dirty="0"/>
              <a:t> name and description are string literals </a:t>
            </a:r>
          </a:p>
          <a:p>
            <a:pPr lvl="1"/>
            <a:r>
              <a:rPr lang="en-US" dirty="0"/>
              <a:t>vector of supported events is a </a:t>
            </a:r>
            <a:r>
              <a:rPr lang="en-US" dirty="0" err="1"/>
              <a:t>std</a:t>
            </a:r>
            <a:r>
              <a:rPr lang="en-US" dirty="0"/>
              <a:t>::vector&lt;</a:t>
            </a:r>
            <a:r>
              <a:rPr lang="en-US" dirty="0" err="1"/>
              <a:t>std</a:t>
            </a:r>
            <a:r>
              <a:rPr lang="en-US" dirty="0"/>
              <a:t>::string&gt; of the names of supported event types</a:t>
            </a:r>
          </a:p>
          <a:p>
            <a:pPr lvl="2"/>
            <a:r>
              <a:rPr lang="en-US" dirty="0"/>
              <a:t>Ex: { “lib1.event1”, “lib1.event2”, “lib2.event3” }.</a:t>
            </a:r>
          </a:p>
          <a:p>
            <a:r>
              <a:rPr lang="en-US" dirty="0"/>
              <a:t>Examples:</a:t>
            </a:r>
          </a:p>
        </p:txBody>
      </p:sp>
      <p:sp>
        <p:nvSpPr>
          <p:cNvPr id="6" name="TextBox 5"/>
          <p:cNvSpPr txBox="1"/>
          <p:nvPr/>
        </p:nvSpPr>
        <p:spPr>
          <a:xfrm>
            <a:off x="1957450" y="5180620"/>
            <a:ext cx="8568267" cy="11695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SST_ELI_DOCUMENT_PORTS(</a:t>
            </a:r>
          </a:p>
          <a:p>
            <a:r>
              <a:rPr lang="en-US" sz="1400" dirty="0">
                <a:latin typeface="Consolas"/>
                <a:cs typeface="Consolas"/>
              </a:rPr>
              <a:t>    { “port1”, “First port”, {“lib1.event1”, “lib1.event2”} },</a:t>
            </a:r>
          </a:p>
          <a:p>
            <a:r>
              <a:rPr lang="en-US" sz="1400" dirty="0">
                <a:latin typeface="Consolas"/>
                <a:cs typeface="Consolas"/>
              </a:rPr>
              <a:t>    { “port2”, “Second port”, {“lib2.event3”} }</a:t>
            </a:r>
          </a:p>
          <a:p>
            <a:r>
              <a:rPr lang="en-US" sz="1400" dirty="0">
                <a:latin typeface="Consolas"/>
                <a:cs typeface="Consolas"/>
              </a:rPr>
              <a:t>)</a:t>
            </a:r>
          </a:p>
          <a:p>
            <a:endParaRPr lang="en-US" sz="1400" dirty="0"/>
          </a:p>
        </p:txBody>
      </p:sp>
    </p:spTree>
    <p:extLst>
      <p:ext uri="{BB962C8B-B14F-4D97-AF65-F5344CB8AC3E}">
        <p14:creationId xmlns:p14="http://schemas.microsoft.com/office/powerpoint/2010/main" val="329762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BB9E8-1AFC-4348-B50C-648455A00582}"/>
              </a:ext>
            </a:extLst>
          </p:cNvPr>
          <p:cNvSpPr>
            <a:spLocks noGrp="1"/>
          </p:cNvSpPr>
          <p:nvPr>
            <p:ph type="title"/>
          </p:nvPr>
        </p:nvSpPr>
        <p:spPr/>
        <p:txBody>
          <a:bodyPr/>
          <a:lstStyle/>
          <a:p>
            <a:r>
              <a:rPr lang="en-US" dirty="0"/>
              <a:t>Kingsley: Mesh Network Library</a:t>
            </a:r>
          </a:p>
        </p:txBody>
      </p:sp>
      <p:sp>
        <p:nvSpPr>
          <p:cNvPr id="3" name="Slide Number Placeholder 2">
            <a:extLst>
              <a:ext uri="{FF2B5EF4-FFF2-40B4-BE49-F238E27FC236}">
                <a16:creationId xmlns:a16="http://schemas.microsoft.com/office/drawing/2014/main" id="{0CA6AB73-0965-6748-8B41-F529C8D13CF6}"/>
              </a:ext>
            </a:extLst>
          </p:cNvPr>
          <p:cNvSpPr>
            <a:spLocks noGrp="1"/>
          </p:cNvSpPr>
          <p:nvPr>
            <p:ph type="sldNum" sz="quarter" idx="4"/>
          </p:nvPr>
        </p:nvSpPr>
        <p:spPr/>
        <p:txBody>
          <a:bodyPr/>
          <a:lstStyle/>
          <a:p>
            <a:fld id="{4FAB73BC-B049-4115-A692-8D63A059BFB8}" type="slidenum">
              <a:rPr lang="en-US" smtClean="0"/>
              <a:pPr/>
              <a:t>90</a:t>
            </a:fld>
            <a:endParaRPr lang="en-US" dirty="0"/>
          </a:p>
        </p:txBody>
      </p:sp>
      <p:sp>
        <p:nvSpPr>
          <p:cNvPr id="4" name="Text Placeholder 3">
            <a:extLst>
              <a:ext uri="{FF2B5EF4-FFF2-40B4-BE49-F238E27FC236}">
                <a16:creationId xmlns:a16="http://schemas.microsoft.com/office/drawing/2014/main" id="{A848CAF2-CD1B-E149-806F-F6F870780037}"/>
              </a:ext>
            </a:extLst>
          </p:cNvPr>
          <p:cNvSpPr>
            <a:spLocks noGrp="1"/>
          </p:cNvSpPr>
          <p:nvPr>
            <p:ph type="body" sz="quarter" idx="10"/>
          </p:nvPr>
        </p:nvSpPr>
        <p:spPr/>
        <p:txBody>
          <a:bodyPr>
            <a:normAutofit/>
          </a:bodyPr>
          <a:lstStyle/>
          <a:p>
            <a:r>
              <a:rPr lang="en-US" dirty="0"/>
              <a:t>Compared to Merlin</a:t>
            </a:r>
          </a:p>
          <a:p>
            <a:pPr lvl="1"/>
            <a:r>
              <a:rPr lang="en-US" dirty="0"/>
              <a:t>Mesh topology only</a:t>
            </a:r>
          </a:p>
          <a:p>
            <a:pPr lvl="1"/>
            <a:r>
              <a:rPr lang="en-US" dirty="0"/>
              <a:t>Router has input queue only instead of input and output queue</a:t>
            </a:r>
          </a:p>
          <a:p>
            <a:pPr lvl="1"/>
            <a:r>
              <a:rPr lang="en-US" dirty="0"/>
              <a:t>Easier to configure</a:t>
            </a:r>
          </a:p>
          <a:p>
            <a:pPr lvl="2"/>
            <a:r>
              <a:rPr lang="en-US" dirty="0"/>
              <a:t>Can specify non-uniform number of local ports on router</a:t>
            </a:r>
          </a:p>
          <a:p>
            <a:pPr lvl="2"/>
            <a:r>
              <a:rPr lang="en-US" dirty="0"/>
              <a:t>Routers self-discover location in network for routing</a:t>
            </a:r>
          </a:p>
          <a:p>
            <a:pPr lvl="3"/>
            <a:r>
              <a:rPr lang="en-US" dirty="0"/>
              <a:t>User does not need to assign router IDs to Kingsley routers</a:t>
            </a:r>
          </a:p>
          <a:p>
            <a:pPr lvl="1"/>
            <a:endParaRPr lang="en-US" dirty="0"/>
          </a:p>
        </p:txBody>
      </p:sp>
      <p:grpSp>
        <p:nvGrpSpPr>
          <p:cNvPr id="97" name="Group 96">
            <a:extLst>
              <a:ext uri="{FF2B5EF4-FFF2-40B4-BE49-F238E27FC236}">
                <a16:creationId xmlns:a16="http://schemas.microsoft.com/office/drawing/2014/main" id="{96E35966-D744-5246-8AF9-EE1AC2B686C8}"/>
              </a:ext>
            </a:extLst>
          </p:cNvPr>
          <p:cNvGrpSpPr/>
          <p:nvPr/>
        </p:nvGrpSpPr>
        <p:grpSpPr>
          <a:xfrm>
            <a:off x="3798419" y="4421451"/>
            <a:ext cx="2425540" cy="1606710"/>
            <a:chOff x="6127668" y="2838911"/>
            <a:chExt cx="2425540" cy="1606710"/>
          </a:xfrm>
        </p:grpSpPr>
        <p:cxnSp>
          <p:nvCxnSpPr>
            <p:cNvPr id="121" name="Straight Connector 120">
              <a:extLst>
                <a:ext uri="{FF2B5EF4-FFF2-40B4-BE49-F238E27FC236}">
                  <a16:creationId xmlns:a16="http://schemas.microsoft.com/office/drawing/2014/main" id="{5E6DE7EB-8E6A-BD40-8B48-AC43477A9A1C}"/>
                </a:ext>
              </a:extLst>
            </p:cNvPr>
            <p:cNvCxnSpPr>
              <a:cxnSpLocks/>
              <a:stCxn id="157" idx="6"/>
              <a:endCxn id="147" idx="2"/>
            </p:cNvCxnSpPr>
            <p:nvPr/>
          </p:nvCxnSpPr>
          <p:spPr>
            <a:xfrm flipH="1">
              <a:off x="6446323" y="2927976"/>
              <a:ext cx="17857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B45E25F0-7AA3-1D41-A173-890446379797}"/>
                </a:ext>
              </a:extLst>
            </p:cNvPr>
            <p:cNvCxnSpPr>
              <a:cxnSpLocks/>
              <a:stCxn id="162" idx="6"/>
              <a:endCxn id="148" idx="2"/>
            </p:cNvCxnSpPr>
            <p:nvPr/>
          </p:nvCxnSpPr>
          <p:spPr>
            <a:xfrm flipH="1">
              <a:off x="6446323" y="3213692"/>
              <a:ext cx="17857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8B6481-F6D1-0A45-BC72-2C24C81D6EFA}"/>
                </a:ext>
              </a:extLst>
            </p:cNvPr>
            <p:cNvCxnSpPr/>
            <p:nvPr/>
          </p:nvCxnSpPr>
          <p:spPr>
            <a:xfrm flipH="1" flipV="1">
              <a:off x="6317673" y="3499408"/>
              <a:ext cx="2045530" cy="4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37B62BE-8D42-D94F-AA7C-29F627143E90}"/>
                </a:ext>
              </a:extLst>
            </p:cNvPr>
            <p:cNvCxnSpPr/>
            <p:nvPr/>
          </p:nvCxnSpPr>
          <p:spPr>
            <a:xfrm flipH="1" flipV="1">
              <a:off x="6317673" y="3785124"/>
              <a:ext cx="2045530" cy="4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C5D63A34-D87E-3045-A790-38F0D52D84B1}"/>
                </a:ext>
              </a:extLst>
            </p:cNvPr>
            <p:cNvCxnSpPr>
              <a:cxnSpLocks/>
              <a:stCxn id="177" idx="6"/>
              <a:endCxn id="151" idx="2"/>
            </p:cNvCxnSpPr>
            <p:nvPr/>
          </p:nvCxnSpPr>
          <p:spPr>
            <a:xfrm flipH="1">
              <a:off x="6446323" y="4070840"/>
              <a:ext cx="17857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BC81DD9B-D77A-EF4D-A399-061F9842242F}"/>
                </a:ext>
              </a:extLst>
            </p:cNvPr>
            <p:cNvCxnSpPr>
              <a:cxnSpLocks/>
              <a:stCxn id="182" idx="6"/>
              <a:endCxn id="152" idx="2"/>
            </p:cNvCxnSpPr>
            <p:nvPr/>
          </p:nvCxnSpPr>
          <p:spPr>
            <a:xfrm flipH="1">
              <a:off x="6446323" y="4356556"/>
              <a:ext cx="17857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9FF255EF-4CD9-6046-AA7E-2D80905BC0B1}"/>
                </a:ext>
              </a:extLst>
            </p:cNvPr>
            <p:cNvCxnSpPr>
              <a:cxnSpLocks/>
              <a:stCxn id="157" idx="0"/>
              <a:endCxn id="182" idx="4"/>
            </p:cNvCxnSpPr>
            <p:nvPr/>
          </p:nvCxnSpPr>
          <p:spPr>
            <a:xfrm>
              <a:off x="8137076" y="2838911"/>
              <a:ext cx="0" cy="1606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92594139-CD03-E14C-BDC7-D69CDC952348}"/>
                </a:ext>
              </a:extLst>
            </p:cNvPr>
            <p:cNvCxnSpPr>
              <a:cxnSpLocks/>
              <a:stCxn id="156" idx="0"/>
              <a:endCxn id="181" idx="4"/>
            </p:cNvCxnSpPr>
            <p:nvPr/>
          </p:nvCxnSpPr>
          <p:spPr>
            <a:xfrm>
              <a:off x="7815946" y="2838911"/>
              <a:ext cx="0" cy="1606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08F5EEB6-B93F-C449-8651-AC6112A736FF}"/>
                </a:ext>
              </a:extLst>
            </p:cNvPr>
            <p:cNvCxnSpPr>
              <a:cxnSpLocks/>
              <a:stCxn id="155" idx="0"/>
              <a:endCxn id="180" idx="4"/>
            </p:cNvCxnSpPr>
            <p:nvPr/>
          </p:nvCxnSpPr>
          <p:spPr>
            <a:xfrm>
              <a:off x="7497291" y="2838911"/>
              <a:ext cx="0" cy="1606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32EFEAE7-3F5C-6F4C-A4AD-8E585E204D55}"/>
                </a:ext>
              </a:extLst>
            </p:cNvPr>
            <p:cNvCxnSpPr>
              <a:cxnSpLocks/>
              <a:stCxn id="154" idx="0"/>
              <a:endCxn id="179" idx="4"/>
            </p:cNvCxnSpPr>
            <p:nvPr/>
          </p:nvCxnSpPr>
          <p:spPr>
            <a:xfrm>
              <a:off x="7178636" y="2838911"/>
              <a:ext cx="0" cy="1606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E83B5323-1C03-5044-9914-DBBF097D1116}"/>
                </a:ext>
              </a:extLst>
            </p:cNvPr>
            <p:cNvCxnSpPr>
              <a:cxnSpLocks/>
              <a:stCxn id="153" idx="0"/>
              <a:endCxn id="178" idx="4"/>
            </p:cNvCxnSpPr>
            <p:nvPr/>
          </p:nvCxnSpPr>
          <p:spPr>
            <a:xfrm>
              <a:off x="6859981" y="2838911"/>
              <a:ext cx="0" cy="1606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DF54A75-94C1-8C40-800D-2CF5D4FA8154}"/>
                </a:ext>
              </a:extLst>
            </p:cNvPr>
            <p:cNvCxnSpPr>
              <a:cxnSpLocks/>
              <a:stCxn id="147" idx="0"/>
              <a:endCxn id="152" idx="4"/>
            </p:cNvCxnSpPr>
            <p:nvPr/>
          </p:nvCxnSpPr>
          <p:spPr>
            <a:xfrm>
              <a:off x="6541326" y="2838911"/>
              <a:ext cx="0" cy="1606710"/>
            </a:xfrm>
            <a:prstGeom prst="line">
              <a:avLst/>
            </a:prstGeom>
          </p:spPr>
          <p:style>
            <a:lnRef idx="2">
              <a:schemeClr val="accent1"/>
            </a:lnRef>
            <a:fillRef idx="0">
              <a:schemeClr val="accent1"/>
            </a:fillRef>
            <a:effectRef idx="1">
              <a:schemeClr val="accent1"/>
            </a:effectRef>
            <a:fontRef idx="minor">
              <a:schemeClr val="tx1"/>
            </a:fontRef>
          </p:style>
        </p:cxnSp>
        <p:sp>
          <p:nvSpPr>
            <p:cNvPr id="135" name="Oval 134">
              <a:extLst>
                <a:ext uri="{FF2B5EF4-FFF2-40B4-BE49-F238E27FC236}">
                  <a16:creationId xmlns:a16="http://schemas.microsoft.com/office/drawing/2014/main" id="{7EBBFC8B-3946-E949-A050-0249980B2083}"/>
                </a:ext>
              </a:extLst>
            </p:cNvPr>
            <p:cNvSpPr/>
            <p:nvPr/>
          </p:nvSpPr>
          <p:spPr>
            <a:xfrm>
              <a:off x="6127668" y="3410343"/>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9E323CE-5101-C943-AAC4-8B130BFCEB19}"/>
                </a:ext>
              </a:extLst>
            </p:cNvPr>
            <p:cNvSpPr/>
            <p:nvPr/>
          </p:nvSpPr>
          <p:spPr>
            <a:xfrm>
              <a:off x="8363203" y="3415063"/>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2CFE375-1FF0-DE41-8CF1-C21964883757}"/>
                </a:ext>
              </a:extLst>
            </p:cNvPr>
            <p:cNvSpPr/>
            <p:nvPr/>
          </p:nvSpPr>
          <p:spPr>
            <a:xfrm>
              <a:off x="6127668" y="3696059"/>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BD1D251-A746-C845-B3F1-D6E2F4505433}"/>
                </a:ext>
              </a:extLst>
            </p:cNvPr>
            <p:cNvSpPr/>
            <p:nvPr/>
          </p:nvSpPr>
          <p:spPr>
            <a:xfrm>
              <a:off x="8363203" y="3700779"/>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41D3677-E1C1-BE4A-9CF7-DE928620A7F3}"/>
                </a:ext>
              </a:extLst>
            </p:cNvPr>
            <p:cNvSpPr/>
            <p:nvPr/>
          </p:nvSpPr>
          <p:spPr>
            <a:xfrm>
              <a:off x="6446323"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8" name="Oval 147">
              <a:extLst>
                <a:ext uri="{FF2B5EF4-FFF2-40B4-BE49-F238E27FC236}">
                  <a16:creationId xmlns:a16="http://schemas.microsoft.com/office/drawing/2014/main" id="{B775BE8E-EA43-7741-B007-B8E666A7666D}"/>
                </a:ext>
              </a:extLst>
            </p:cNvPr>
            <p:cNvSpPr/>
            <p:nvPr/>
          </p:nvSpPr>
          <p:spPr>
            <a:xfrm>
              <a:off x="6446323"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9" name="Oval 148">
              <a:extLst>
                <a:ext uri="{FF2B5EF4-FFF2-40B4-BE49-F238E27FC236}">
                  <a16:creationId xmlns:a16="http://schemas.microsoft.com/office/drawing/2014/main" id="{A7B39DB6-44B8-2B46-B03F-13773C3AC6CC}"/>
                </a:ext>
              </a:extLst>
            </p:cNvPr>
            <p:cNvSpPr/>
            <p:nvPr/>
          </p:nvSpPr>
          <p:spPr>
            <a:xfrm>
              <a:off x="6446323"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0" name="Oval 149">
              <a:extLst>
                <a:ext uri="{FF2B5EF4-FFF2-40B4-BE49-F238E27FC236}">
                  <a16:creationId xmlns:a16="http://schemas.microsoft.com/office/drawing/2014/main" id="{99002D23-7E59-CC4D-B678-DA289E503A5C}"/>
                </a:ext>
              </a:extLst>
            </p:cNvPr>
            <p:cNvSpPr/>
            <p:nvPr/>
          </p:nvSpPr>
          <p:spPr>
            <a:xfrm>
              <a:off x="6446323"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1" name="Oval 150">
              <a:extLst>
                <a:ext uri="{FF2B5EF4-FFF2-40B4-BE49-F238E27FC236}">
                  <a16:creationId xmlns:a16="http://schemas.microsoft.com/office/drawing/2014/main" id="{65E555F1-B3D3-1E45-92E9-04E638F9DD64}"/>
                </a:ext>
              </a:extLst>
            </p:cNvPr>
            <p:cNvSpPr/>
            <p:nvPr/>
          </p:nvSpPr>
          <p:spPr>
            <a:xfrm>
              <a:off x="6446323"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2" name="Oval 151">
              <a:extLst>
                <a:ext uri="{FF2B5EF4-FFF2-40B4-BE49-F238E27FC236}">
                  <a16:creationId xmlns:a16="http://schemas.microsoft.com/office/drawing/2014/main" id="{59C3A2EE-03C0-194A-A14E-1AAEFC82CDF5}"/>
                </a:ext>
              </a:extLst>
            </p:cNvPr>
            <p:cNvSpPr/>
            <p:nvPr/>
          </p:nvSpPr>
          <p:spPr>
            <a:xfrm>
              <a:off x="6446323"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3" name="Oval 152">
              <a:extLst>
                <a:ext uri="{FF2B5EF4-FFF2-40B4-BE49-F238E27FC236}">
                  <a16:creationId xmlns:a16="http://schemas.microsoft.com/office/drawing/2014/main" id="{A612BCD7-8847-824B-8ECF-14B4B5EB4EB8}"/>
                </a:ext>
              </a:extLst>
            </p:cNvPr>
            <p:cNvSpPr/>
            <p:nvPr/>
          </p:nvSpPr>
          <p:spPr>
            <a:xfrm>
              <a:off x="6764978"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4" name="Oval 153">
              <a:extLst>
                <a:ext uri="{FF2B5EF4-FFF2-40B4-BE49-F238E27FC236}">
                  <a16:creationId xmlns:a16="http://schemas.microsoft.com/office/drawing/2014/main" id="{61297612-9BAB-3442-A64C-86FE1F2AD215}"/>
                </a:ext>
              </a:extLst>
            </p:cNvPr>
            <p:cNvSpPr/>
            <p:nvPr/>
          </p:nvSpPr>
          <p:spPr>
            <a:xfrm>
              <a:off x="7083633"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5" name="Oval 154">
              <a:extLst>
                <a:ext uri="{FF2B5EF4-FFF2-40B4-BE49-F238E27FC236}">
                  <a16:creationId xmlns:a16="http://schemas.microsoft.com/office/drawing/2014/main" id="{C3ECF980-B8E9-FA4E-853F-E01CCF965FF2}"/>
                </a:ext>
              </a:extLst>
            </p:cNvPr>
            <p:cNvSpPr/>
            <p:nvPr/>
          </p:nvSpPr>
          <p:spPr>
            <a:xfrm>
              <a:off x="7402288"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6" name="Oval 155">
              <a:extLst>
                <a:ext uri="{FF2B5EF4-FFF2-40B4-BE49-F238E27FC236}">
                  <a16:creationId xmlns:a16="http://schemas.microsoft.com/office/drawing/2014/main" id="{DE8285BF-026A-8C46-B3D2-11CCCC4AB81E}"/>
                </a:ext>
              </a:extLst>
            </p:cNvPr>
            <p:cNvSpPr/>
            <p:nvPr/>
          </p:nvSpPr>
          <p:spPr>
            <a:xfrm>
              <a:off x="7720943"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7" name="Oval 156">
              <a:extLst>
                <a:ext uri="{FF2B5EF4-FFF2-40B4-BE49-F238E27FC236}">
                  <a16:creationId xmlns:a16="http://schemas.microsoft.com/office/drawing/2014/main" id="{8968FA44-CCF4-D748-A171-49FF59964FF2}"/>
                </a:ext>
              </a:extLst>
            </p:cNvPr>
            <p:cNvSpPr/>
            <p:nvPr/>
          </p:nvSpPr>
          <p:spPr>
            <a:xfrm>
              <a:off x="8042073" y="283891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8" name="Oval 157">
              <a:extLst>
                <a:ext uri="{FF2B5EF4-FFF2-40B4-BE49-F238E27FC236}">
                  <a16:creationId xmlns:a16="http://schemas.microsoft.com/office/drawing/2014/main" id="{3CC73F35-85A0-AF46-AF2E-028AFF608A4C}"/>
                </a:ext>
              </a:extLst>
            </p:cNvPr>
            <p:cNvSpPr/>
            <p:nvPr/>
          </p:nvSpPr>
          <p:spPr>
            <a:xfrm>
              <a:off x="6764978"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9" name="Oval 158">
              <a:extLst>
                <a:ext uri="{FF2B5EF4-FFF2-40B4-BE49-F238E27FC236}">
                  <a16:creationId xmlns:a16="http://schemas.microsoft.com/office/drawing/2014/main" id="{79F99F52-6753-384D-B7AB-053504AC8758}"/>
                </a:ext>
              </a:extLst>
            </p:cNvPr>
            <p:cNvSpPr/>
            <p:nvPr/>
          </p:nvSpPr>
          <p:spPr>
            <a:xfrm>
              <a:off x="7083633"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0" name="Oval 159">
              <a:extLst>
                <a:ext uri="{FF2B5EF4-FFF2-40B4-BE49-F238E27FC236}">
                  <a16:creationId xmlns:a16="http://schemas.microsoft.com/office/drawing/2014/main" id="{E246D97D-8E91-6647-B68A-1B64AD5A9E47}"/>
                </a:ext>
              </a:extLst>
            </p:cNvPr>
            <p:cNvSpPr/>
            <p:nvPr/>
          </p:nvSpPr>
          <p:spPr>
            <a:xfrm>
              <a:off x="7402288"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1" name="Oval 160">
              <a:extLst>
                <a:ext uri="{FF2B5EF4-FFF2-40B4-BE49-F238E27FC236}">
                  <a16:creationId xmlns:a16="http://schemas.microsoft.com/office/drawing/2014/main" id="{50539CEA-7E36-2746-9653-34290FFC1647}"/>
                </a:ext>
              </a:extLst>
            </p:cNvPr>
            <p:cNvSpPr/>
            <p:nvPr/>
          </p:nvSpPr>
          <p:spPr>
            <a:xfrm>
              <a:off x="7720943"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2" name="Oval 161">
              <a:extLst>
                <a:ext uri="{FF2B5EF4-FFF2-40B4-BE49-F238E27FC236}">
                  <a16:creationId xmlns:a16="http://schemas.microsoft.com/office/drawing/2014/main" id="{286BA37C-3CB9-8A47-97C7-05D0A84C4F4D}"/>
                </a:ext>
              </a:extLst>
            </p:cNvPr>
            <p:cNvSpPr/>
            <p:nvPr/>
          </p:nvSpPr>
          <p:spPr>
            <a:xfrm>
              <a:off x="8042073" y="3124627"/>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3" name="Oval 162">
              <a:extLst>
                <a:ext uri="{FF2B5EF4-FFF2-40B4-BE49-F238E27FC236}">
                  <a16:creationId xmlns:a16="http://schemas.microsoft.com/office/drawing/2014/main" id="{B01DA452-7B8D-D844-96F9-E89DA228B5FE}"/>
                </a:ext>
              </a:extLst>
            </p:cNvPr>
            <p:cNvSpPr/>
            <p:nvPr/>
          </p:nvSpPr>
          <p:spPr>
            <a:xfrm>
              <a:off x="6764978"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4" name="Oval 163">
              <a:extLst>
                <a:ext uri="{FF2B5EF4-FFF2-40B4-BE49-F238E27FC236}">
                  <a16:creationId xmlns:a16="http://schemas.microsoft.com/office/drawing/2014/main" id="{5F6E8CDD-49B4-1948-B8E2-BD2949E396E3}"/>
                </a:ext>
              </a:extLst>
            </p:cNvPr>
            <p:cNvSpPr/>
            <p:nvPr/>
          </p:nvSpPr>
          <p:spPr>
            <a:xfrm>
              <a:off x="7083633"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5" name="Oval 164">
              <a:extLst>
                <a:ext uri="{FF2B5EF4-FFF2-40B4-BE49-F238E27FC236}">
                  <a16:creationId xmlns:a16="http://schemas.microsoft.com/office/drawing/2014/main" id="{8E3AF4B3-6772-F342-AEEA-33C8C4CAAA69}"/>
                </a:ext>
              </a:extLst>
            </p:cNvPr>
            <p:cNvSpPr/>
            <p:nvPr/>
          </p:nvSpPr>
          <p:spPr>
            <a:xfrm>
              <a:off x="7402288"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6" name="Oval 165">
              <a:extLst>
                <a:ext uri="{FF2B5EF4-FFF2-40B4-BE49-F238E27FC236}">
                  <a16:creationId xmlns:a16="http://schemas.microsoft.com/office/drawing/2014/main" id="{920BCA3B-B53A-3843-BB30-36A8B0222D6D}"/>
                </a:ext>
              </a:extLst>
            </p:cNvPr>
            <p:cNvSpPr/>
            <p:nvPr/>
          </p:nvSpPr>
          <p:spPr>
            <a:xfrm>
              <a:off x="7720943"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7" name="Oval 166">
              <a:extLst>
                <a:ext uri="{FF2B5EF4-FFF2-40B4-BE49-F238E27FC236}">
                  <a16:creationId xmlns:a16="http://schemas.microsoft.com/office/drawing/2014/main" id="{1A4DE4EE-7B7A-594F-9742-85A1264DEDC6}"/>
                </a:ext>
              </a:extLst>
            </p:cNvPr>
            <p:cNvSpPr/>
            <p:nvPr/>
          </p:nvSpPr>
          <p:spPr>
            <a:xfrm>
              <a:off x="8042073" y="3410343"/>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8" name="Oval 167">
              <a:extLst>
                <a:ext uri="{FF2B5EF4-FFF2-40B4-BE49-F238E27FC236}">
                  <a16:creationId xmlns:a16="http://schemas.microsoft.com/office/drawing/2014/main" id="{213C5DB7-4093-F740-BC5D-D0211A502518}"/>
                </a:ext>
              </a:extLst>
            </p:cNvPr>
            <p:cNvSpPr/>
            <p:nvPr/>
          </p:nvSpPr>
          <p:spPr>
            <a:xfrm>
              <a:off x="6764978"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9" name="Oval 168">
              <a:extLst>
                <a:ext uri="{FF2B5EF4-FFF2-40B4-BE49-F238E27FC236}">
                  <a16:creationId xmlns:a16="http://schemas.microsoft.com/office/drawing/2014/main" id="{819557C8-890E-3D40-AAC3-CA019B0D510A}"/>
                </a:ext>
              </a:extLst>
            </p:cNvPr>
            <p:cNvSpPr/>
            <p:nvPr/>
          </p:nvSpPr>
          <p:spPr>
            <a:xfrm>
              <a:off x="7083633"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0" name="Oval 169">
              <a:extLst>
                <a:ext uri="{FF2B5EF4-FFF2-40B4-BE49-F238E27FC236}">
                  <a16:creationId xmlns:a16="http://schemas.microsoft.com/office/drawing/2014/main" id="{48B75EA8-CF70-D940-9F8E-EF388337E318}"/>
                </a:ext>
              </a:extLst>
            </p:cNvPr>
            <p:cNvSpPr/>
            <p:nvPr/>
          </p:nvSpPr>
          <p:spPr>
            <a:xfrm>
              <a:off x="7402288"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1" name="Oval 170">
              <a:extLst>
                <a:ext uri="{FF2B5EF4-FFF2-40B4-BE49-F238E27FC236}">
                  <a16:creationId xmlns:a16="http://schemas.microsoft.com/office/drawing/2014/main" id="{F6D4D76B-1108-EF4E-AD48-649079637F2A}"/>
                </a:ext>
              </a:extLst>
            </p:cNvPr>
            <p:cNvSpPr/>
            <p:nvPr/>
          </p:nvSpPr>
          <p:spPr>
            <a:xfrm>
              <a:off x="7720943"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2" name="Oval 171">
              <a:extLst>
                <a:ext uri="{FF2B5EF4-FFF2-40B4-BE49-F238E27FC236}">
                  <a16:creationId xmlns:a16="http://schemas.microsoft.com/office/drawing/2014/main" id="{4EA948A1-BBE0-8942-91FB-6AAC669C7014}"/>
                </a:ext>
              </a:extLst>
            </p:cNvPr>
            <p:cNvSpPr/>
            <p:nvPr/>
          </p:nvSpPr>
          <p:spPr>
            <a:xfrm>
              <a:off x="8042073" y="369605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3" name="Oval 172">
              <a:extLst>
                <a:ext uri="{FF2B5EF4-FFF2-40B4-BE49-F238E27FC236}">
                  <a16:creationId xmlns:a16="http://schemas.microsoft.com/office/drawing/2014/main" id="{DCC525C7-6A3A-CE46-AC67-F7635BCDED85}"/>
                </a:ext>
              </a:extLst>
            </p:cNvPr>
            <p:cNvSpPr/>
            <p:nvPr/>
          </p:nvSpPr>
          <p:spPr>
            <a:xfrm>
              <a:off x="6764978"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4" name="Oval 173">
              <a:extLst>
                <a:ext uri="{FF2B5EF4-FFF2-40B4-BE49-F238E27FC236}">
                  <a16:creationId xmlns:a16="http://schemas.microsoft.com/office/drawing/2014/main" id="{137D3797-BF72-524F-A475-4EF45BF72BD7}"/>
                </a:ext>
              </a:extLst>
            </p:cNvPr>
            <p:cNvSpPr/>
            <p:nvPr/>
          </p:nvSpPr>
          <p:spPr>
            <a:xfrm>
              <a:off x="7083633"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5" name="Oval 174">
              <a:extLst>
                <a:ext uri="{FF2B5EF4-FFF2-40B4-BE49-F238E27FC236}">
                  <a16:creationId xmlns:a16="http://schemas.microsoft.com/office/drawing/2014/main" id="{47D1FDC0-6FC7-E84C-BE42-B9CCB766F001}"/>
                </a:ext>
              </a:extLst>
            </p:cNvPr>
            <p:cNvSpPr/>
            <p:nvPr/>
          </p:nvSpPr>
          <p:spPr>
            <a:xfrm>
              <a:off x="7402288"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6" name="Oval 175">
              <a:extLst>
                <a:ext uri="{FF2B5EF4-FFF2-40B4-BE49-F238E27FC236}">
                  <a16:creationId xmlns:a16="http://schemas.microsoft.com/office/drawing/2014/main" id="{30009FAF-266C-9346-BACA-A1ED55E51946}"/>
                </a:ext>
              </a:extLst>
            </p:cNvPr>
            <p:cNvSpPr/>
            <p:nvPr/>
          </p:nvSpPr>
          <p:spPr>
            <a:xfrm>
              <a:off x="7720943"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7" name="Oval 176">
              <a:extLst>
                <a:ext uri="{FF2B5EF4-FFF2-40B4-BE49-F238E27FC236}">
                  <a16:creationId xmlns:a16="http://schemas.microsoft.com/office/drawing/2014/main" id="{02CB01FD-01FA-F84C-A9F2-CC724C76840C}"/>
                </a:ext>
              </a:extLst>
            </p:cNvPr>
            <p:cNvSpPr/>
            <p:nvPr/>
          </p:nvSpPr>
          <p:spPr>
            <a:xfrm>
              <a:off x="8042073" y="3981775"/>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8" name="Oval 177">
              <a:extLst>
                <a:ext uri="{FF2B5EF4-FFF2-40B4-BE49-F238E27FC236}">
                  <a16:creationId xmlns:a16="http://schemas.microsoft.com/office/drawing/2014/main" id="{13B997C0-7F70-9648-B5EB-9508B7C05CD2}"/>
                </a:ext>
              </a:extLst>
            </p:cNvPr>
            <p:cNvSpPr/>
            <p:nvPr/>
          </p:nvSpPr>
          <p:spPr>
            <a:xfrm>
              <a:off x="6764978"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9" name="Oval 178">
              <a:extLst>
                <a:ext uri="{FF2B5EF4-FFF2-40B4-BE49-F238E27FC236}">
                  <a16:creationId xmlns:a16="http://schemas.microsoft.com/office/drawing/2014/main" id="{1F3E563E-ADDE-FE40-80F4-AA5282D7397A}"/>
                </a:ext>
              </a:extLst>
            </p:cNvPr>
            <p:cNvSpPr/>
            <p:nvPr/>
          </p:nvSpPr>
          <p:spPr>
            <a:xfrm>
              <a:off x="7083633"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0" name="Oval 179">
              <a:extLst>
                <a:ext uri="{FF2B5EF4-FFF2-40B4-BE49-F238E27FC236}">
                  <a16:creationId xmlns:a16="http://schemas.microsoft.com/office/drawing/2014/main" id="{DB5E0DFC-3E6E-C841-A9BB-A3D035C1A429}"/>
                </a:ext>
              </a:extLst>
            </p:cNvPr>
            <p:cNvSpPr/>
            <p:nvPr/>
          </p:nvSpPr>
          <p:spPr>
            <a:xfrm>
              <a:off x="7402288"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1" name="Oval 180">
              <a:extLst>
                <a:ext uri="{FF2B5EF4-FFF2-40B4-BE49-F238E27FC236}">
                  <a16:creationId xmlns:a16="http://schemas.microsoft.com/office/drawing/2014/main" id="{F42CF269-1FF1-1D46-B3FA-DBDC2637C4EB}"/>
                </a:ext>
              </a:extLst>
            </p:cNvPr>
            <p:cNvSpPr/>
            <p:nvPr/>
          </p:nvSpPr>
          <p:spPr>
            <a:xfrm>
              <a:off x="7720943"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2" name="Oval 181">
              <a:extLst>
                <a:ext uri="{FF2B5EF4-FFF2-40B4-BE49-F238E27FC236}">
                  <a16:creationId xmlns:a16="http://schemas.microsoft.com/office/drawing/2014/main" id="{226637C9-FA6C-B648-9CB5-2409EEB92272}"/>
                </a:ext>
              </a:extLst>
            </p:cNvPr>
            <p:cNvSpPr/>
            <p:nvPr/>
          </p:nvSpPr>
          <p:spPr>
            <a:xfrm>
              <a:off x="8042073" y="426749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43002BD-4411-8D4D-BF01-F27811497B4D}"/>
              </a:ext>
            </a:extLst>
          </p:cNvPr>
          <p:cNvGrpSpPr/>
          <p:nvPr/>
        </p:nvGrpSpPr>
        <p:grpSpPr>
          <a:xfrm>
            <a:off x="6291506" y="4148293"/>
            <a:ext cx="1129671" cy="679884"/>
            <a:chOff x="3138616" y="3657600"/>
            <a:chExt cx="1129671" cy="679884"/>
          </a:xfrm>
        </p:grpSpPr>
        <p:grpSp>
          <p:nvGrpSpPr>
            <p:cNvPr id="111" name="Group 110">
              <a:extLst>
                <a:ext uri="{FF2B5EF4-FFF2-40B4-BE49-F238E27FC236}">
                  <a16:creationId xmlns:a16="http://schemas.microsoft.com/office/drawing/2014/main" id="{DD6C0907-54B1-F04E-930E-775A500493D4}"/>
                </a:ext>
              </a:extLst>
            </p:cNvPr>
            <p:cNvGrpSpPr/>
            <p:nvPr/>
          </p:nvGrpSpPr>
          <p:grpSpPr>
            <a:xfrm>
              <a:off x="3256531" y="3725028"/>
              <a:ext cx="1011756" cy="307777"/>
              <a:chOff x="3256531" y="3725028"/>
              <a:chExt cx="1011756" cy="307777"/>
            </a:xfrm>
          </p:grpSpPr>
          <p:sp>
            <p:nvSpPr>
              <p:cNvPr id="119" name="Oval 118">
                <a:extLst>
                  <a:ext uri="{FF2B5EF4-FFF2-40B4-BE49-F238E27FC236}">
                    <a16:creationId xmlns:a16="http://schemas.microsoft.com/office/drawing/2014/main" id="{2123C5A3-74B7-EB42-88CD-0097A3F7CD68}"/>
                  </a:ext>
                </a:extLst>
              </p:cNvPr>
              <p:cNvSpPr/>
              <p:nvPr/>
            </p:nvSpPr>
            <p:spPr>
              <a:xfrm>
                <a:off x="3256531" y="3789851"/>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0" name="TextBox 119">
                <a:extLst>
                  <a:ext uri="{FF2B5EF4-FFF2-40B4-BE49-F238E27FC236}">
                    <a16:creationId xmlns:a16="http://schemas.microsoft.com/office/drawing/2014/main" id="{27F266FD-9F47-0D4C-8122-024B8D93AE1D}"/>
                  </a:ext>
                </a:extLst>
              </p:cNvPr>
              <p:cNvSpPr txBox="1"/>
              <p:nvPr/>
            </p:nvSpPr>
            <p:spPr>
              <a:xfrm>
                <a:off x="3495864" y="3725028"/>
                <a:ext cx="772423" cy="307777"/>
              </a:xfrm>
              <a:prstGeom prst="rect">
                <a:avLst/>
              </a:prstGeom>
              <a:noFill/>
            </p:spPr>
            <p:txBody>
              <a:bodyPr wrap="square" rtlCol="0">
                <a:spAutoFit/>
              </a:bodyPr>
              <a:lstStyle/>
              <a:p>
                <a:r>
                  <a:rPr lang="en-US" sz="1400" dirty="0"/>
                  <a:t>Router</a:t>
                </a:r>
              </a:p>
            </p:txBody>
          </p:sp>
        </p:grpSp>
        <p:grpSp>
          <p:nvGrpSpPr>
            <p:cNvPr id="113" name="Group 112">
              <a:extLst>
                <a:ext uri="{FF2B5EF4-FFF2-40B4-BE49-F238E27FC236}">
                  <a16:creationId xmlns:a16="http://schemas.microsoft.com/office/drawing/2014/main" id="{DEF7454E-9AD7-8C44-AB15-D525DDAB3319}"/>
                </a:ext>
              </a:extLst>
            </p:cNvPr>
            <p:cNvGrpSpPr/>
            <p:nvPr/>
          </p:nvGrpSpPr>
          <p:grpSpPr>
            <a:xfrm>
              <a:off x="3256531" y="4029707"/>
              <a:ext cx="839239" cy="307777"/>
              <a:chOff x="3256531" y="4029707"/>
              <a:chExt cx="839239" cy="307777"/>
            </a:xfrm>
          </p:grpSpPr>
          <p:sp>
            <p:nvSpPr>
              <p:cNvPr id="115" name="Oval 114">
                <a:extLst>
                  <a:ext uri="{FF2B5EF4-FFF2-40B4-BE49-F238E27FC236}">
                    <a16:creationId xmlns:a16="http://schemas.microsoft.com/office/drawing/2014/main" id="{77D6C740-697D-9D49-915A-56297DF6DC2E}"/>
                  </a:ext>
                </a:extLst>
              </p:cNvPr>
              <p:cNvSpPr/>
              <p:nvPr/>
            </p:nvSpPr>
            <p:spPr>
              <a:xfrm>
                <a:off x="3256531" y="4094530"/>
                <a:ext cx="190005" cy="178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7EE0A62E-0F2A-DC4E-9FA2-B8784F59E0AB}"/>
                  </a:ext>
                </a:extLst>
              </p:cNvPr>
              <p:cNvSpPr txBox="1"/>
              <p:nvPr/>
            </p:nvSpPr>
            <p:spPr>
              <a:xfrm>
                <a:off x="3495865" y="4029707"/>
                <a:ext cx="599905" cy="307777"/>
              </a:xfrm>
              <a:prstGeom prst="rect">
                <a:avLst/>
              </a:prstGeom>
              <a:noFill/>
            </p:spPr>
            <p:txBody>
              <a:bodyPr wrap="square" rtlCol="0">
                <a:spAutoFit/>
              </a:bodyPr>
              <a:lstStyle/>
              <a:p>
                <a:r>
                  <a:rPr lang="en-US" sz="1400" dirty="0"/>
                  <a:t>DDR</a:t>
                </a:r>
              </a:p>
            </p:txBody>
          </p:sp>
        </p:grpSp>
        <p:sp>
          <p:nvSpPr>
            <p:cNvPr id="114" name="TextBox 113">
              <a:extLst>
                <a:ext uri="{FF2B5EF4-FFF2-40B4-BE49-F238E27FC236}">
                  <a16:creationId xmlns:a16="http://schemas.microsoft.com/office/drawing/2014/main" id="{C2CFD747-F54D-8543-93E7-3D049AD09553}"/>
                </a:ext>
              </a:extLst>
            </p:cNvPr>
            <p:cNvSpPr txBox="1"/>
            <p:nvPr/>
          </p:nvSpPr>
          <p:spPr>
            <a:xfrm>
              <a:off x="3138616" y="3657600"/>
              <a:ext cx="184731" cy="369332"/>
            </a:xfrm>
            <a:prstGeom prst="rect">
              <a:avLst/>
            </a:prstGeom>
            <a:noFill/>
          </p:spPr>
          <p:txBody>
            <a:bodyPr wrap="none" rtlCol="0">
              <a:spAutoFit/>
            </a:bodyPr>
            <a:lstStyle/>
            <a:p>
              <a:endParaRPr lang="en-US" dirty="0"/>
            </a:p>
          </p:txBody>
        </p:sp>
      </p:grpSp>
      <p:sp>
        <p:nvSpPr>
          <p:cNvPr id="99" name="Rectangle 98">
            <a:extLst>
              <a:ext uri="{FF2B5EF4-FFF2-40B4-BE49-F238E27FC236}">
                <a16:creationId xmlns:a16="http://schemas.microsoft.com/office/drawing/2014/main" id="{B34FF086-9E3D-9A43-9049-6B0F9D3E8135}"/>
              </a:ext>
            </a:extLst>
          </p:cNvPr>
          <p:cNvSpPr/>
          <p:nvPr/>
        </p:nvSpPr>
        <p:spPr>
          <a:xfrm>
            <a:off x="6441844" y="5392828"/>
            <a:ext cx="1561193" cy="1218492"/>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2" name="Rounded Rectangle 101">
            <a:extLst>
              <a:ext uri="{FF2B5EF4-FFF2-40B4-BE49-F238E27FC236}">
                <a16:creationId xmlns:a16="http://schemas.microsoft.com/office/drawing/2014/main" id="{56BF7473-1B1A-8344-806F-60C2AAE0C4E3}"/>
              </a:ext>
            </a:extLst>
          </p:cNvPr>
          <p:cNvSpPr/>
          <p:nvPr/>
        </p:nvSpPr>
        <p:spPr>
          <a:xfrm>
            <a:off x="6544975" y="6174109"/>
            <a:ext cx="520691" cy="26517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L2</a:t>
            </a:r>
          </a:p>
        </p:txBody>
      </p:sp>
      <p:cxnSp>
        <p:nvCxnSpPr>
          <p:cNvPr id="107" name="Straight Connector 106">
            <a:extLst>
              <a:ext uri="{FF2B5EF4-FFF2-40B4-BE49-F238E27FC236}">
                <a16:creationId xmlns:a16="http://schemas.microsoft.com/office/drawing/2014/main" id="{FAA54CC5-BF45-3248-8648-936DEC11D08C}"/>
              </a:ext>
            </a:extLst>
          </p:cNvPr>
          <p:cNvCxnSpPr>
            <a:cxnSpLocks/>
            <a:endCxn id="196" idx="7"/>
          </p:cNvCxnSpPr>
          <p:nvPr/>
        </p:nvCxnSpPr>
        <p:spPr>
          <a:xfrm flipH="1">
            <a:off x="7289616" y="5872076"/>
            <a:ext cx="206403" cy="670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9CC4253D-74DF-924D-9149-C68AE59EB1A3}"/>
              </a:ext>
            </a:extLst>
          </p:cNvPr>
          <p:cNvCxnSpPr>
            <a:cxnSpLocks/>
            <a:stCxn id="206" idx="0"/>
            <a:endCxn id="205" idx="2"/>
          </p:cNvCxnSpPr>
          <p:nvPr/>
        </p:nvCxnSpPr>
        <p:spPr>
          <a:xfrm flipV="1">
            <a:off x="7689186" y="5497843"/>
            <a:ext cx="1" cy="109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06DF1A0-792F-3142-9C15-DA837B616920}"/>
              </a:ext>
            </a:extLst>
          </p:cNvPr>
          <p:cNvCxnSpPr>
            <a:cxnSpLocks/>
            <a:endCxn id="176" idx="7"/>
          </p:cNvCxnSpPr>
          <p:nvPr/>
        </p:nvCxnSpPr>
        <p:spPr>
          <a:xfrm flipH="1">
            <a:off x="5553873" y="5388638"/>
            <a:ext cx="915634" cy="201764"/>
          </a:xfrm>
          <a:prstGeom prst="line">
            <a:avLst/>
          </a:prstGeom>
          <a:ln>
            <a:solidFill>
              <a:schemeClr val="bg2">
                <a:lumMod val="7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2156D47A-460A-904D-9048-980BC54CBF74}"/>
              </a:ext>
            </a:extLst>
          </p:cNvPr>
          <p:cNvCxnSpPr>
            <a:cxnSpLocks/>
            <a:endCxn id="176" idx="5"/>
          </p:cNvCxnSpPr>
          <p:nvPr/>
        </p:nvCxnSpPr>
        <p:spPr>
          <a:xfrm flipH="1" flipV="1">
            <a:off x="5553873" y="5716358"/>
            <a:ext cx="919006" cy="901140"/>
          </a:xfrm>
          <a:prstGeom prst="line">
            <a:avLst/>
          </a:prstGeom>
          <a:ln>
            <a:solidFill>
              <a:schemeClr val="bg2">
                <a:lumMod val="7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98" name="Straight Arrow Connector 197">
            <a:extLst>
              <a:ext uri="{FF2B5EF4-FFF2-40B4-BE49-F238E27FC236}">
                <a16:creationId xmlns:a16="http://schemas.microsoft.com/office/drawing/2014/main" id="{585BB40E-9827-BE4D-9067-B1A94D97754D}"/>
              </a:ext>
            </a:extLst>
          </p:cNvPr>
          <p:cNvCxnSpPr>
            <a:stCxn id="99" idx="1"/>
            <a:endCxn id="99" idx="3"/>
          </p:cNvCxnSpPr>
          <p:nvPr/>
        </p:nvCxnSpPr>
        <p:spPr>
          <a:xfrm>
            <a:off x="6441844" y="6002074"/>
            <a:ext cx="15611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8659A300-77CE-7042-8887-8705712AB056}"/>
              </a:ext>
            </a:extLst>
          </p:cNvPr>
          <p:cNvCxnSpPr>
            <a:cxnSpLocks/>
            <a:stCxn id="99" idx="0"/>
            <a:endCxn id="99" idx="2"/>
          </p:cNvCxnSpPr>
          <p:nvPr/>
        </p:nvCxnSpPr>
        <p:spPr>
          <a:xfrm>
            <a:off x="7222441" y="5392828"/>
            <a:ext cx="0" cy="12184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29E9B571-2891-7E41-AE5C-394DF1B5F39C}"/>
              </a:ext>
            </a:extLst>
          </p:cNvPr>
          <p:cNvSpPr/>
          <p:nvPr/>
        </p:nvSpPr>
        <p:spPr>
          <a:xfrm>
            <a:off x="7127437" y="5913009"/>
            <a:ext cx="190005" cy="17813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203" name="Straight Connector 202">
            <a:extLst>
              <a:ext uri="{FF2B5EF4-FFF2-40B4-BE49-F238E27FC236}">
                <a16:creationId xmlns:a16="http://schemas.microsoft.com/office/drawing/2014/main" id="{339A8641-383D-E245-9288-B8C08E04A8E5}"/>
              </a:ext>
            </a:extLst>
          </p:cNvPr>
          <p:cNvCxnSpPr>
            <a:cxnSpLocks/>
            <a:stCxn id="196" idx="3"/>
          </p:cNvCxnSpPr>
          <p:nvPr/>
        </p:nvCxnSpPr>
        <p:spPr>
          <a:xfrm flipH="1">
            <a:off x="7024235" y="6065052"/>
            <a:ext cx="131028" cy="109057"/>
          </a:xfrm>
          <a:prstGeom prst="line">
            <a:avLst/>
          </a:prstGeom>
        </p:spPr>
        <p:style>
          <a:lnRef idx="1">
            <a:schemeClr val="accent1"/>
          </a:lnRef>
          <a:fillRef idx="0">
            <a:schemeClr val="accent1"/>
          </a:fillRef>
          <a:effectRef idx="0">
            <a:schemeClr val="accent1"/>
          </a:effectRef>
          <a:fontRef idx="minor">
            <a:schemeClr val="tx1"/>
          </a:fontRef>
        </p:style>
      </p:cxnSp>
      <p:sp>
        <p:nvSpPr>
          <p:cNvPr id="205" name="Rounded Rectangle 204">
            <a:extLst>
              <a:ext uri="{FF2B5EF4-FFF2-40B4-BE49-F238E27FC236}">
                <a16:creationId xmlns:a16="http://schemas.microsoft.com/office/drawing/2014/main" id="{A07FC5F3-AB34-1E4B-9C31-5348EE4B2571}"/>
              </a:ext>
            </a:extLst>
          </p:cNvPr>
          <p:cNvSpPr/>
          <p:nvPr/>
        </p:nvSpPr>
        <p:spPr>
          <a:xfrm>
            <a:off x="7340518" y="5232667"/>
            <a:ext cx="697337" cy="26517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Core</a:t>
            </a:r>
          </a:p>
        </p:txBody>
      </p:sp>
      <p:sp>
        <p:nvSpPr>
          <p:cNvPr id="206" name="Rounded Rectangle 205">
            <a:extLst>
              <a:ext uri="{FF2B5EF4-FFF2-40B4-BE49-F238E27FC236}">
                <a16:creationId xmlns:a16="http://schemas.microsoft.com/office/drawing/2014/main" id="{CAB71BAA-2346-1147-B0E4-0C513BAA7A43}"/>
              </a:ext>
            </a:extLst>
          </p:cNvPr>
          <p:cNvSpPr/>
          <p:nvPr/>
        </p:nvSpPr>
        <p:spPr>
          <a:xfrm>
            <a:off x="7456014" y="5606900"/>
            <a:ext cx="466344" cy="26517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L1</a:t>
            </a:r>
          </a:p>
        </p:txBody>
      </p:sp>
    </p:spTree>
    <p:extLst>
      <p:ext uri="{BB962C8B-B14F-4D97-AF65-F5344CB8AC3E}">
        <p14:creationId xmlns:p14="http://schemas.microsoft.com/office/powerpoint/2010/main" val="49261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C5AE-3249-894C-88AA-A666BEB3430B}"/>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D9F75A84-35A6-174C-97DB-05AD2C1E5EAA}"/>
              </a:ext>
            </a:extLst>
          </p:cNvPr>
          <p:cNvSpPr>
            <a:spLocks noGrp="1"/>
          </p:cNvSpPr>
          <p:nvPr>
            <p:ph type="sldNum" sz="quarter" idx="4"/>
          </p:nvPr>
        </p:nvSpPr>
        <p:spPr/>
        <p:txBody>
          <a:bodyPr/>
          <a:lstStyle/>
          <a:p>
            <a:fld id="{4FAB73BC-B049-4115-A692-8D63A059BFB8}" type="slidenum">
              <a:rPr lang="en-US" smtClean="0"/>
              <a:pPr/>
              <a:t>91</a:t>
            </a:fld>
            <a:endParaRPr lang="en-US" dirty="0"/>
          </a:p>
        </p:txBody>
      </p:sp>
      <p:sp>
        <p:nvSpPr>
          <p:cNvPr id="4" name="Text Placeholder 3">
            <a:extLst>
              <a:ext uri="{FF2B5EF4-FFF2-40B4-BE49-F238E27FC236}">
                <a16:creationId xmlns:a16="http://schemas.microsoft.com/office/drawing/2014/main" id="{053B06C1-F70F-1F41-84FE-672DB92DBE37}"/>
              </a:ext>
            </a:extLst>
          </p:cNvPr>
          <p:cNvSpPr>
            <a:spLocks noGrp="1"/>
          </p:cNvSpPr>
          <p:nvPr>
            <p:ph type="body" sz="quarter" idx="10"/>
          </p:nvPr>
        </p:nvSpPr>
        <p:spPr/>
        <p:txBody>
          <a:bodyPr/>
          <a:lstStyle/>
          <a:p>
            <a:r>
              <a:rPr lang="en-US" dirty="0">
                <a:solidFill>
                  <a:schemeClr val="bg2">
                    <a:lumMod val="75000"/>
                  </a:schemeClr>
                </a:solidFill>
              </a:rPr>
              <a:t>The basic node</a:t>
            </a:r>
          </a:p>
          <a:p>
            <a:pPr lvl="1"/>
            <a:r>
              <a:rPr lang="en-US" dirty="0">
                <a:solidFill>
                  <a:schemeClr val="bg2">
                    <a:lumMod val="75000"/>
                  </a:schemeClr>
                </a:solidFill>
              </a:rPr>
              <a:t>Processors</a:t>
            </a:r>
          </a:p>
          <a:p>
            <a:pPr lvl="1"/>
            <a:r>
              <a:rPr lang="en-US" dirty="0">
                <a:solidFill>
                  <a:schemeClr val="bg2">
                    <a:lumMod val="75000"/>
                  </a:schemeClr>
                </a:solidFill>
              </a:rPr>
              <a:t>Caches, directories</a:t>
            </a:r>
          </a:p>
          <a:p>
            <a:pPr lvl="1"/>
            <a:r>
              <a:rPr lang="en-US" dirty="0">
                <a:solidFill>
                  <a:schemeClr val="bg2">
                    <a:lumMod val="75000"/>
                  </a:schemeClr>
                </a:solidFill>
              </a:rPr>
              <a:t>Memory</a:t>
            </a:r>
          </a:p>
          <a:p>
            <a:pPr lvl="1"/>
            <a:r>
              <a:rPr lang="en-US" dirty="0">
                <a:solidFill>
                  <a:schemeClr val="bg2">
                    <a:lumMod val="75000"/>
                  </a:schemeClr>
                </a:solidFill>
              </a:rPr>
              <a:t>Network-on-chip</a:t>
            </a:r>
          </a:p>
          <a:p>
            <a:r>
              <a:rPr lang="en-US" dirty="0"/>
              <a:t>Other pieces</a:t>
            </a:r>
          </a:p>
          <a:p>
            <a:pPr lvl="1"/>
            <a:r>
              <a:rPr lang="en-US" dirty="0"/>
              <a:t>Prefetchers and listeners</a:t>
            </a:r>
          </a:p>
          <a:p>
            <a:pPr lvl="1"/>
            <a:r>
              <a:rPr lang="en-US" dirty="0">
                <a:solidFill>
                  <a:schemeClr val="bg2">
                    <a:lumMod val="75000"/>
                  </a:schemeClr>
                </a:solidFill>
              </a:rPr>
              <a:t>Scratchpads</a:t>
            </a:r>
          </a:p>
          <a:p>
            <a:pPr lvl="1"/>
            <a:r>
              <a:rPr lang="en-US" dirty="0">
                <a:solidFill>
                  <a:schemeClr val="bg2">
                    <a:lumMod val="75000"/>
                  </a:schemeClr>
                </a:solidFill>
              </a:rPr>
              <a:t>Custom memory instructions</a:t>
            </a:r>
          </a:p>
          <a:p>
            <a:r>
              <a:rPr lang="en-US" dirty="0">
                <a:solidFill>
                  <a:schemeClr val="bg2">
                    <a:lumMod val="75000"/>
                  </a:schemeClr>
                </a:solidFill>
              </a:rPr>
              <a:t>A different methodology</a:t>
            </a:r>
          </a:p>
          <a:p>
            <a:pPr lvl="1"/>
            <a:r>
              <a:rPr lang="en-US" dirty="0" err="1">
                <a:solidFill>
                  <a:schemeClr val="bg2">
                    <a:lumMod val="75000"/>
                  </a:schemeClr>
                </a:solidFill>
              </a:rPr>
              <a:t>MemSieve</a:t>
            </a:r>
            <a:endParaRPr lang="en-US" dirty="0">
              <a:solidFill>
                <a:schemeClr val="bg2">
                  <a:lumMod val="75000"/>
                </a:schemeClr>
              </a:solidFill>
            </a:endParaRPr>
          </a:p>
        </p:txBody>
      </p:sp>
      <p:grpSp>
        <p:nvGrpSpPr>
          <p:cNvPr id="5" name="Group 4">
            <a:extLst>
              <a:ext uri="{FF2B5EF4-FFF2-40B4-BE49-F238E27FC236}">
                <a16:creationId xmlns:a16="http://schemas.microsoft.com/office/drawing/2014/main" id="{E9305929-E6A4-AA4B-A900-6B5BD31F7792}"/>
              </a:ext>
            </a:extLst>
          </p:cNvPr>
          <p:cNvGrpSpPr/>
          <p:nvPr/>
        </p:nvGrpSpPr>
        <p:grpSpPr>
          <a:xfrm>
            <a:off x="6878400" y="1457602"/>
            <a:ext cx="4100817" cy="4267899"/>
            <a:chOff x="7068064" y="1471502"/>
            <a:chExt cx="4269259" cy="4467829"/>
          </a:xfrm>
        </p:grpSpPr>
        <p:pic>
          <p:nvPicPr>
            <p:cNvPr id="6" name="Picture 8" descr="Jigsaw Puzzles Clip Art - Transparent Background Puzzle Clipart, HD Png  Download , Transparent Png Image - PNGitem">
              <a:extLst>
                <a:ext uri="{FF2B5EF4-FFF2-40B4-BE49-F238E27FC236}">
                  <a16:creationId xmlns:a16="http://schemas.microsoft.com/office/drawing/2014/main" id="{E6F2BF12-CAD3-4449-A38D-887079C98B40}"/>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068064" y="1471502"/>
              <a:ext cx="4269259" cy="44678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269724-D56A-184F-AA86-FAE8D176AFEC}"/>
                </a:ext>
              </a:extLst>
            </p:cNvPr>
            <p:cNvSpPr txBox="1"/>
            <p:nvPr/>
          </p:nvSpPr>
          <p:spPr>
            <a:xfrm rot="2522819">
              <a:off x="8594088" y="2482232"/>
              <a:ext cx="1266639" cy="369332"/>
            </a:xfrm>
            <a:prstGeom prst="rect">
              <a:avLst/>
            </a:prstGeom>
            <a:noFill/>
          </p:spPr>
          <p:txBody>
            <a:bodyPr wrap="square" rtlCol="0">
              <a:spAutoFit/>
            </a:bodyPr>
            <a:lstStyle/>
            <a:p>
              <a:pPr algn="ctr"/>
              <a:r>
                <a:rPr lang="en-US" dirty="0"/>
                <a:t>Processor</a:t>
              </a:r>
            </a:p>
          </p:txBody>
        </p:sp>
        <p:sp>
          <p:nvSpPr>
            <p:cNvPr id="8" name="TextBox 7">
              <a:extLst>
                <a:ext uri="{FF2B5EF4-FFF2-40B4-BE49-F238E27FC236}">
                  <a16:creationId xmlns:a16="http://schemas.microsoft.com/office/drawing/2014/main" id="{1B26C7E2-D60E-E845-A88B-AC69F81DC33A}"/>
                </a:ext>
              </a:extLst>
            </p:cNvPr>
            <p:cNvSpPr txBox="1"/>
            <p:nvPr/>
          </p:nvSpPr>
          <p:spPr>
            <a:xfrm rot="2522819">
              <a:off x="8585849" y="4430512"/>
              <a:ext cx="1266639" cy="369332"/>
            </a:xfrm>
            <a:prstGeom prst="rect">
              <a:avLst/>
            </a:prstGeom>
            <a:noFill/>
          </p:spPr>
          <p:txBody>
            <a:bodyPr wrap="square" rtlCol="0">
              <a:spAutoFit/>
            </a:bodyPr>
            <a:lstStyle/>
            <a:p>
              <a:pPr algn="ctr"/>
              <a:r>
                <a:rPr lang="en-US" dirty="0"/>
                <a:t>Memory</a:t>
              </a:r>
            </a:p>
          </p:txBody>
        </p:sp>
        <p:sp>
          <p:nvSpPr>
            <p:cNvPr id="9" name="TextBox 8">
              <a:extLst>
                <a:ext uri="{FF2B5EF4-FFF2-40B4-BE49-F238E27FC236}">
                  <a16:creationId xmlns:a16="http://schemas.microsoft.com/office/drawing/2014/main" id="{5FE8D8A5-A0D6-B941-AB0F-7F0EE99A2BAB}"/>
                </a:ext>
              </a:extLst>
            </p:cNvPr>
            <p:cNvSpPr txBox="1"/>
            <p:nvPr/>
          </p:nvSpPr>
          <p:spPr>
            <a:xfrm rot="18947144">
              <a:off x="7575420" y="3451793"/>
              <a:ext cx="1266639" cy="369332"/>
            </a:xfrm>
            <a:prstGeom prst="rect">
              <a:avLst/>
            </a:prstGeom>
            <a:noFill/>
          </p:spPr>
          <p:txBody>
            <a:bodyPr wrap="square" rtlCol="0">
              <a:spAutoFit/>
            </a:bodyPr>
            <a:lstStyle/>
            <a:p>
              <a:pPr algn="ctr"/>
              <a:r>
                <a:rPr lang="en-US" dirty="0"/>
                <a:t>Caches</a:t>
              </a:r>
            </a:p>
          </p:txBody>
        </p:sp>
        <p:sp>
          <p:nvSpPr>
            <p:cNvPr id="10" name="TextBox 9">
              <a:extLst>
                <a:ext uri="{FF2B5EF4-FFF2-40B4-BE49-F238E27FC236}">
                  <a16:creationId xmlns:a16="http://schemas.microsoft.com/office/drawing/2014/main" id="{A798DE91-37D3-9E4E-A396-FBE9CCCD82D5}"/>
                </a:ext>
              </a:extLst>
            </p:cNvPr>
            <p:cNvSpPr txBox="1"/>
            <p:nvPr/>
          </p:nvSpPr>
          <p:spPr>
            <a:xfrm rot="18947144">
              <a:off x="9559207" y="3338006"/>
              <a:ext cx="1266639" cy="646331"/>
            </a:xfrm>
            <a:prstGeom prst="rect">
              <a:avLst/>
            </a:prstGeom>
            <a:noFill/>
          </p:spPr>
          <p:txBody>
            <a:bodyPr wrap="square" rtlCol="0">
              <a:spAutoFit/>
            </a:bodyPr>
            <a:lstStyle/>
            <a:p>
              <a:pPr algn="ctr"/>
              <a:r>
                <a:rPr lang="en-US" dirty="0">
                  <a:solidFill>
                    <a:schemeClr val="bg1"/>
                  </a:solidFill>
                </a:rPr>
                <a:t>On-chip network</a:t>
              </a:r>
            </a:p>
          </p:txBody>
        </p:sp>
      </p:grpSp>
    </p:spTree>
    <p:extLst>
      <p:ext uri="{BB962C8B-B14F-4D97-AF65-F5344CB8AC3E}">
        <p14:creationId xmlns:p14="http://schemas.microsoft.com/office/powerpoint/2010/main" val="390040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D52C-7AD4-C44B-B936-D08C86A05162}"/>
              </a:ext>
            </a:extLst>
          </p:cNvPr>
          <p:cNvSpPr>
            <a:spLocks noGrp="1"/>
          </p:cNvSpPr>
          <p:nvPr>
            <p:ph type="title"/>
          </p:nvPr>
        </p:nvSpPr>
        <p:spPr/>
        <p:txBody>
          <a:bodyPr/>
          <a:lstStyle/>
          <a:p>
            <a:r>
              <a:rPr lang="en-US" dirty="0"/>
              <a:t>Prefetching and listening</a:t>
            </a:r>
          </a:p>
        </p:txBody>
      </p:sp>
      <p:sp>
        <p:nvSpPr>
          <p:cNvPr id="3" name="Slide Number Placeholder 2">
            <a:extLst>
              <a:ext uri="{FF2B5EF4-FFF2-40B4-BE49-F238E27FC236}">
                <a16:creationId xmlns:a16="http://schemas.microsoft.com/office/drawing/2014/main" id="{52F7645A-2651-5642-8272-7AD88E2F5708}"/>
              </a:ext>
            </a:extLst>
          </p:cNvPr>
          <p:cNvSpPr>
            <a:spLocks noGrp="1"/>
          </p:cNvSpPr>
          <p:nvPr>
            <p:ph type="sldNum" sz="quarter" idx="4"/>
          </p:nvPr>
        </p:nvSpPr>
        <p:spPr/>
        <p:txBody>
          <a:bodyPr/>
          <a:lstStyle/>
          <a:p>
            <a:fld id="{4FAB73BC-B049-4115-A692-8D63A059BFB8}" type="slidenum">
              <a:rPr lang="en-US" smtClean="0"/>
              <a:pPr/>
              <a:t>92</a:t>
            </a:fld>
            <a:endParaRPr lang="en-US" dirty="0"/>
          </a:p>
        </p:txBody>
      </p:sp>
      <p:sp>
        <p:nvSpPr>
          <p:cNvPr id="4" name="Text Placeholder 3">
            <a:extLst>
              <a:ext uri="{FF2B5EF4-FFF2-40B4-BE49-F238E27FC236}">
                <a16:creationId xmlns:a16="http://schemas.microsoft.com/office/drawing/2014/main" id="{ED81D3A1-F9EF-6F40-8C8C-15BE5C2E2A56}"/>
              </a:ext>
            </a:extLst>
          </p:cNvPr>
          <p:cNvSpPr>
            <a:spLocks noGrp="1"/>
          </p:cNvSpPr>
          <p:nvPr>
            <p:ph type="body" sz="quarter" idx="10"/>
          </p:nvPr>
        </p:nvSpPr>
        <p:spPr/>
        <p:txBody>
          <a:bodyPr>
            <a:normAutofit lnSpcReduction="10000"/>
          </a:bodyPr>
          <a:lstStyle/>
          <a:p>
            <a:r>
              <a:rPr lang="en-US" dirty="0" err="1"/>
              <a:t>CacheListener</a:t>
            </a:r>
            <a:r>
              <a:rPr lang="en-US" dirty="0"/>
              <a:t> interface</a:t>
            </a:r>
          </a:p>
          <a:p>
            <a:pPr lvl="1"/>
            <a:r>
              <a:rPr lang="en-US" dirty="0"/>
              <a:t>Components report accesses, access results (Hit/Miss) and evictions to the interface</a:t>
            </a:r>
          </a:p>
          <a:p>
            <a:pPr lvl="1"/>
            <a:r>
              <a:rPr lang="en-US" dirty="0"/>
              <a:t>Implemented in caches and memory controller</a:t>
            </a:r>
          </a:p>
          <a:p>
            <a:r>
              <a:rPr lang="en-US" dirty="0"/>
              <a:t>Two ways to use</a:t>
            </a:r>
          </a:p>
          <a:p>
            <a:pPr lvl="1"/>
            <a:r>
              <a:rPr lang="en-US" dirty="0">
                <a:solidFill>
                  <a:schemeClr val="accent5"/>
                </a:solidFill>
              </a:rPr>
              <a:t>Listening: </a:t>
            </a:r>
            <a:r>
              <a:rPr lang="en-US" dirty="0"/>
              <a:t>Add profiling without needing to modify the cache</a:t>
            </a:r>
          </a:p>
          <a:p>
            <a:pPr lvl="1"/>
            <a:r>
              <a:rPr lang="en-US" dirty="0">
                <a:solidFill>
                  <a:schemeClr val="accent6"/>
                </a:solidFill>
              </a:rPr>
              <a:t>Prefetching: </a:t>
            </a:r>
            <a:r>
              <a:rPr lang="en-US" dirty="0"/>
              <a:t>Profile cache requests and inject prefetch events</a:t>
            </a:r>
          </a:p>
          <a:p>
            <a:r>
              <a:rPr lang="en-US" i="1" dirty="0" err="1"/>
              <a:t>cassini</a:t>
            </a:r>
            <a:r>
              <a:rPr lang="en-US" dirty="0"/>
              <a:t> element library</a:t>
            </a:r>
          </a:p>
          <a:p>
            <a:pPr lvl="1"/>
            <a:r>
              <a:rPr lang="en-US" dirty="0" err="1">
                <a:solidFill>
                  <a:schemeClr val="accent6"/>
                </a:solidFill>
              </a:rPr>
              <a:t>NextBlockPrefetcher</a:t>
            </a:r>
            <a:endParaRPr lang="en-US" dirty="0">
              <a:solidFill>
                <a:schemeClr val="accent6"/>
              </a:solidFill>
            </a:endParaRPr>
          </a:p>
          <a:p>
            <a:pPr lvl="1"/>
            <a:r>
              <a:rPr lang="en-US" dirty="0" err="1">
                <a:solidFill>
                  <a:schemeClr val="accent6"/>
                </a:solidFill>
              </a:rPr>
              <a:t>PalaPrefetcher</a:t>
            </a:r>
            <a:endParaRPr lang="en-US" dirty="0">
              <a:solidFill>
                <a:schemeClr val="accent6"/>
              </a:solidFill>
            </a:endParaRPr>
          </a:p>
          <a:p>
            <a:pPr lvl="1"/>
            <a:r>
              <a:rPr lang="en-US" dirty="0" err="1">
                <a:solidFill>
                  <a:schemeClr val="accent6"/>
                </a:solidFill>
              </a:rPr>
              <a:t>StridePrefetcher</a:t>
            </a:r>
            <a:endParaRPr lang="en-US" dirty="0">
              <a:solidFill>
                <a:schemeClr val="accent6"/>
              </a:solidFill>
            </a:endParaRPr>
          </a:p>
          <a:p>
            <a:pPr lvl="1"/>
            <a:r>
              <a:rPr lang="en-US" dirty="0" err="1">
                <a:solidFill>
                  <a:schemeClr val="accent5"/>
                </a:solidFill>
              </a:rPr>
              <a:t>cacheLineTrack</a:t>
            </a:r>
            <a:endParaRPr lang="en-US" dirty="0">
              <a:solidFill>
                <a:schemeClr val="accent5"/>
              </a:solidFill>
            </a:endParaRPr>
          </a:p>
          <a:p>
            <a:pPr lvl="1"/>
            <a:r>
              <a:rPr lang="en-US" dirty="0" err="1">
                <a:solidFill>
                  <a:schemeClr val="accent5"/>
                </a:solidFill>
              </a:rPr>
              <a:t>AddrHistogrammer</a:t>
            </a:r>
            <a:endParaRPr lang="en-US" dirty="0">
              <a:solidFill>
                <a:schemeClr val="accent5"/>
              </a:solidFill>
            </a:endParaRPr>
          </a:p>
          <a:p>
            <a:pPr lvl="1"/>
            <a:endParaRPr lang="en-US" dirty="0"/>
          </a:p>
          <a:p>
            <a:pPr lvl="1"/>
            <a:endParaRPr lang="en-US" dirty="0"/>
          </a:p>
        </p:txBody>
      </p:sp>
    </p:spTree>
    <p:extLst>
      <p:ext uri="{BB962C8B-B14F-4D97-AF65-F5344CB8AC3E}">
        <p14:creationId xmlns:p14="http://schemas.microsoft.com/office/powerpoint/2010/main" val="60705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D52C-7AD4-C44B-B936-D08C86A05162}"/>
              </a:ext>
            </a:extLst>
          </p:cNvPr>
          <p:cNvSpPr>
            <a:spLocks noGrp="1"/>
          </p:cNvSpPr>
          <p:nvPr>
            <p:ph type="title"/>
          </p:nvPr>
        </p:nvSpPr>
        <p:spPr/>
        <p:txBody>
          <a:bodyPr/>
          <a:lstStyle/>
          <a:p>
            <a:r>
              <a:rPr lang="en-US" dirty="0"/>
              <a:t>Prefetch configuration</a:t>
            </a:r>
          </a:p>
        </p:txBody>
      </p:sp>
      <p:sp>
        <p:nvSpPr>
          <p:cNvPr id="3" name="Slide Number Placeholder 2">
            <a:extLst>
              <a:ext uri="{FF2B5EF4-FFF2-40B4-BE49-F238E27FC236}">
                <a16:creationId xmlns:a16="http://schemas.microsoft.com/office/drawing/2014/main" id="{52F7645A-2651-5642-8272-7AD88E2F5708}"/>
              </a:ext>
            </a:extLst>
          </p:cNvPr>
          <p:cNvSpPr>
            <a:spLocks noGrp="1"/>
          </p:cNvSpPr>
          <p:nvPr>
            <p:ph type="sldNum" sz="quarter" idx="4"/>
          </p:nvPr>
        </p:nvSpPr>
        <p:spPr/>
        <p:txBody>
          <a:bodyPr/>
          <a:lstStyle/>
          <a:p>
            <a:fld id="{4FAB73BC-B049-4115-A692-8D63A059BFB8}" type="slidenum">
              <a:rPr lang="en-US" smtClean="0"/>
              <a:pPr/>
              <a:t>93</a:t>
            </a:fld>
            <a:endParaRPr lang="en-US" dirty="0"/>
          </a:p>
        </p:txBody>
      </p:sp>
      <p:sp>
        <p:nvSpPr>
          <p:cNvPr id="4" name="Text Placeholder 3">
            <a:extLst>
              <a:ext uri="{FF2B5EF4-FFF2-40B4-BE49-F238E27FC236}">
                <a16:creationId xmlns:a16="http://schemas.microsoft.com/office/drawing/2014/main" id="{ED81D3A1-F9EF-6F40-8C8C-15BE5C2E2A56}"/>
              </a:ext>
            </a:extLst>
          </p:cNvPr>
          <p:cNvSpPr>
            <a:spLocks noGrp="1"/>
          </p:cNvSpPr>
          <p:nvPr>
            <p:ph type="body" sz="quarter" idx="10"/>
          </p:nvPr>
        </p:nvSpPr>
        <p:spPr/>
        <p:txBody>
          <a:bodyPr>
            <a:normAutofit/>
          </a:bodyPr>
          <a:lstStyle/>
          <a:p>
            <a:r>
              <a:rPr lang="en-US" dirty="0"/>
              <a:t>Configuring</a:t>
            </a:r>
          </a:p>
          <a:p>
            <a:pPr lvl="1"/>
            <a:r>
              <a:rPr lang="en-US" dirty="0"/>
              <a:t>Configure prefetchers themselves</a:t>
            </a:r>
          </a:p>
          <a:p>
            <a:pPr lvl="1"/>
            <a:r>
              <a:rPr lang="en-US" dirty="0"/>
              <a:t>Configure caches to handle prefetches </a:t>
            </a:r>
          </a:p>
          <a:p>
            <a:pPr lvl="2"/>
            <a:r>
              <a:rPr lang="en-US" dirty="0"/>
              <a:t>Can drop prefetches based on configurable measures of busy-ness</a:t>
            </a:r>
          </a:p>
          <a:p>
            <a:pPr lvl="3"/>
            <a:r>
              <a:rPr lang="en-US" dirty="0"/>
              <a:t>MSHR capacity, outstanding prefetches</a:t>
            </a:r>
          </a:p>
          <a:p>
            <a:pPr lvl="2"/>
            <a:r>
              <a:rPr lang="en-US" dirty="0"/>
              <a:t>Can add latency to prefetch handling</a:t>
            </a:r>
          </a:p>
          <a:p>
            <a:pPr lvl="1"/>
            <a:endParaRPr lang="en-US" dirty="0"/>
          </a:p>
          <a:p>
            <a:r>
              <a:rPr lang="en-US" dirty="0"/>
              <a:t>Prefetch limitations</a:t>
            </a:r>
          </a:p>
          <a:p>
            <a:pPr lvl="1"/>
            <a:r>
              <a:rPr lang="en-US" dirty="0"/>
              <a:t>Cannot prefetch into another cache – use caution with distributed caches</a:t>
            </a:r>
          </a:p>
          <a:p>
            <a:pPr lvl="1"/>
            <a:r>
              <a:rPr lang="en-US" dirty="0"/>
              <a:t>Cannot prefetch from a private </a:t>
            </a:r>
            <a:r>
              <a:rPr lang="en-US" dirty="0" err="1"/>
              <a:t>noninclusive</a:t>
            </a:r>
            <a:r>
              <a:rPr lang="en-US" dirty="0"/>
              <a:t> cache</a:t>
            </a:r>
          </a:p>
          <a:p>
            <a:pPr lvl="1"/>
            <a:endParaRPr lang="en-US" dirty="0"/>
          </a:p>
        </p:txBody>
      </p:sp>
    </p:spTree>
    <p:extLst>
      <p:ext uri="{BB962C8B-B14F-4D97-AF65-F5344CB8AC3E}">
        <p14:creationId xmlns:p14="http://schemas.microsoft.com/office/powerpoint/2010/main" val="126749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C5AE-3249-894C-88AA-A666BEB3430B}"/>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D9F75A84-35A6-174C-97DB-05AD2C1E5EAA}"/>
              </a:ext>
            </a:extLst>
          </p:cNvPr>
          <p:cNvSpPr>
            <a:spLocks noGrp="1"/>
          </p:cNvSpPr>
          <p:nvPr>
            <p:ph type="sldNum" sz="quarter" idx="4"/>
          </p:nvPr>
        </p:nvSpPr>
        <p:spPr/>
        <p:txBody>
          <a:bodyPr/>
          <a:lstStyle/>
          <a:p>
            <a:fld id="{4FAB73BC-B049-4115-A692-8D63A059BFB8}" type="slidenum">
              <a:rPr lang="en-US" smtClean="0"/>
              <a:pPr/>
              <a:t>94</a:t>
            </a:fld>
            <a:endParaRPr lang="en-US" dirty="0"/>
          </a:p>
        </p:txBody>
      </p:sp>
      <p:sp>
        <p:nvSpPr>
          <p:cNvPr id="4" name="Text Placeholder 3">
            <a:extLst>
              <a:ext uri="{FF2B5EF4-FFF2-40B4-BE49-F238E27FC236}">
                <a16:creationId xmlns:a16="http://schemas.microsoft.com/office/drawing/2014/main" id="{053B06C1-F70F-1F41-84FE-672DB92DBE37}"/>
              </a:ext>
            </a:extLst>
          </p:cNvPr>
          <p:cNvSpPr>
            <a:spLocks noGrp="1"/>
          </p:cNvSpPr>
          <p:nvPr>
            <p:ph type="body" sz="quarter" idx="10"/>
          </p:nvPr>
        </p:nvSpPr>
        <p:spPr/>
        <p:txBody>
          <a:bodyPr/>
          <a:lstStyle/>
          <a:p>
            <a:r>
              <a:rPr lang="en-US" dirty="0">
                <a:solidFill>
                  <a:schemeClr val="bg2">
                    <a:lumMod val="75000"/>
                  </a:schemeClr>
                </a:solidFill>
              </a:rPr>
              <a:t>The basic node</a:t>
            </a:r>
          </a:p>
          <a:p>
            <a:pPr lvl="1"/>
            <a:r>
              <a:rPr lang="en-US" dirty="0">
                <a:solidFill>
                  <a:schemeClr val="bg2">
                    <a:lumMod val="75000"/>
                  </a:schemeClr>
                </a:solidFill>
              </a:rPr>
              <a:t>Processors</a:t>
            </a:r>
          </a:p>
          <a:p>
            <a:pPr lvl="1"/>
            <a:r>
              <a:rPr lang="en-US" dirty="0">
                <a:solidFill>
                  <a:schemeClr val="bg2">
                    <a:lumMod val="75000"/>
                  </a:schemeClr>
                </a:solidFill>
              </a:rPr>
              <a:t>Caches, directories</a:t>
            </a:r>
          </a:p>
          <a:p>
            <a:pPr lvl="1"/>
            <a:r>
              <a:rPr lang="en-US" dirty="0">
                <a:solidFill>
                  <a:schemeClr val="bg2">
                    <a:lumMod val="75000"/>
                  </a:schemeClr>
                </a:solidFill>
              </a:rPr>
              <a:t>Memory</a:t>
            </a:r>
          </a:p>
          <a:p>
            <a:pPr lvl="1"/>
            <a:r>
              <a:rPr lang="en-US" dirty="0">
                <a:solidFill>
                  <a:schemeClr val="bg2">
                    <a:lumMod val="75000"/>
                  </a:schemeClr>
                </a:solidFill>
              </a:rPr>
              <a:t>Network-on-chip</a:t>
            </a:r>
          </a:p>
          <a:p>
            <a:r>
              <a:rPr lang="en-US" dirty="0"/>
              <a:t>Other pieces</a:t>
            </a:r>
          </a:p>
          <a:p>
            <a:pPr lvl="1"/>
            <a:r>
              <a:rPr lang="en-US" dirty="0">
                <a:solidFill>
                  <a:schemeClr val="bg2">
                    <a:lumMod val="75000"/>
                  </a:schemeClr>
                </a:solidFill>
              </a:rPr>
              <a:t>Prefetchers and listeners</a:t>
            </a:r>
          </a:p>
          <a:p>
            <a:pPr lvl="1"/>
            <a:r>
              <a:rPr lang="en-US" dirty="0"/>
              <a:t>Scratchpads</a:t>
            </a:r>
          </a:p>
          <a:p>
            <a:pPr lvl="1"/>
            <a:r>
              <a:rPr lang="en-US" dirty="0">
                <a:solidFill>
                  <a:schemeClr val="bg2">
                    <a:lumMod val="75000"/>
                  </a:schemeClr>
                </a:solidFill>
              </a:rPr>
              <a:t>Custom memory instructions</a:t>
            </a:r>
          </a:p>
          <a:p>
            <a:r>
              <a:rPr lang="en-US" dirty="0">
                <a:solidFill>
                  <a:schemeClr val="bg2">
                    <a:lumMod val="75000"/>
                  </a:schemeClr>
                </a:solidFill>
              </a:rPr>
              <a:t>A different methodology</a:t>
            </a:r>
          </a:p>
          <a:p>
            <a:pPr lvl="1"/>
            <a:r>
              <a:rPr lang="en-US" dirty="0" err="1">
                <a:solidFill>
                  <a:schemeClr val="bg2">
                    <a:lumMod val="75000"/>
                  </a:schemeClr>
                </a:solidFill>
              </a:rPr>
              <a:t>MemSieve</a:t>
            </a:r>
            <a:endParaRPr lang="en-US" dirty="0">
              <a:solidFill>
                <a:schemeClr val="bg2">
                  <a:lumMod val="75000"/>
                </a:schemeClr>
              </a:solidFill>
            </a:endParaRPr>
          </a:p>
        </p:txBody>
      </p:sp>
      <p:grpSp>
        <p:nvGrpSpPr>
          <p:cNvPr id="5" name="Group 4">
            <a:extLst>
              <a:ext uri="{FF2B5EF4-FFF2-40B4-BE49-F238E27FC236}">
                <a16:creationId xmlns:a16="http://schemas.microsoft.com/office/drawing/2014/main" id="{E9305929-E6A4-AA4B-A900-6B5BD31F7792}"/>
              </a:ext>
            </a:extLst>
          </p:cNvPr>
          <p:cNvGrpSpPr/>
          <p:nvPr/>
        </p:nvGrpSpPr>
        <p:grpSpPr>
          <a:xfrm>
            <a:off x="6878400" y="1457602"/>
            <a:ext cx="4100817" cy="4267899"/>
            <a:chOff x="7068064" y="1471502"/>
            <a:chExt cx="4269259" cy="4467829"/>
          </a:xfrm>
        </p:grpSpPr>
        <p:pic>
          <p:nvPicPr>
            <p:cNvPr id="6" name="Picture 8" descr="Jigsaw Puzzles Clip Art - Transparent Background Puzzle Clipart, HD Png  Download , Transparent Png Image - PNGitem">
              <a:extLst>
                <a:ext uri="{FF2B5EF4-FFF2-40B4-BE49-F238E27FC236}">
                  <a16:creationId xmlns:a16="http://schemas.microsoft.com/office/drawing/2014/main" id="{E6F2BF12-CAD3-4449-A38D-887079C98B40}"/>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068064" y="1471502"/>
              <a:ext cx="4269259" cy="44678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269724-D56A-184F-AA86-FAE8D176AFEC}"/>
                </a:ext>
              </a:extLst>
            </p:cNvPr>
            <p:cNvSpPr txBox="1"/>
            <p:nvPr/>
          </p:nvSpPr>
          <p:spPr>
            <a:xfrm rot="2522819">
              <a:off x="8594088" y="2482232"/>
              <a:ext cx="1266639" cy="369332"/>
            </a:xfrm>
            <a:prstGeom prst="rect">
              <a:avLst/>
            </a:prstGeom>
            <a:noFill/>
          </p:spPr>
          <p:txBody>
            <a:bodyPr wrap="square" rtlCol="0">
              <a:spAutoFit/>
            </a:bodyPr>
            <a:lstStyle/>
            <a:p>
              <a:pPr algn="ctr"/>
              <a:r>
                <a:rPr lang="en-US" dirty="0"/>
                <a:t>Processor</a:t>
              </a:r>
            </a:p>
          </p:txBody>
        </p:sp>
        <p:sp>
          <p:nvSpPr>
            <p:cNvPr id="8" name="TextBox 7">
              <a:extLst>
                <a:ext uri="{FF2B5EF4-FFF2-40B4-BE49-F238E27FC236}">
                  <a16:creationId xmlns:a16="http://schemas.microsoft.com/office/drawing/2014/main" id="{1B26C7E2-D60E-E845-A88B-AC69F81DC33A}"/>
                </a:ext>
              </a:extLst>
            </p:cNvPr>
            <p:cNvSpPr txBox="1"/>
            <p:nvPr/>
          </p:nvSpPr>
          <p:spPr>
            <a:xfrm rot="2522819">
              <a:off x="8585849" y="4430512"/>
              <a:ext cx="1266639" cy="369332"/>
            </a:xfrm>
            <a:prstGeom prst="rect">
              <a:avLst/>
            </a:prstGeom>
            <a:noFill/>
          </p:spPr>
          <p:txBody>
            <a:bodyPr wrap="square" rtlCol="0">
              <a:spAutoFit/>
            </a:bodyPr>
            <a:lstStyle/>
            <a:p>
              <a:pPr algn="ctr"/>
              <a:r>
                <a:rPr lang="en-US" dirty="0"/>
                <a:t>Memory</a:t>
              </a:r>
            </a:p>
          </p:txBody>
        </p:sp>
        <p:sp>
          <p:nvSpPr>
            <p:cNvPr id="9" name="TextBox 8">
              <a:extLst>
                <a:ext uri="{FF2B5EF4-FFF2-40B4-BE49-F238E27FC236}">
                  <a16:creationId xmlns:a16="http://schemas.microsoft.com/office/drawing/2014/main" id="{5FE8D8A5-A0D6-B941-AB0F-7F0EE99A2BAB}"/>
                </a:ext>
              </a:extLst>
            </p:cNvPr>
            <p:cNvSpPr txBox="1"/>
            <p:nvPr/>
          </p:nvSpPr>
          <p:spPr>
            <a:xfrm rot="18947144">
              <a:off x="7575420" y="3451793"/>
              <a:ext cx="1266639" cy="369332"/>
            </a:xfrm>
            <a:prstGeom prst="rect">
              <a:avLst/>
            </a:prstGeom>
            <a:noFill/>
          </p:spPr>
          <p:txBody>
            <a:bodyPr wrap="square" rtlCol="0">
              <a:spAutoFit/>
            </a:bodyPr>
            <a:lstStyle/>
            <a:p>
              <a:pPr algn="ctr"/>
              <a:r>
                <a:rPr lang="en-US" dirty="0"/>
                <a:t>Caches</a:t>
              </a:r>
            </a:p>
          </p:txBody>
        </p:sp>
        <p:sp>
          <p:nvSpPr>
            <p:cNvPr id="10" name="TextBox 9">
              <a:extLst>
                <a:ext uri="{FF2B5EF4-FFF2-40B4-BE49-F238E27FC236}">
                  <a16:creationId xmlns:a16="http://schemas.microsoft.com/office/drawing/2014/main" id="{A798DE91-37D3-9E4E-A396-FBE9CCCD82D5}"/>
                </a:ext>
              </a:extLst>
            </p:cNvPr>
            <p:cNvSpPr txBox="1"/>
            <p:nvPr/>
          </p:nvSpPr>
          <p:spPr>
            <a:xfrm rot="18947144">
              <a:off x="9559207" y="3338006"/>
              <a:ext cx="1266639" cy="646331"/>
            </a:xfrm>
            <a:prstGeom prst="rect">
              <a:avLst/>
            </a:prstGeom>
            <a:noFill/>
          </p:spPr>
          <p:txBody>
            <a:bodyPr wrap="square" rtlCol="0">
              <a:spAutoFit/>
            </a:bodyPr>
            <a:lstStyle/>
            <a:p>
              <a:pPr algn="ctr"/>
              <a:r>
                <a:rPr lang="en-US" dirty="0">
                  <a:solidFill>
                    <a:schemeClr val="bg1"/>
                  </a:solidFill>
                </a:rPr>
                <a:t>On-chip network</a:t>
              </a:r>
            </a:p>
          </p:txBody>
        </p:sp>
      </p:grpSp>
    </p:spTree>
    <p:extLst>
      <p:ext uri="{BB962C8B-B14F-4D97-AF65-F5344CB8AC3E}">
        <p14:creationId xmlns:p14="http://schemas.microsoft.com/office/powerpoint/2010/main" val="39254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4A29-D6C6-4A46-8085-15D6EF653800}"/>
              </a:ext>
            </a:extLst>
          </p:cNvPr>
          <p:cNvSpPr>
            <a:spLocks noGrp="1"/>
          </p:cNvSpPr>
          <p:nvPr>
            <p:ph type="title"/>
          </p:nvPr>
        </p:nvSpPr>
        <p:spPr/>
        <p:txBody>
          <a:bodyPr/>
          <a:lstStyle/>
          <a:p>
            <a:r>
              <a:rPr lang="en-US" dirty="0"/>
              <a:t>MemHierarchy: Scratchpad</a:t>
            </a:r>
          </a:p>
        </p:txBody>
      </p:sp>
      <p:sp>
        <p:nvSpPr>
          <p:cNvPr id="3" name="Slide Number Placeholder 2">
            <a:extLst>
              <a:ext uri="{FF2B5EF4-FFF2-40B4-BE49-F238E27FC236}">
                <a16:creationId xmlns:a16="http://schemas.microsoft.com/office/drawing/2014/main" id="{E60A3ADC-DCB2-8449-A412-C5941F7AC160}"/>
              </a:ext>
            </a:extLst>
          </p:cNvPr>
          <p:cNvSpPr>
            <a:spLocks noGrp="1"/>
          </p:cNvSpPr>
          <p:nvPr>
            <p:ph type="sldNum" sz="quarter" idx="4"/>
          </p:nvPr>
        </p:nvSpPr>
        <p:spPr/>
        <p:txBody>
          <a:bodyPr/>
          <a:lstStyle/>
          <a:p>
            <a:fld id="{4FAB73BC-B049-4115-A692-8D63A059BFB8}" type="slidenum">
              <a:rPr lang="en-US" smtClean="0"/>
              <a:pPr/>
              <a:t>95</a:t>
            </a:fld>
            <a:endParaRPr lang="en-US" dirty="0"/>
          </a:p>
        </p:txBody>
      </p:sp>
      <p:sp>
        <p:nvSpPr>
          <p:cNvPr id="4" name="Content Placeholder 3">
            <a:extLst>
              <a:ext uri="{FF2B5EF4-FFF2-40B4-BE49-F238E27FC236}">
                <a16:creationId xmlns:a16="http://schemas.microsoft.com/office/drawing/2014/main" id="{B157297B-DF17-D741-8004-9E5D2822A7D4}"/>
              </a:ext>
            </a:extLst>
          </p:cNvPr>
          <p:cNvSpPr>
            <a:spLocks noGrp="1"/>
          </p:cNvSpPr>
          <p:nvPr>
            <p:ph type="body" sz="quarter" idx="10"/>
          </p:nvPr>
        </p:nvSpPr>
        <p:spPr>
          <a:xfrm>
            <a:off x="553561" y="1132499"/>
            <a:ext cx="7626901" cy="5145837"/>
          </a:xfrm>
        </p:spPr>
        <p:txBody>
          <a:bodyPr>
            <a:normAutofit fontScale="85000" lnSpcReduction="20000"/>
          </a:bodyPr>
          <a:lstStyle/>
          <a:p>
            <a:pPr marL="0" indent="0" algn="l">
              <a:buNone/>
            </a:pPr>
            <a:r>
              <a:rPr lang="en-US" dirty="0"/>
              <a:t> Software-controlled cache</a:t>
            </a:r>
          </a:p>
          <a:p>
            <a:pPr lvl="1" algn="l"/>
            <a:r>
              <a:rPr lang="en-US" dirty="0"/>
              <a:t>Access: Read, Write</a:t>
            </a:r>
          </a:p>
          <a:p>
            <a:pPr lvl="1" algn="l"/>
            <a:r>
              <a:rPr lang="en-US" dirty="0"/>
              <a:t>Transfer: Get, Put</a:t>
            </a:r>
          </a:p>
          <a:p>
            <a:pPr lvl="1" algn="l"/>
            <a:r>
              <a:rPr lang="en-US" dirty="0"/>
              <a:t>Addresses 0-N are scratchpad; N+1 is considered memory</a:t>
            </a:r>
          </a:p>
          <a:p>
            <a:pPr algn="l"/>
            <a:r>
              <a:rPr lang="en-US" dirty="0"/>
              <a:t>Can place a cache (hierarchy) above the scratchpad</a:t>
            </a:r>
          </a:p>
          <a:p>
            <a:pPr lvl="1" algn="l"/>
            <a:r>
              <a:rPr lang="en-US" dirty="0"/>
              <a:t>Support for shootdowns on Get/Put</a:t>
            </a:r>
          </a:p>
          <a:p>
            <a:pPr lvl="2" algn="l"/>
            <a:r>
              <a:rPr lang="en-US" dirty="0"/>
              <a:t>Get: Invalidates (and throws out) any cached destination address</a:t>
            </a:r>
          </a:p>
          <a:p>
            <a:pPr lvl="2" algn="l"/>
            <a:r>
              <a:rPr lang="en-US" dirty="0"/>
              <a:t>Put: Invalidates and writes back source data prior to transfer</a:t>
            </a:r>
          </a:p>
          <a:p>
            <a:pPr algn="l"/>
            <a:r>
              <a:rPr lang="en-US" dirty="0"/>
              <a:t>Processor needs to use </a:t>
            </a:r>
            <a:r>
              <a:rPr lang="en-US" dirty="0" err="1"/>
              <a:t>scratchInterface</a:t>
            </a:r>
            <a:r>
              <a:rPr lang="en-US" dirty="0"/>
              <a:t> instead of </a:t>
            </a:r>
            <a:r>
              <a:rPr lang="en-US" dirty="0" err="1"/>
              <a:t>memHierarchyInterface</a:t>
            </a:r>
            <a:endParaRPr lang="en-US" dirty="0"/>
          </a:p>
          <a:p>
            <a:pPr lvl="1" algn="l"/>
            <a:r>
              <a:rPr lang="en-US" dirty="0"/>
              <a:t>Translates SimpleMem read/write requests with source and destination addresses as Get/Put operations on a scratchpad</a:t>
            </a:r>
          </a:p>
          <a:p>
            <a:pPr lvl="1" algn="l"/>
            <a:endParaRPr lang="en-US" dirty="0"/>
          </a:p>
          <a:p>
            <a:pPr algn="l"/>
            <a:r>
              <a:rPr lang="en-US" dirty="0"/>
              <a:t>Scratchpad implements backend interface like the Memory Controller</a:t>
            </a:r>
          </a:p>
          <a:p>
            <a:pPr lvl="1" algn="l"/>
            <a:r>
              <a:rPr lang="en-US" dirty="0"/>
              <a:t>Can model various scratchpad media</a:t>
            </a:r>
          </a:p>
        </p:txBody>
      </p:sp>
      <p:sp>
        <p:nvSpPr>
          <p:cNvPr id="5" name="TextBox 4">
            <a:extLst>
              <a:ext uri="{FF2B5EF4-FFF2-40B4-BE49-F238E27FC236}">
                <a16:creationId xmlns:a16="http://schemas.microsoft.com/office/drawing/2014/main" id="{6129AE77-A797-6E42-B8C8-8421CA3A0D8D}"/>
              </a:ext>
            </a:extLst>
          </p:cNvPr>
          <p:cNvSpPr txBox="1"/>
          <p:nvPr/>
        </p:nvSpPr>
        <p:spPr>
          <a:xfrm>
            <a:off x="720648" y="694614"/>
            <a:ext cx="8083513" cy="338554"/>
          </a:xfrm>
          <a:prstGeom prst="rect">
            <a:avLst/>
          </a:prstGeom>
          <a:noFill/>
        </p:spPr>
        <p:txBody>
          <a:bodyPr wrap="square" rtlCol="0">
            <a:spAutoFit/>
          </a:bodyPr>
          <a:lstStyle/>
          <a:p>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/elements/memHierarchy/</a:t>
            </a:r>
            <a:r>
              <a:rPr lang="en-US" sz="1600" dirty="0" err="1">
                <a:latin typeface="Consolas" panose="020B0609020204030204" pitchFamily="49" charset="0"/>
                <a:cs typeface="Consolas" panose="020B0609020204030204" pitchFamily="49" charset="0"/>
              </a:rPr>
              <a:t>scratchpad.h</a:t>
            </a:r>
            <a:endParaRPr lang="en-US" sz="1600" dirty="0">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CBA04CB-B193-7342-8A50-9B8A9DC49513}"/>
              </a:ext>
            </a:extLst>
          </p:cNvPr>
          <p:cNvSpPr/>
          <p:nvPr/>
        </p:nvSpPr>
        <p:spPr>
          <a:xfrm>
            <a:off x="8372354" y="2157031"/>
            <a:ext cx="924039" cy="57022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Core</a:t>
            </a:r>
          </a:p>
        </p:txBody>
      </p:sp>
      <p:sp>
        <p:nvSpPr>
          <p:cNvPr id="22" name="Rectangle 21">
            <a:extLst>
              <a:ext uri="{FF2B5EF4-FFF2-40B4-BE49-F238E27FC236}">
                <a16:creationId xmlns:a16="http://schemas.microsoft.com/office/drawing/2014/main" id="{BEA4A9CD-161F-8349-94BD-1FFBC936695E}"/>
              </a:ext>
            </a:extLst>
          </p:cNvPr>
          <p:cNvSpPr/>
          <p:nvPr/>
        </p:nvSpPr>
        <p:spPr>
          <a:xfrm>
            <a:off x="8313673" y="3000719"/>
            <a:ext cx="1041400" cy="56692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Scratch</a:t>
            </a:r>
          </a:p>
        </p:txBody>
      </p:sp>
      <p:cxnSp>
        <p:nvCxnSpPr>
          <p:cNvPr id="7" name="Straight Connector 6">
            <a:extLst>
              <a:ext uri="{FF2B5EF4-FFF2-40B4-BE49-F238E27FC236}">
                <a16:creationId xmlns:a16="http://schemas.microsoft.com/office/drawing/2014/main" id="{7322D7CE-3A59-3441-A739-D08141D3D047}"/>
              </a:ext>
            </a:extLst>
          </p:cNvPr>
          <p:cNvCxnSpPr>
            <a:cxnSpLocks/>
            <a:stCxn id="21" idx="2"/>
            <a:endCxn id="22" idx="0"/>
          </p:cNvCxnSpPr>
          <p:nvPr/>
        </p:nvCxnSpPr>
        <p:spPr>
          <a:xfrm flipH="1">
            <a:off x="8834373" y="2727256"/>
            <a:ext cx="1" cy="273463"/>
          </a:xfrm>
          <a:prstGeom prst="line">
            <a:avLst/>
          </a:prstGeom>
        </p:spPr>
        <p:style>
          <a:lnRef idx="2">
            <a:schemeClr val="accent3"/>
          </a:lnRef>
          <a:fillRef idx="0">
            <a:schemeClr val="accent3"/>
          </a:fillRef>
          <a:effectRef idx="1">
            <a:schemeClr val="accent3"/>
          </a:effectRef>
          <a:fontRef idx="minor">
            <a:schemeClr val="tx1"/>
          </a:fontRef>
        </p:style>
      </p:cxnSp>
      <p:grpSp>
        <p:nvGrpSpPr>
          <p:cNvPr id="35" name="Group 34">
            <a:extLst>
              <a:ext uri="{FF2B5EF4-FFF2-40B4-BE49-F238E27FC236}">
                <a16:creationId xmlns:a16="http://schemas.microsoft.com/office/drawing/2014/main" id="{94A29BCD-2E54-DE41-9CF3-484E342A66D3}"/>
              </a:ext>
            </a:extLst>
          </p:cNvPr>
          <p:cNvGrpSpPr/>
          <p:nvPr/>
        </p:nvGrpSpPr>
        <p:grpSpPr>
          <a:xfrm>
            <a:off x="8683251" y="4585504"/>
            <a:ext cx="2395728" cy="1427410"/>
            <a:chOff x="7865872" y="4443656"/>
            <a:chExt cx="2395728" cy="1427410"/>
          </a:xfrm>
        </p:grpSpPr>
        <p:sp>
          <p:nvSpPr>
            <p:cNvPr id="16" name="Rectangle 15">
              <a:extLst>
                <a:ext uri="{FF2B5EF4-FFF2-40B4-BE49-F238E27FC236}">
                  <a16:creationId xmlns:a16="http://schemas.microsoft.com/office/drawing/2014/main" id="{E95A4F1E-705F-B54D-BF2C-26047A8743C8}"/>
                </a:ext>
              </a:extLst>
            </p:cNvPr>
            <p:cNvSpPr/>
            <p:nvPr/>
          </p:nvSpPr>
          <p:spPr>
            <a:xfrm>
              <a:off x="8601717" y="4443656"/>
              <a:ext cx="924039" cy="5702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Core</a:t>
              </a:r>
            </a:p>
          </p:txBody>
        </p:sp>
        <p:grpSp>
          <p:nvGrpSpPr>
            <p:cNvPr id="8" name="Group 7">
              <a:extLst>
                <a:ext uri="{FF2B5EF4-FFF2-40B4-BE49-F238E27FC236}">
                  <a16:creationId xmlns:a16="http://schemas.microsoft.com/office/drawing/2014/main" id="{D057E124-E1EA-4547-8319-88090BE07B45}"/>
                </a:ext>
              </a:extLst>
            </p:cNvPr>
            <p:cNvGrpSpPr/>
            <p:nvPr/>
          </p:nvGrpSpPr>
          <p:grpSpPr>
            <a:xfrm>
              <a:off x="7865872" y="5304138"/>
              <a:ext cx="2395728" cy="566928"/>
              <a:chOff x="7595976" y="3853499"/>
              <a:chExt cx="2396236" cy="566928"/>
            </a:xfrm>
          </p:grpSpPr>
          <p:sp>
            <p:nvSpPr>
              <p:cNvPr id="17" name="Rectangle 16">
                <a:extLst>
                  <a:ext uri="{FF2B5EF4-FFF2-40B4-BE49-F238E27FC236}">
                    <a16:creationId xmlns:a16="http://schemas.microsoft.com/office/drawing/2014/main" id="{4B81C306-7EEC-E740-B40F-FB7103A4D051}"/>
                  </a:ext>
                </a:extLst>
              </p:cNvPr>
              <p:cNvSpPr/>
              <p:nvPr/>
            </p:nvSpPr>
            <p:spPr>
              <a:xfrm>
                <a:off x="7595976" y="3853499"/>
                <a:ext cx="1088136" cy="56692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Scratch</a:t>
                </a:r>
              </a:p>
            </p:txBody>
          </p:sp>
          <p:sp>
            <p:nvSpPr>
              <p:cNvPr id="18" name="Rectangle 17">
                <a:extLst>
                  <a:ext uri="{FF2B5EF4-FFF2-40B4-BE49-F238E27FC236}">
                    <a16:creationId xmlns:a16="http://schemas.microsoft.com/office/drawing/2014/main" id="{CDF18CF4-0DCC-244F-BFCC-E84B8AA5FFB3}"/>
                  </a:ext>
                </a:extLst>
              </p:cNvPr>
              <p:cNvSpPr/>
              <p:nvPr/>
            </p:nvSpPr>
            <p:spPr>
              <a:xfrm>
                <a:off x="8904076" y="3853499"/>
                <a:ext cx="1088136" cy="56692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Cache(s)</a:t>
                </a:r>
              </a:p>
            </p:txBody>
          </p:sp>
        </p:grpSp>
        <p:cxnSp>
          <p:nvCxnSpPr>
            <p:cNvPr id="20" name="Straight Connector 19">
              <a:extLst>
                <a:ext uri="{FF2B5EF4-FFF2-40B4-BE49-F238E27FC236}">
                  <a16:creationId xmlns:a16="http://schemas.microsoft.com/office/drawing/2014/main" id="{1B5FEAF8-AAC0-7F47-A8B0-5A6DA3B137B0}"/>
                </a:ext>
              </a:extLst>
            </p:cNvPr>
            <p:cNvCxnSpPr>
              <a:cxnSpLocks/>
              <a:stCxn id="16" idx="2"/>
              <a:endCxn id="17" idx="0"/>
            </p:cNvCxnSpPr>
            <p:nvPr/>
          </p:nvCxnSpPr>
          <p:spPr>
            <a:xfrm flipH="1">
              <a:off x="8409825" y="5013881"/>
              <a:ext cx="653912" cy="290257"/>
            </a:xfrm>
            <a:prstGeom prst="line">
              <a:avLst/>
            </a:prstGeom>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47C82745-5EFB-F348-A4EE-735ED171D465}"/>
                </a:ext>
              </a:extLst>
            </p:cNvPr>
            <p:cNvCxnSpPr>
              <a:cxnSpLocks/>
              <a:stCxn id="18" idx="0"/>
              <a:endCxn id="16" idx="2"/>
            </p:cNvCxnSpPr>
            <p:nvPr/>
          </p:nvCxnSpPr>
          <p:spPr>
            <a:xfrm flipH="1" flipV="1">
              <a:off x="9063737" y="5013881"/>
              <a:ext cx="653911" cy="290257"/>
            </a:xfrm>
            <a:prstGeom prst="line">
              <a:avLst/>
            </a:prstGeom>
          </p:spPr>
          <p:style>
            <a:lnRef idx="1">
              <a:schemeClr val="accent2"/>
            </a:lnRef>
            <a:fillRef idx="3">
              <a:schemeClr val="accent2"/>
            </a:fillRef>
            <a:effectRef idx="2">
              <a:schemeClr val="accent2"/>
            </a:effectRef>
            <a:fontRef idx="minor">
              <a:schemeClr val="lt1"/>
            </a:fontRef>
          </p:style>
        </p:cxnSp>
      </p:grpSp>
      <p:grpSp>
        <p:nvGrpSpPr>
          <p:cNvPr id="19" name="Group 18">
            <a:extLst>
              <a:ext uri="{FF2B5EF4-FFF2-40B4-BE49-F238E27FC236}">
                <a16:creationId xmlns:a16="http://schemas.microsoft.com/office/drawing/2014/main" id="{428F9190-1535-E540-AB92-182F89B2D859}"/>
              </a:ext>
            </a:extLst>
          </p:cNvPr>
          <p:cNvGrpSpPr/>
          <p:nvPr/>
        </p:nvGrpSpPr>
        <p:grpSpPr>
          <a:xfrm>
            <a:off x="10493493" y="1198062"/>
            <a:ext cx="1088136" cy="2315457"/>
            <a:chOff x="10253980" y="1680471"/>
            <a:chExt cx="1088136" cy="2315457"/>
          </a:xfrm>
        </p:grpSpPr>
        <p:sp>
          <p:nvSpPr>
            <p:cNvPr id="27" name="Rectangle 26">
              <a:extLst>
                <a:ext uri="{FF2B5EF4-FFF2-40B4-BE49-F238E27FC236}">
                  <a16:creationId xmlns:a16="http://schemas.microsoft.com/office/drawing/2014/main" id="{55E56B75-CA74-034D-81B8-FB994A83D424}"/>
                </a:ext>
              </a:extLst>
            </p:cNvPr>
            <p:cNvSpPr/>
            <p:nvPr/>
          </p:nvSpPr>
          <p:spPr>
            <a:xfrm>
              <a:off x="10253980" y="3429000"/>
              <a:ext cx="1088136" cy="5669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Scratch</a:t>
              </a:r>
            </a:p>
          </p:txBody>
        </p:sp>
        <p:sp>
          <p:nvSpPr>
            <p:cNvPr id="32" name="Rectangle 31">
              <a:extLst>
                <a:ext uri="{FF2B5EF4-FFF2-40B4-BE49-F238E27FC236}">
                  <a16:creationId xmlns:a16="http://schemas.microsoft.com/office/drawing/2014/main" id="{F98148B1-3FD1-534C-86AA-BFA9BA9DBDE9}"/>
                </a:ext>
              </a:extLst>
            </p:cNvPr>
            <p:cNvSpPr/>
            <p:nvPr/>
          </p:nvSpPr>
          <p:spPr>
            <a:xfrm>
              <a:off x="10336029" y="1680471"/>
              <a:ext cx="924039" cy="57022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Core</a:t>
              </a:r>
            </a:p>
          </p:txBody>
        </p:sp>
        <p:cxnSp>
          <p:nvCxnSpPr>
            <p:cNvPr id="33" name="Straight Connector 32">
              <a:extLst>
                <a:ext uri="{FF2B5EF4-FFF2-40B4-BE49-F238E27FC236}">
                  <a16:creationId xmlns:a16="http://schemas.microsoft.com/office/drawing/2014/main" id="{2EC9EA3D-812C-8D4F-80C5-DF69D1F6B2DD}"/>
                </a:ext>
              </a:extLst>
            </p:cNvPr>
            <p:cNvCxnSpPr>
              <a:cxnSpLocks/>
              <a:stCxn id="32" idx="2"/>
              <a:endCxn id="27" idx="0"/>
            </p:cNvCxnSpPr>
            <p:nvPr/>
          </p:nvCxnSpPr>
          <p:spPr>
            <a:xfrm flipH="1">
              <a:off x="10798048" y="2250696"/>
              <a:ext cx="1" cy="1178304"/>
            </a:xfrm>
            <a:prstGeom prst="line">
              <a:avLst/>
            </a:prstGeom>
          </p:spPr>
          <p:style>
            <a:lnRef idx="1">
              <a:schemeClr val="accent6"/>
            </a:lnRef>
            <a:fillRef idx="3">
              <a:schemeClr val="accent6"/>
            </a:fillRef>
            <a:effectRef idx="2">
              <a:schemeClr val="accent6"/>
            </a:effectRef>
            <a:fontRef idx="minor">
              <a:schemeClr val="lt1"/>
            </a:fontRef>
          </p:style>
        </p:cxnSp>
        <p:sp>
          <p:nvSpPr>
            <p:cNvPr id="31" name="Rectangle 30">
              <a:extLst>
                <a:ext uri="{FF2B5EF4-FFF2-40B4-BE49-F238E27FC236}">
                  <a16:creationId xmlns:a16="http://schemas.microsoft.com/office/drawing/2014/main" id="{5EC39A04-47A8-DB4C-B9AF-0AFB48535D90}"/>
                </a:ext>
              </a:extLst>
            </p:cNvPr>
            <p:cNvSpPr/>
            <p:nvPr/>
          </p:nvSpPr>
          <p:spPr>
            <a:xfrm>
              <a:off x="10253980" y="2556384"/>
              <a:ext cx="1088136" cy="5669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Cache(s)</a:t>
              </a:r>
            </a:p>
          </p:txBody>
        </p:sp>
      </p:grpSp>
    </p:spTree>
    <p:extLst>
      <p:ext uri="{BB962C8B-B14F-4D97-AF65-F5344CB8AC3E}">
        <p14:creationId xmlns:p14="http://schemas.microsoft.com/office/powerpoint/2010/main" val="375734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C5AE-3249-894C-88AA-A666BEB3430B}"/>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D9F75A84-35A6-174C-97DB-05AD2C1E5EAA}"/>
              </a:ext>
            </a:extLst>
          </p:cNvPr>
          <p:cNvSpPr>
            <a:spLocks noGrp="1"/>
          </p:cNvSpPr>
          <p:nvPr>
            <p:ph type="sldNum" sz="quarter" idx="4"/>
          </p:nvPr>
        </p:nvSpPr>
        <p:spPr/>
        <p:txBody>
          <a:bodyPr/>
          <a:lstStyle/>
          <a:p>
            <a:fld id="{4FAB73BC-B049-4115-A692-8D63A059BFB8}" type="slidenum">
              <a:rPr lang="en-US" smtClean="0"/>
              <a:pPr/>
              <a:t>96</a:t>
            </a:fld>
            <a:endParaRPr lang="en-US" dirty="0"/>
          </a:p>
        </p:txBody>
      </p:sp>
      <p:sp>
        <p:nvSpPr>
          <p:cNvPr id="4" name="Text Placeholder 3">
            <a:extLst>
              <a:ext uri="{FF2B5EF4-FFF2-40B4-BE49-F238E27FC236}">
                <a16:creationId xmlns:a16="http://schemas.microsoft.com/office/drawing/2014/main" id="{053B06C1-F70F-1F41-84FE-672DB92DBE37}"/>
              </a:ext>
            </a:extLst>
          </p:cNvPr>
          <p:cNvSpPr>
            <a:spLocks noGrp="1"/>
          </p:cNvSpPr>
          <p:nvPr>
            <p:ph type="body" sz="quarter" idx="10"/>
          </p:nvPr>
        </p:nvSpPr>
        <p:spPr/>
        <p:txBody>
          <a:bodyPr/>
          <a:lstStyle/>
          <a:p>
            <a:r>
              <a:rPr lang="en-US" dirty="0">
                <a:solidFill>
                  <a:schemeClr val="bg2">
                    <a:lumMod val="75000"/>
                  </a:schemeClr>
                </a:solidFill>
              </a:rPr>
              <a:t>The basic node</a:t>
            </a:r>
          </a:p>
          <a:p>
            <a:pPr lvl="1"/>
            <a:r>
              <a:rPr lang="en-US" dirty="0">
                <a:solidFill>
                  <a:schemeClr val="bg2">
                    <a:lumMod val="75000"/>
                  </a:schemeClr>
                </a:solidFill>
              </a:rPr>
              <a:t>Processors</a:t>
            </a:r>
          </a:p>
          <a:p>
            <a:pPr lvl="1"/>
            <a:r>
              <a:rPr lang="en-US" dirty="0">
                <a:solidFill>
                  <a:schemeClr val="bg2">
                    <a:lumMod val="75000"/>
                  </a:schemeClr>
                </a:solidFill>
              </a:rPr>
              <a:t>Caches, directories</a:t>
            </a:r>
          </a:p>
          <a:p>
            <a:pPr lvl="1"/>
            <a:r>
              <a:rPr lang="en-US" dirty="0">
                <a:solidFill>
                  <a:schemeClr val="bg2">
                    <a:lumMod val="75000"/>
                  </a:schemeClr>
                </a:solidFill>
              </a:rPr>
              <a:t>Memory</a:t>
            </a:r>
          </a:p>
          <a:p>
            <a:pPr lvl="1"/>
            <a:r>
              <a:rPr lang="en-US" dirty="0">
                <a:solidFill>
                  <a:schemeClr val="bg2">
                    <a:lumMod val="75000"/>
                  </a:schemeClr>
                </a:solidFill>
              </a:rPr>
              <a:t>Network-on-chip</a:t>
            </a:r>
          </a:p>
          <a:p>
            <a:r>
              <a:rPr lang="en-US" dirty="0"/>
              <a:t>Other pieces</a:t>
            </a:r>
          </a:p>
          <a:p>
            <a:pPr lvl="1"/>
            <a:r>
              <a:rPr lang="en-US" dirty="0">
                <a:solidFill>
                  <a:schemeClr val="bg2">
                    <a:lumMod val="75000"/>
                  </a:schemeClr>
                </a:solidFill>
              </a:rPr>
              <a:t>Prefetchers and listeners</a:t>
            </a:r>
          </a:p>
          <a:p>
            <a:pPr lvl="1"/>
            <a:r>
              <a:rPr lang="en-US" dirty="0">
                <a:solidFill>
                  <a:schemeClr val="bg2">
                    <a:lumMod val="75000"/>
                  </a:schemeClr>
                </a:solidFill>
              </a:rPr>
              <a:t>Scratchpads</a:t>
            </a:r>
          </a:p>
          <a:p>
            <a:pPr lvl="1"/>
            <a:r>
              <a:rPr lang="en-US" dirty="0"/>
              <a:t>Custom memory instructions</a:t>
            </a:r>
          </a:p>
          <a:p>
            <a:r>
              <a:rPr lang="en-US" dirty="0">
                <a:solidFill>
                  <a:schemeClr val="bg2">
                    <a:lumMod val="75000"/>
                  </a:schemeClr>
                </a:solidFill>
              </a:rPr>
              <a:t>A different methodology</a:t>
            </a:r>
          </a:p>
          <a:p>
            <a:pPr lvl="1"/>
            <a:r>
              <a:rPr lang="en-US" dirty="0" err="1">
                <a:solidFill>
                  <a:schemeClr val="bg2">
                    <a:lumMod val="75000"/>
                  </a:schemeClr>
                </a:solidFill>
              </a:rPr>
              <a:t>MemSieve</a:t>
            </a:r>
            <a:endParaRPr lang="en-US" dirty="0">
              <a:solidFill>
                <a:schemeClr val="bg2">
                  <a:lumMod val="75000"/>
                </a:schemeClr>
              </a:solidFill>
            </a:endParaRPr>
          </a:p>
        </p:txBody>
      </p:sp>
      <p:grpSp>
        <p:nvGrpSpPr>
          <p:cNvPr id="5" name="Group 4">
            <a:extLst>
              <a:ext uri="{FF2B5EF4-FFF2-40B4-BE49-F238E27FC236}">
                <a16:creationId xmlns:a16="http://schemas.microsoft.com/office/drawing/2014/main" id="{E9305929-E6A4-AA4B-A900-6B5BD31F7792}"/>
              </a:ext>
            </a:extLst>
          </p:cNvPr>
          <p:cNvGrpSpPr/>
          <p:nvPr/>
        </p:nvGrpSpPr>
        <p:grpSpPr>
          <a:xfrm>
            <a:off x="6878400" y="1457602"/>
            <a:ext cx="4100817" cy="4267899"/>
            <a:chOff x="7068064" y="1471502"/>
            <a:chExt cx="4269259" cy="4467829"/>
          </a:xfrm>
        </p:grpSpPr>
        <p:pic>
          <p:nvPicPr>
            <p:cNvPr id="6" name="Picture 8" descr="Jigsaw Puzzles Clip Art - Transparent Background Puzzle Clipart, HD Png  Download , Transparent Png Image - PNGitem">
              <a:extLst>
                <a:ext uri="{FF2B5EF4-FFF2-40B4-BE49-F238E27FC236}">
                  <a16:creationId xmlns:a16="http://schemas.microsoft.com/office/drawing/2014/main" id="{E6F2BF12-CAD3-4449-A38D-887079C98B40}"/>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068064" y="1471502"/>
              <a:ext cx="4269259" cy="44678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269724-D56A-184F-AA86-FAE8D176AFEC}"/>
                </a:ext>
              </a:extLst>
            </p:cNvPr>
            <p:cNvSpPr txBox="1"/>
            <p:nvPr/>
          </p:nvSpPr>
          <p:spPr>
            <a:xfrm rot="2522819">
              <a:off x="8594088" y="2482232"/>
              <a:ext cx="1266639" cy="369332"/>
            </a:xfrm>
            <a:prstGeom prst="rect">
              <a:avLst/>
            </a:prstGeom>
            <a:noFill/>
          </p:spPr>
          <p:txBody>
            <a:bodyPr wrap="square" rtlCol="0">
              <a:spAutoFit/>
            </a:bodyPr>
            <a:lstStyle/>
            <a:p>
              <a:pPr algn="ctr"/>
              <a:r>
                <a:rPr lang="en-US" dirty="0"/>
                <a:t>Processor</a:t>
              </a:r>
            </a:p>
          </p:txBody>
        </p:sp>
        <p:sp>
          <p:nvSpPr>
            <p:cNvPr id="8" name="TextBox 7">
              <a:extLst>
                <a:ext uri="{FF2B5EF4-FFF2-40B4-BE49-F238E27FC236}">
                  <a16:creationId xmlns:a16="http://schemas.microsoft.com/office/drawing/2014/main" id="{1B26C7E2-D60E-E845-A88B-AC69F81DC33A}"/>
                </a:ext>
              </a:extLst>
            </p:cNvPr>
            <p:cNvSpPr txBox="1"/>
            <p:nvPr/>
          </p:nvSpPr>
          <p:spPr>
            <a:xfrm rot="2522819">
              <a:off x="8585849" y="4430512"/>
              <a:ext cx="1266639" cy="369332"/>
            </a:xfrm>
            <a:prstGeom prst="rect">
              <a:avLst/>
            </a:prstGeom>
            <a:noFill/>
          </p:spPr>
          <p:txBody>
            <a:bodyPr wrap="square" rtlCol="0">
              <a:spAutoFit/>
            </a:bodyPr>
            <a:lstStyle/>
            <a:p>
              <a:pPr algn="ctr"/>
              <a:r>
                <a:rPr lang="en-US" dirty="0"/>
                <a:t>Memory</a:t>
              </a:r>
            </a:p>
          </p:txBody>
        </p:sp>
        <p:sp>
          <p:nvSpPr>
            <p:cNvPr id="9" name="TextBox 8">
              <a:extLst>
                <a:ext uri="{FF2B5EF4-FFF2-40B4-BE49-F238E27FC236}">
                  <a16:creationId xmlns:a16="http://schemas.microsoft.com/office/drawing/2014/main" id="{5FE8D8A5-A0D6-B941-AB0F-7F0EE99A2BAB}"/>
                </a:ext>
              </a:extLst>
            </p:cNvPr>
            <p:cNvSpPr txBox="1"/>
            <p:nvPr/>
          </p:nvSpPr>
          <p:spPr>
            <a:xfrm rot="18947144">
              <a:off x="7575420" y="3451793"/>
              <a:ext cx="1266639" cy="369332"/>
            </a:xfrm>
            <a:prstGeom prst="rect">
              <a:avLst/>
            </a:prstGeom>
            <a:noFill/>
          </p:spPr>
          <p:txBody>
            <a:bodyPr wrap="square" rtlCol="0">
              <a:spAutoFit/>
            </a:bodyPr>
            <a:lstStyle/>
            <a:p>
              <a:pPr algn="ctr"/>
              <a:r>
                <a:rPr lang="en-US" dirty="0"/>
                <a:t>Caches</a:t>
              </a:r>
            </a:p>
          </p:txBody>
        </p:sp>
        <p:sp>
          <p:nvSpPr>
            <p:cNvPr id="10" name="TextBox 9">
              <a:extLst>
                <a:ext uri="{FF2B5EF4-FFF2-40B4-BE49-F238E27FC236}">
                  <a16:creationId xmlns:a16="http://schemas.microsoft.com/office/drawing/2014/main" id="{A798DE91-37D3-9E4E-A396-FBE9CCCD82D5}"/>
                </a:ext>
              </a:extLst>
            </p:cNvPr>
            <p:cNvSpPr txBox="1"/>
            <p:nvPr/>
          </p:nvSpPr>
          <p:spPr>
            <a:xfrm rot="18947144">
              <a:off x="9559207" y="3338006"/>
              <a:ext cx="1266639" cy="646331"/>
            </a:xfrm>
            <a:prstGeom prst="rect">
              <a:avLst/>
            </a:prstGeom>
            <a:noFill/>
          </p:spPr>
          <p:txBody>
            <a:bodyPr wrap="square" rtlCol="0">
              <a:spAutoFit/>
            </a:bodyPr>
            <a:lstStyle/>
            <a:p>
              <a:pPr algn="ctr"/>
              <a:r>
                <a:rPr lang="en-US" dirty="0">
                  <a:solidFill>
                    <a:schemeClr val="bg1"/>
                  </a:solidFill>
                </a:rPr>
                <a:t>On-chip network</a:t>
              </a:r>
            </a:p>
          </p:txBody>
        </p:sp>
      </p:grpSp>
    </p:spTree>
    <p:extLst>
      <p:ext uri="{BB962C8B-B14F-4D97-AF65-F5344CB8AC3E}">
        <p14:creationId xmlns:p14="http://schemas.microsoft.com/office/powerpoint/2010/main" val="257685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A523E-F7B5-0249-BAC0-A552034A8D37}"/>
              </a:ext>
            </a:extLst>
          </p:cNvPr>
          <p:cNvSpPr>
            <a:spLocks noGrp="1"/>
          </p:cNvSpPr>
          <p:nvPr>
            <p:ph type="title"/>
          </p:nvPr>
        </p:nvSpPr>
        <p:spPr/>
        <p:txBody>
          <a:bodyPr/>
          <a:lstStyle/>
          <a:p>
            <a:r>
              <a:rPr lang="en-US"/>
              <a:t>Custom Memory Command Handlers</a:t>
            </a:r>
            <a:endParaRPr lang="en-US" dirty="0"/>
          </a:p>
        </p:txBody>
      </p:sp>
      <p:sp>
        <p:nvSpPr>
          <p:cNvPr id="3" name="Slide Number Placeholder 2">
            <a:extLst>
              <a:ext uri="{FF2B5EF4-FFF2-40B4-BE49-F238E27FC236}">
                <a16:creationId xmlns:a16="http://schemas.microsoft.com/office/drawing/2014/main" id="{0538A6D5-90BE-8745-9392-CBCE65535B82}"/>
              </a:ext>
            </a:extLst>
          </p:cNvPr>
          <p:cNvSpPr>
            <a:spLocks noGrp="1"/>
          </p:cNvSpPr>
          <p:nvPr>
            <p:ph type="sldNum" sz="quarter" idx="4"/>
          </p:nvPr>
        </p:nvSpPr>
        <p:spPr/>
        <p:txBody>
          <a:bodyPr/>
          <a:lstStyle/>
          <a:p>
            <a:fld id="{4FAB73BC-B049-4115-A692-8D63A059BFB8}" type="slidenum">
              <a:rPr lang="en-US" smtClean="0"/>
              <a:pPr/>
              <a:t>97</a:t>
            </a:fld>
            <a:endParaRPr lang="en-US" dirty="0"/>
          </a:p>
        </p:txBody>
      </p:sp>
      <p:sp>
        <p:nvSpPr>
          <p:cNvPr id="4" name="Text Placeholder 3">
            <a:extLst>
              <a:ext uri="{FF2B5EF4-FFF2-40B4-BE49-F238E27FC236}">
                <a16:creationId xmlns:a16="http://schemas.microsoft.com/office/drawing/2014/main" id="{89103A75-535F-234D-8EBE-B9564E3949A1}"/>
              </a:ext>
            </a:extLst>
          </p:cNvPr>
          <p:cNvSpPr>
            <a:spLocks noGrp="1"/>
          </p:cNvSpPr>
          <p:nvPr>
            <p:ph type="body" sz="quarter" idx="10"/>
          </p:nvPr>
        </p:nvSpPr>
        <p:spPr>
          <a:xfrm>
            <a:off x="553561" y="1132499"/>
            <a:ext cx="11465719" cy="5145837"/>
          </a:xfrm>
        </p:spPr>
        <p:txBody>
          <a:bodyPr>
            <a:normAutofit/>
          </a:bodyPr>
          <a:lstStyle/>
          <a:p>
            <a:r>
              <a:rPr lang="en-US" dirty="0"/>
              <a:t>Recall: Memory Controller can handle “custom commands”</a:t>
            </a:r>
          </a:p>
          <a:p>
            <a:pPr lvl="1"/>
            <a:r>
              <a:rPr lang="en-US" dirty="0"/>
              <a:t>Enables custom events and responses to be passed between CPU and memory</a:t>
            </a:r>
          </a:p>
          <a:p>
            <a:r>
              <a:rPr lang="en-US" dirty="0"/>
              <a:t>Non-memory components forward non-cache events</a:t>
            </a:r>
          </a:p>
          <a:p>
            <a:pPr lvl="1" algn="l"/>
            <a:r>
              <a:rPr lang="en-US" dirty="0"/>
              <a:t>Command: </a:t>
            </a:r>
            <a:r>
              <a:rPr lang="en-US" dirty="0" err="1"/>
              <a:t>CustomReq</a:t>
            </a:r>
            <a:r>
              <a:rPr lang="en-US" dirty="0"/>
              <a:t>, </a:t>
            </a:r>
            <a:r>
              <a:rPr lang="en-US" dirty="0" err="1"/>
              <a:t>CustomResp</a:t>
            </a:r>
            <a:r>
              <a:rPr lang="en-US" dirty="0"/>
              <a:t>, </a:t>
            </a:r>
            <a:r>
              <a:rPr lang="en-US" dirty="0" err="1"/>
              <a:t>CustomAck</a:t>
            </a:r>
            <a:endParaRPr lang="en-US" dirty="0"/>
          </a:p>
          <a:p>
            <a:pPr lvl="1"/>
            <a:r>
              <a:rPr lang="en-US" dirty="0"/>
              <a:t>Requests do not have to have responses</a:t>
            </a:r>
          </a:p>
          <a:p>
            <a:r>
              <a:rPr lang="en-US" dirty="0"/>
              <a:t>Memory controller has slots for custom handlers</a:t>
            </a:r>
          </a:p>
          <a:p>
            <a:pPr lvl="1"/>
            <a:r>
              <a:rPr lang="en-US" dirty="0"/>
              <a:t>Handler manages backing store, request issue</a:t>
            </a:r>
          </a:p>
          <a:p>
            <a:pPr lvl="1"/>
            <a:r>
              <a:rPr lang="en-US" dirty="0"/>
              <a:t>Backend processes custom event and handles timing it</a:t>
            </a:r>
          </a:p>
          <a:p>
            <a:pPr lvl="1"/>
            <a:r>
              <a:rPr lang="en-US" dirty="0"/>
              <a:t>Coherence</a:t>
            </a:r>
          </a:p>
          <a:p>
            <a:pPr lvl="2"/>
            <a:r>
              <a:rPr lang="en-US" dirty="0"/>
              <a:t>Handled via cache shootdowns </a:t>
            </a:r>
          </a:p>
          <a:p>
            <a:pPr lvl="2"/>
            <a:r>
              <a:rPr lang="en-US" dirty="0"/>
              <a:t>Uses </a:t>
            </a:r>
            <a:r>
              <a:rPr lang="en-US" dirty="0" err="1"/>
              <a:t>CoherentMemController</a:t>
            </a:r>
            <a:endParaRPr lang="en-US" dirty="0"/>
          </a:p>
        </p:txBody>
      </p:sp>
      <p:sp>
        <p:nvSpPr>
          <p:cNvPr id="8" name="TextBox 7">
            <a:extLst>
              <a:ext uri="{FF2B5EF4-FFF2-40B4-BE49-F238E27FC236}">
                <a16:creationId xmlns:a16="http://schemas.microsoft.com/office/drawing/2014/main" id="{F222D598-DC69-6443-BBC0-8695B010BB51}"/>
              </a:ext>
            </a:extLst>
          </p:cNvPr>
          <p:cNvSpPr txBox="1"/>
          <p:nvPr/>
        </p:nvSpPr>
        <p:spPr>
          <a:xfrm>
            <a:off x="720648" y="694614"/>
            <a:ext cx="8083513" cy="338554"/>
          </a:xfrm>
          <a:prstGeom prst="rect">
            <a:avLst/>
          </a:prstGeom>
          <a:noFill/>
        </p:spPr>
        <p:txBody>
          <a:bodyPr wrap="square" rtlCol="0">
            <a:spAutoFit/>
          </a:bodyPr>
          <a:lstStyle/>
          <a:p>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/elements/memHierarchy/</a:t>
            </a:r>
            <a:r>
              <a:rPr lang="en-US" sz="1600" dirty="0" err="1">
                <a:latin typeface="Consolas" panose="020B0609020204030204" pitchFamily="49" charset="0"/>
                <a:cs typeface="Consolas" panose="020B0609020204030204" pitchFamily="49" charset="0"/>
              </a:rPr>
              <a:t>customcmd</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customCmdMemory.h</a:t>
            </a:r>
            <a:endParaRPr lang="en-US" sz="1600" dirty="0">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F60BFD1-48BA-264A-9839-270A0D79FCC5}"/>
              </a:ext>
            </a:extLst>
          </p:cNvPr>
          <p:cNvGrpSpPr/>
          <p:nvPr/>
        </p:nvGrpSpPr>
        <p:grpSpPr>
          <a:xfrm>
            <a:off x="7748269" y="2678318"/>
            <a:ext cx="3803651" cy="3765801"/>
            <a:chOff x="5651499" y="2638833"/>
            <a:chExt cx="3803651" cy="3765801"/>
          </a:xfrm>
        </p:grpSpPr>
        <p:sp>
          <p:nvSpPr>
            <p:cNvPr id="7" name="Rectangle 6">
              <a:extLst>
                <a:ext uri="{FF2B5EF4-FFF2-40B4-BE49-F238E27FC236}">
                  <a16:creationId xmlns:a16="http://schemas.microsoft.com/office/drawing/2014/main" id="{8CDE7061-D44F-9547-96FD-EB07826A9AE5}"/>
                </a:ext>
              </a:extLst>
            </p:cNvPr>
            <p:cNvSpPr/>
            <p:nvPr/>
          </p:nvSpPr>
          <p:spPr>
            <a:xfrm>
              <a:off x="5969000" y="2638833"/>
              <a:ext cx="3397287" cy="2721344"/>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Memory Controller</a:t>
              </a:r>
            </a:p>
          </p:txBody>
        </p:sp>
        <p:sp>
          <p:nvSpPr>
            <p:cNvPr id="9" name="Rectangle 8">
              <a:extLst>
                <a:ext uri="{FF2B5EF4-FFF2-40B4-BE49-F238E27FC236}">
                  <a16:creationId xmlns:a16="http://schemas.microsoft.com/office/drawing/2014/main" id="{1B20C09B-4317-3E40-8CF4-B1551F7C31A3}"/>
                </a:ext>
              </a:extLst>
            </p:cNvPr>
            <p:cNvSpPr/>
            <p:nvPr/>
          </p:nvSpPr>
          <p:spPr>
            <a:xfrm>
              <a:off x="6169062" y="4888046"/>
              <a:ext cx="2768600" cy="4721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Backend</a:t>
              </a:r>
            </a:p>
          </p:txBody>
        </p:sp>
        <p:sp>
          <p:nvSpPr>
            <p:cNvPr id="10" name="Oval 9">
              <a:extLst>
                <a:ext uri="{FF2B5EF4-FFF2-40B4-BE49-F238E27FC236}">
                  <a16:creationId xmlns:a16="http://schemas.microsoft.com/office/drawing/2014/main" id="{6D754834-9EE2-214D-8FE5-153F88FF825A}"/>
                </a:ext>
              </a:extLst>
            </p:cNvPr>
            <p:cNvSpPr/>
            <p:nvPr/>
          </p:nvSpPr>
          <p:spPr>
            <a:xfrm>
              <a:off x="7443634" y="5276925"/>
              <a:ext cx="219456"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06588C4F-A7BD-8441-A580-E07BEDC31893}"/>
                </a:ext>
              </a:extLst>
            </p:cNvPr>
            <p:cNvSpPr/>
            <p:nvPr/>
          </p:nvSpPr>
          <p:spPr>
            <a:xfrm>
              <a:off x="8283897" y="3173467"/>
              <a:ext cx="1003336" cy="73660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Backing store</a:t>
              </a:r>
            </a:p>
          </p:txBody>
        </p:sp>
        <p:sp>
          <p:nvSpPr>
            <p:cNvPr id="12" name="Rectangle 11">
              <a:extLst>
                <a:ext uri="{FF2B5EF4-FFF2-40B4-BE49-F238E27FC236}">
                  <a16:creationId xmlns:a16="http://schemas.microsoft.com/office/drawing/2014/main" id="{54184549-2599-F745-8136-900F0CEE08AB}"/>
                </a:ext>
              </a:extLst>
            </p:cNvPr>
            <p:cNvSpPr/>
            <p:nvPr/>
          </p:nvSpPr>
          <p:spPr>
            <a:xfrm>
              <a:off x="6444577" y="3606078"/>
              <a:ext cx="1221289" cy="91440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Custom command handler</a:t>
              </a:r>
            </a:p>
          </p:txBody>
        </p:sp>
        <p:cxnSp>
          <p:nvCxnSpPr>
            <p:cNvPr id="13" name="Straight Connector 12">
              <a:extLst>
                <a:ext uri="{FF2B5EF4-FFF2-40B4-BE49-F238E27FC236}">
                  <a16:creationId xmlns:a16="http://schemas.microsoft.com/office/drawing/2014/main" id="{231F9CC0-505D-984C-82DF-FA2C7C2736F3}"/>
                </a:ext>
              </a:extLst>
            </p:cNvPr>
            <p:cNvCxnSpPr>
              <a:cxnSpLocks/>
            </p:cNvCxnSpPr>
            <p:nvPr/>
          </p:nvCxnSpPr>
          <p:spPr>
            <a:xfrm>
              <a:off x="5651499" y="3427468"/>
              <a:ext cx="2374903" cy="74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1D9DC1-3802-674C-9E43-B32B6E67B07D}"/>
                </a:ext>
              </a:extLst>
            </p:cNvPr>
            <p:cNvCxnSpPr>
              <a:cxnSpLocks/>
              <a:endCxn id="12" idx="0"/>
            </p:cNvCxnSpPr>
            <p:nvPr/>
          </p:nvCxnSpPr>
          <p:spPr>
            <a:xfrm>
              <a:off x="7055221" y="3427468"/>
              <a:ext cx="0" cy="178611"/>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546B157-F77A-6247-B64E-63CAF5BE3675}"/>
                </a:ext>
              </a:extLst>
            </p:cNvPr>
            <p:cNvCxnSpPr>
              <a:cxnSpLocks/>
              <a:stCxn id="12" idx="2"/>
            </p:cNvCxnSpPr>
            <p:nvPr/>
          </p:nvCxnSpPr>
          <p:spPr>
            <a:xfrm>
              <a:off x="7055221" y="4520479"/>
              <a:ext cx="0" cy="353839"/>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E7784D-AB60-DA4D-906D-A8571F0EF648}"/>
                </a:ext>
              </a:extLst>
            </p:cNvPr>
            <p:cNvCxnSpPr>
              <a:cxnSpLocks/>
            </p:cNvCxnSpPr>
            <p:nvPr/>
          </p:nvCxnSpPr>
          <p:spPr>
            <a:xfrm flipH="1">
              <a:off x="8026401" y="3427467"/>
              <a:ext cx="370" cy="144685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2668EA-BE42-3941-B5CE-116D55BA9A9C}"/>
                </a:ext>
              </a:extLst>
            </p:cNvPr>
            <p:cNvCxnSpPr>
              <a:cxnSpLocks/>
            </p:cNvCxnSpPr>
            <p:nvPr/>
          </p:nvCxnSpPr>
          <p:spPr>
            <a:xfrm>
              <a:off x="7537487" y="5793876"/>
              <a:ext cx="488914" cy="0"/>
            </a:xfrm>
            <a:prstGeom prst="line">
              <a:avLst/>
            </a:prstGeom>
            <a:ln w="3810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B016821-9BAD-5E47-81E3-566517395274}"/>
                </a:ext>
              </a:extLst>
            </p:cNvPr>
            <p:cNvCxnSpPr>
              <a:cxnSpLocks/>
              <a:stCxn id="10" idx="4"/>
            </p:cNvCxnSpPr>
            <p:nvPr/>
          </p:nvCxnSpPr>
          <p:spPr>
            <a:xfrm>
              <a:off x="7553362" y="5492826"/>
              <a:ext cx="0" cy="3010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FA133E6-A6F0-C442-BA34-138F02552388}"/>
                </a:ext>
              </a:extLst>
            </p:cNvPr>
            <p:cNvSpPr txBox="1"/>
            <p:nvPr/>
          </p:nvSpPr>
          <p:spPr>
            <a:xfrm>
              <a:off x="8042277" y="5481304"/>
              <a:ext cx="1412873" cy="923330"/>
            </a:xfrm>
            <a:prstGeom prst="rect">
              <a:avLst/>
            </a:prstGeom>
            <a:noFill/>
          </p:spPr>
          <p:txBody>
            <a:bodyPr wrap="square" rtlCol="0">
              <a:spAutoFit/>
            </a:bodyPr>
            <a:lstStyle/>
            <a:p>
              <a:r>
                <a:rPr lang="en-US" dirty="0"/>
                <a:t>To memory component (optional)</a:t>
              </a:r>
            </a:p>
          </p:txBody>
        </p:sp>
        <p:sp>
          <p:nvSpPr>
            <p:cNvPr id="20" name="Oval 19">
              <a:extLst>
                <a:ext uri="{FF2B5EF4-FFF2-40B4-BE49-F238E27FC236}">
                  <a16:creationId xmlns:a16="http://schemas.microsoft.com/office/drawing/2014/main" id="{A7D02BA7-3794-D842-8D5B-20C12A1972B1}"/>
                </a:ext>
              </a:extLst>
            </p:cNvPr>
            <p:cNvSpPr/>
            <p:nvPr/>
          </p:nvSpPr>
          <p:spPr>
            <a:xfrm>
              <a:off x="5848387" y="3326958"/>
              <a:ext cx="219456"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2556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A523E-F7B5-0249-BAC0-A552034A8D37}"/>
              </a:ext>
            </a:extLst>
          </p:cNvPr>
          <p:cNvSpPr>
            <a:spLocks noGrp="1"/>
          </p:cNvSpPr>
          <p:nvPr>
            <p:ph type="title"/>
          </p:nvPr>
        </p:nvSpPr>
        <p:spPr/>
        <p:txBody>
          <a:bodyPr/>
          <a:lstStyle/>
          <a:p>
            <a:r>
              <a:rPr lang="en-US" dirty="0"/>
              <a:t>Custom Memory Command Handlers</a:t>
            </a:r>
          </a:p>
        </p:txBody>
      </p:sp>
      <p:sp>
        <p:nvSpPr>
          <p:cNvPr id="3" name="Slide Number Placeholder 2">
            <a:extLst>
              <a:ext uri="{FF2B5EF4-FFF2-40B4-BE49-F238E27FC236}">
                <a16:creationId xmlns:a16="http://schemas.microsoft.com/office/drawing/2014/main" id="{0538A6D5-90BE-8745-9392-CBCE65535B82}"/>
              </a:ext>
            </a:extLst>
          </p:cNvPr>
          <p:cNvSpPr>
            <a:spLocks noGrp="1"/>
          </p:cNvSpPr>
          <p:nvPr>
            <p:ph type="sldNum" sz="quarter" idx="4"/>
          </p:nvPr>
        </p:nvSpPr>
        <p:spPr/>
        <p:txBody>
          <a:bodyPr/>
          <a:lstStyle/>
          <a:p>
            <a:fld id="{4FAB73BC-B049-4115-A692-8D63A059BFB8}" type="slidenum">
              <a:rPr lang="en-US" smtClean="0"/>
              <a:pPr/>
              <a:t>98</a:t>
            </a:fld>
            <a:endParaRPr lang="en-US" dirty="0"/>
          </a:p>
        </p:txBody>
      </p:sp>
      <p:sp>
        <p:nvSpPr>
          <p:cNvPr id="4" name="Text Placeholder 3">
            <a:extLst>
              <a:ext uri="{FF2B5EF4-FFF2-40B4-BE49-F238E27FC236}">
                <a16:creationId xmlns:a16="http://schemas.microsoft.com/office/drawing/2014/main" id="{89103A75-535F-234D-8EBE-B9564E3949A1}"/>
              </a:ext>
            </a:extLst>
          </p:cNvPr>
          <p:cNvSpPr>
            <a:spLocks noGrp="1"/>
          </p:cNvSpPr>
          <p:nvPr>
            <p:ph type="body" sz="quarter" idx="10"/>
          </p:nvPr>
        </p:nvSpPr>
        <p:spPr/>
        <p:txBody>
          <a:bodyPr>
            <a:normAutofit/>
          </a:bodyPr>
          <a:lstStyle/>
          <a:p>
            <a:r>
              <a:rPr lang="en-US" dirty="0"/>
              <a:t>Custom Handler API </a:t>
            </a:r>
          </a:p>
          <a:p>
            <a:pPr lvl="1"/>
            <a:r>
              <a:rPr lang="en-US" sz="2200" b="1" dirty="0" err="1">
                <a:solidFill>
                  <a:schemeClr val="accent1"/>
                </a:solidFill>
                <a:latin typeface="Consolas" panose="020B0609020204030204" pitchFamily="49" charset="0"/>
                <a:cs typeface="Consolas" panose="020B0609020204030204" pitchFamily="49" charset="0"/>
              </a:rPr>
              <a:t>MemEventInfo</a:t>
            </a:r>
            <a:r>
              <a:rPr lang="en-US" sz="2200" b="1" dirty="0">
                <a:solidFill>
                  <a:schemeClr val="accent1"/>
                </a:solidFill>
                <a:latin typeface="Consolas" panose="020B0609020204030204" pitchFamily="49" charset="0"/>
                <a:cs typeface="Consolas" panose="020B0609020204030204" pitchFamily="49" charset="0"/>
              </a:rPr>
              <a:t> receive(</a:t>
            </a:r>
            <a:r>
              <a:rPr lang="en-US" sz="2200" b="1" dirty="0" err="1">
                <a:solidFill>
                  <a:schemeClr val="accent1"/>
                </a:solidFill>
                <a:latin typeface="Consolas" panose="020B0609020204030204" pitchFamily="49" charset="0"/>
                <a:cs typeface="Consolas" panose="020B0609020204030204" pitchFamily="49" charset="0"/>
              </a:rPr>
              <a:t>MemEventBase</a:t>
            </a:r>
            <a:r>
              <a:rPr lang="en-US" sz="2200" b="1" dirty="0">
                <a:solidFill>
                  <a:schemeClr val="accent1"/>
                </a:solidFill>
                <a:latin typeface="Consolas" panose="020B0609020204030204" pitchFamily="49" charset="0"/>
                <a:cs typeface="Consolas" panose="020B0609020204030204" pitchFamily="49" charset="0"/>
              </a:rPr>
              <a:t>* </a:t>
            </a:r>
            <a:r>
              <a:rPr lang="en-US" sz="2200" b="1" dirty="0" err="1">
                <a:solidFill>
                  <a:schemeClr val="accent1"/>
                </a:solidFill>
                <a:latin typeface="Consolas" panose="020B0609020204030204" pitchFamily="49" charset="0"/>
                <a:cs typeface="Consolas" panose="020B0609020204030204" pitchFamily="49" charset="0"/>
              </a:rPr>
              <a:t>ev</a:t>
            </a:r>
            <a:r>
              <a:rPr lang="en-US" sz="2200" b="1" dirty="0">
                <a:solidFill>
                  <a:schemeClr val="accent1"/>
                </a:solidFill>
                <a:latin typeface="Consolas" panose="020B0609020204030204" pitchFamily="49" charset="0"/>
                <a:cs typeface="Consolas" panose="020B0609020204030204" pitchFamily="49" charset="0"/>
              </a:rPr>
              <a:t>);</a:t>
            </a:r>
          </a:p>
          <a:p>
            <a:pPr lvl="2"/>
            <a:r>
              <a:rPr lang="en-US" dirty="0"/>
              <a:t>Called when memory controller receives a custom event </a:t>
            </a:r>
          </a:p>
          <a:p>
            <a:pPr lvl="2"/>
            <a:r>
              <a:rPr lang="en-US" dirty="0" err="1"/>
              <a:t>MemEventInfo</a:t>
            </a:r>
            <a:r>
              <a:rPr lang="en-US" dirty="0"/>
              <a:t> is a struct specifying the address(es) touched by the command</a:t>
            </a:r>
          </a:p>
          <a:p>
            <a:pPr lvl="1"/>
            <a:r>
              <a:rPr lang="en-US" sz="2200" b="1" dirty="0" err="1">
                <a:solidFill>
                  <a:schemeClr val="accent1"/>
                </a:solidFill>
                <a:latin typeface="Consolas" panose="020B0609020204030204" pitchFamily="49" charset="0"/>
                <a:cs typeface="Consolas" panose="020B0609020204030204" pitchFamily="49" charset="0"/>
              </a:rPr>
              <a:t>CustomCmdInfo</a:t>
            </a:r>
            <a:r>
              <a:rPr lang="en-US" sz="2200" b="1" dirty="0">
                <a:solidFill>
                  <a:schemeClr val="accent1"/>
                </a:solidFill>
                <a:latin typeface="Consolas" panose="020B0609020204030204" pitchFamily="49" charset="0"/>
                <a:cs typeface="Consolas" panose="020B0609020204030204" pitchFamily="49" charset="0"/>
              </a:rPr>
              <a:t>* ready(</a:t>
            </a:r>
            <a:r>
              <a:rPr lang="en-US" sz="2200" b="1" dirty="0" err="1">
                <a:solidFill>
                  <a:schemeClr val="accent1"/>
                </a:solidFill>
                <a:latin typeface="Consolas" panose="020B0609020204030204" pitchFamily="49" charset="0"/>
                <a:cs typeface="Consolas" panose="020B0609020204030204" pitchFamily="49" charset="0"/>
              </a:rPr>
              <a:t>MemEventBase</a:t>
            </a:r>
            <a:r>
              <a:rPr lang="en-US" sz="2200" b="1" dirty="0">
                <a:solidFill>
                  <a:schemeClr val="accent1"/>
                </a:solidFill>
                <a:latin typeface="Consolas" panose="020B0609020204030204" pitchFamily="49" charset="0"/>
                <a:cs typeface="Consolas" panose="020B0609020204030204" pitchFamily="49" charset="0"/>
              </a:rPr>
              <a:t>* </a:t>
            </a:r>
            <a:r>
              <a:rPr lang="en-US" sz="2200" b="1" dirty="0" err="1">
                <a:solidFill>
                  <a:schemeClr val="accent1"/>
                </a:solidFill>
                <a:latin typeface="Consolas" panose="020B0609020204030204" pitchFamily="49" charset="0"/>
                <a:cs typeface="Consolas" panose="020B0609020204030204" pitchFamily="49" charset="0"/>
              </a:rPr>
              <a:t>ev</a:t>
            </a:r>
            <a:r>
              <a:rPr lang="en-US" sz="2200" b="1" dirty="0">
                <a:solidFill>
                  <a:schemeClr val="accent1"/>
                </a:solidFill>
                <a:latin typeface="Consolas" panose="020B0609020204030204" pitchFamily="49" charset="0"/>
                <a:cs typeface="Consolas" panose="020B0609020204030204" pitchFamily="49" charset="0"/>
              </a:rPr>
              <a:t>);</a:t>
            </a:r>
          </a:p>
          <a:p>
            <a:pPr lvl="2"/>
            <a:r>
              <a:rPr lang="en-US" dirty="0"/>
              <a:t>Called when controller is ready to issue event to the backend</a:t>
            </a:r>
          </a:p>
          <a:p>
            <a:pPr lvl="2"/>
            <a:r>
              <a:rPr lang="en-US" dirty="0"/>
              <a:t>‘</a:t>
            </a:r>
            <a:r>
              <a:rPr lang="en-US" dirty="0" err="1"/>
              <a:t>CustomCmdInfo</a:t>
            </a:r>
            <a:r>
              <a:rPr lang="en-US" dirty="0"/>
              <a:t>’ is the information that will be passed to the backend</a:t>
            </a:r>
          </a:p>
          <a:p>
            <a:pPr lvl="1"/>
            <a:r>
              <a:rPr lang="en-US" sz="2200" b="1" dirty="0" err="1">
                <a:solidFill>
                  <a:schemeClr val="accent1"/>
                </a:solidFill>
                <a:latin typeface="Consolas" panose="020B0609020204030204" pitchFamily="49" charset="0"/>
                <a:cs typeface="Consolas" panose="020B0609020204030204" pitchFamily="49" charset="0"/>
              </a:rPr>
              <a:t>MemEventBase</a:t>
            </a:r>
            <a:r>
              <a:rPr lang="en-US" sz="2200" b="1" dirty="0">
                <a:solidFill>
                  <a:schemeClr val="accent1"/>
                </a:solidFill>
                <a:latin typeface="Consolas" panose="020B0609020204030204" pitchFamily="49" charset="0"/>
                <a:cs typeface="Consolas" panose="020B0609020204030204" pitchFamily="49" charset="0"/>
              </a:rPr>
              <a:t>* finish(</a:t>
            </a:r>
            <a:r>
              <a:rPr lang="en-US" sz="2200" b="1" dirty="0" err="1">
                <a:solidFill>
                  <a:schemeClr val="accent1"/>
                </a:solidFill>
                <a:latin typeface="Consolas" panose="020B0609020204030204" pitchFamily="49" charset="0"/>
                <a:cs typeface="Consolas" panose="020B0609020204030204" pitchFamily="49" charset="0"/>
              </a:rPr>
              <a:t>MemEventBase</a:t>
            </a:r>
            <a:r>
              <a:rPr lang="en-US" sz="2200" b="1" dirty="0">
                <a:solidFill>
                  <a:schemeClr val="accent1"/>
                </a:solidFill>
                <a:latin typeface="Consolas" panose="020B0609020204030204" pitchFamily="49" charset="0"/>
                <a:cs typeface="Consolas" panose="020B0609020204030204" pitchFamily="49" charset="0"/>
              </a:rPr>
              <a:t>* </a:t>
            </a:r>
            <a:r>
              <a:rPr lang="en-US" sz="2200" b="1" dirty="0" err="1">
                <a:solidFill>
                  <a:schemeClr val="accent1"/>
                </a:solidFill>
                <a:latin typeface="Consolas" panose="020B0609020204030204" pitchFamily="49" charset="0"/>
                <a:cs typeface="Consolas" panose="020B0609020204030204" pitchFamily="49" charset="0"/>
              </a:rPr>
              <a:t>ev</a:t>
            </a:r>
            <a:r>
              <a:rPr lang="en-US" sz="2200" b="1" dirty="0">
                <a:solidFill>
                  <a:schemeClr val="accent1"/>
                </a:solidFill>
                <a:latin typeface="Consolas" panose="020B0609020204030204" pitchFamily="49" charset="0"/>
                <a:cs typeface="Consolas" panose="020B0609020204030204" pitchFamily="49" charset="0"/>
              </a:rPr>
              <a:t>, uint32_t flags);</a:t>
            </a:r>
          </a:p>
          <a:p>
            <a:pPr lvl="2"/>
            <a:r>
              <a:rPr lang="en-US" dirty="0"/>
              <a:t>Called when the backend returns a response</a:t>
            </a:r>
          </a:p>
          <a:p>
            <a:pPr lvl="2"/>
            <a:r>
              <a:rPr lang="en-US" dirty="0"/>
              <a:t>This function should update/read the backing store and return the response event or NULL.</a:t>
            </a:r>
          </a:p>
          <a:p>
            <a:pPr lvl="1"/>
            <a:endParaRPr lang="en-US" dirty="0"/>
          </a:p>
          <a:p>
            <a:pPr lvl="1"/>
            <a:endParaRPr lang="en-US" dirty="0"/>
          </a:p>
          <a:p>
            <a:pPr lvl="1"/>
            <a:endParaRPr lang="en-US" dirty="0"/>
          </a:p>
        </p:txBody>
      </p:sp>
      <p:sp>
        <p:nvSpPr>
          <p:cNvPr id="8" name="TextBox 7">
            <a:extLst>
              <a:ext uri="{FF2B5EF4-FFF2-40B4-BE49-F238E27FC236}">
                <a16:creationId xmlns:a16="http://schemas.microsoft.com/office/drawing/2014/main" id="{F222D598-DC69-6443-BBC0-8695B010BB51}"/>
              </a:ext>
            </a:extLst>
          </p:cNvPr>
          <p:cNvSpPr txBox="1"/>
          <p:nvPr/>
        </p:nvSpPr>
        <p:spPr>
          <a:xfrm>
            <a:off x="720648" y="694614"/>
            <a:ext cx="8083513" cy="338554"/>
          </a:xfrm>
          <a:prstGeom prst="rect">
            <a:avLst/>
          </a:prstGeom>
          <a:noFill/>
        </p:spPr>
        <p:txBody>
          <a:bodyPr wrap="square" rtlCol="0">
            <a:spAutoFit/>
          </a:bodyPr>
          <a:lstStyle/>
          <a:p>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sst</a:t>
            </a:r>
            <a:r>
              <a:rPr lang="en-US" sz="1600" dirty="0">
                <a:latin typeface="Consolas" panose="020B0609020204030204" pitchFamily="49" charset="0"/>
                <a:cs typeface="Consolas" panose="020B0609020204030204" pitchFamily="49" charset="0"/>
              </a:rPr>
              <a:t>/elements/memHierarchy/</a:t>
            </a:r>
            <a:r>
              <a:rPr lang="en-US" sz="1600" dirty="0" err="1">
                <a:latin typeface="Consolas" panose="020B0609020204030204" pitchFamily="49" charset="0"/>
                <a:cs typeface="Consolas" panose="020B0609020204030204" pitchFamily="49" charset="0"/>
              </a:rPr>
              <a:t>customcmd</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customCmdMemory.h</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59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E9DD2-52AF-1F4D-B1C1-705A82C227C5}"/>
              </a:ext>
            </a:extLst>
          </p:cNvPr>
          <p:cNvSpPr>
            <a:spLocks noGrp="1"/>
          </p:cNvSpPr>
          <p:nvPr>
            <p:ph type="title"/>
          </p:nvPr>
        </p:nvSpPr>
        <p:spPr/>
        <p:txBody>
          <a:bodyPr/>
          <a:lstStyle/>
          <a:p>
            <a:r>
              <a:rPr lang="en-US" dirty="0"/>
              <a:t>Defining Custom Events</a:t>
            </a:r>
          </a:p>
        </p:txBody>
      </p:sp>
      <p:sp>
        <p:nvSpPr>
          <p:cNvPr id="3" name="Slide Number Placeholder 2">
            <a:extLst>
              <a:ext uri="{FF2B5EF4-FFF2-40B4-BE49-F238E27FC236}">
                <a16:creationId xmlns:a16="http://schemas.microsoft.com/office/drawing/2014/main" id="{1B64B7C6-104B-6D41-A3E7-89F21DABFDAE}"/>
              </a:ext>
            </a:extLst>
          </p:cNvPr>
          <p:cNvSpPr>
            <a:spLocks noGrp="1"/>
          </p:cNvSpPr>
          <p:nvPr>
            <p:ph type="sldNum" sz="quarter" idx="4"/>
          </p:nvPr>
        </p:nvSpPr>
        <p:spPr/>
        <p:txBody>
          <a:bodyPr/>
          <a:lstStyle/>
          <a:p>
            <a:fld id="{4FAB73BC-B049-4115-A692-8D63A059BFB8}" type="slidenum">
              <a:rPr lang="en-US" smtClean="0"/>
              <a:pPr/>
              <a:t>99</a:t>
            </a:fld>
            <a:endParaRPr lang="en-US" dirty="0"/>
          </a:p>
        </p:txBody>
      </p:sp>
      <p:sp>
        <p:nvSpPr>
          <p:cNvPr id="4" name="Text Placeholder 3">
            <a:extLst>
              <a:ext uri="{FF2B5EF4-FFF2-40B4-BE49-F238E27FC236}">
                <a16:creationId xmlns:a16="http://schemas.microsoft.com/office/drawing/2014/main" id="{CFFF4AA2-766F-7E4D-AD0C-C455F7021690}"/>
              </a:ext>
            </a:extLst>
          </p:cNvPr>
          <p:cNvSpPr>
            <a:spLocks noGrp="1"/>
          </p:cNvSpPr>
          <p:nvPr>
            <p:ph type="body" sz="quarter" idx="10"/>
          </p:nvPr>
        </p:nvSpPr>
        <p:spPr/>
        <p:txBody>
          <a:bodyPr/>
          <a:lstStyle/>
          <a:p>
            <a:pPr algn="l"/>
            <a:r>
              <a:rPr lang="en-US" dirty="0"/>
              <a:t>Custom instructions should define their own event derived from </a:t>
            </a:r>
            <a:r>
              <a:rPr lang="en-US" dirty="0" err="1"/>
              <a:t>MemEventBase</a:t>
            </a:r>
            <a:endParaRPr lang="en-US" dirty="0"/>
          </a:p>
          <a:p>
            <a:pPr lvl="1" algn="l"/>
            <a:r>
              <a:rPr lang="en-US" dirty="0" err="1"/>
              <a:t>CustomCmdEvent</a:t>
            </a:r>
            <a:r>
              <a:rPr lang="en-US" dirty="0"/>
              <a:t> is an example which has an opcode field to specify the operation</a:t>
            </a:r>
          </a:p>
          <a:p>
            <a:pPr lvl="1" algn="l"/>
            <a:r>
              <a:rPr lang="en-US" dirty="0" err="1"/>
              <a:t>MemEventBase’s</a:t>
            </a:r>
            <a:r>
              <a:rPr lang="en-US" dirty="0"/>
              <a:t> </a:t>
            </a:r>
            <a:r>
              <a:rPr lang="en-US" dirty="0" err="1"/>
              <a:t>cmd</a:t>
            </a:r>
            <a:r>
              <a:rPr lang="en-US" dirty="0"/>
              <a:t> field must be one of: </a:t>
            </a:r>
            <a:r>
              <a:rPr lang="en-US" dirty="0" err="1"/>
              <a:t>CustomReq</a:t>
            </a:r>
            <a:r>
              <a:rPr lang="en-US" dirty="0"/>
              <a:t>, </a:t>
            </a:r>
            <a:r>
              <a:rPr lang="en-US" dirty="0" err="1"/>
              <a:t>CustomResp</a:t>
            </a:r>
            <a:r>
              <a:rPr lang="en-US" dirty="0"/>
              <a:t>, </a:t>
            </a:r>
            <a:r>
              <a:rPr lang="en-US" dirty="0" err="1"/>
              <a:t>CustomAck</a:t>
            </a:r>
            <a:endParaRPr lang="en-US" dirty="0"/>
          </a:p>
          <a:p>
            <a:pPr lvl="1" algn="l"/>
            <a:endParaRPr lang="en-US" dirty="0"/>
          </a:p>
          <a:p>
            <a:pPr algn="l"/>
            <a:r>
              <a:rPr lang="en-US" dirty="0"/>
              <a:t>For response routing, </a:t>
            </a:r>
            <a:r>
              <a:rPr lang="en-US" dirty="0" err="1"/>
              <a:t>memH</a:t>
            </a:r>
            <a:r>
              <a:rPr lang="en-US" dirty="0"/>
              <a:t> components track all forwarded requests</a:t>
            </a:r>
          </a:p>
          <a:p>
            <a:pPr lvl="1" algn="l"/>
            <a:r>
              <a:rPr lang="en-US" dirty="0"/>
              <a:t>If </a:t>
            </a:r>
            <a:r>
              <a:rPr lang="en-US" dirty="0" err="1"/>
              <a:t>CustomReq</a:t>
            </a:r>
            <a:r>
              <a:rPr lang="en-US" dirty="0"/>
              <a:t> will not generate a response, set the F_NORESPONSE flag</a:t>
            </a:r>
          </a:p>
          <a:p>
            <a:pPr lvl="1" algn="l"/>
            <a:endParaRPr lang="en-US" dirty="0"/>
          </a:p>
          <a:p>
            <a:pPr algn="l"/>
            <a:r>
              <a:rPr lang="en-US" dirty="0" err="1"/>
              <a:t>MemHierarchyInterface</a:t>
            </a:r>
            <a:r>
              <a:rPr lang="en-US" dirty="0"/>
              <a:t> knows how to do </a:t>
            </a:r>
            <a:r>
              <a:rPr lang="en-US" dirty="0" err="1"/>
              <a:t>CustomCmdEvent</a:t>
            </a:r>
            <a:r>
              <a:rPr lang="en-US" dirty="0"/>
              <a:t> translation</a:t>
            </a:r>
          </a:p>
        </p:txBody>
      </p:sp>
    </p:spTree>
    <p:extLst>
      <p:ext uri="{BB962C8B-B14F-4D97-AF65-F5344CB8AC3E}">
        <p14:creationId xmlns:p14="http://schemas.microsoft.com/office/powerpoint/2010/main" val="184532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2018PPT_fixed" id="{321FDF8B-D849-7F4B-BFA0-17F4FC9C2AFC}" vid="{56D18D68-F30A-A148-AFB2-DB7A5D1F00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 Theme 1</Template>
  <TotalTime>22426</TotalTime>
  <Words>12914</Words>
  <Application>Microsoft Macintosh PowerPoint</Application>
  <PresentationFormat>Widescreen</PresentationFormat>
  <Paragraphs>2269</Paragraphs>
  <Slides>123</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123</vt:i4>
      </vt:variant>
    </vt:vector>
  </HeadingPairs>
  <TitlesOfParts>
    <vt:vector size="134" baseType="lpstr">
      <vt:lpstr>Andale Mono</vt:lpstr>
      <vt:lpstr>Apple Chancery</vt:lpstr>
      <vt:lpstr>Arial</vt:lpstr>
      <vt:lpstr>Calibri</vt:lpstr>
      <vt:lpstr>Consolas</vt:lpstr>
      <vt:lpstr>Courier New</vt:lpstr>
      <vt:lpstr>Garamond</vt:lpstr>
      <vt:lpstr>Gill Sans MT</vt:lpstr>
      <vt:lpstr>System Font Regular</vt:lpstr>
      <vt:lpstr>Trebuchet MS</vt:lpstr>
      <vt:lpstr>Sandia Theme 1</vt:lpstr>
      <vt:lpstr>Developing SST Element Libraries</vt:lpstr>
      <vt:lpstr>Element Library Overview</vt:lpstr>
      <vt:lpstr>ElementInfo (ELI) Basics</vt:lpstr>
      <vt:lpstr>ELI Registration</vt:lpstr>
      <vt:lpstr>ElementInfo – Additional Info</vt:lpstr>
      <vt:lpstr>SST_ELI_ELEMENT_VERSION</vt:lpstr>
      <vt:lpstr>SST_ELI_DOCUMENT_PARAMS</vt:lpstr>
      <vt:lpstr>SST_ELI_DOCUMENT_STATISTICS</vt:lpstr>
      <vt:lpstr>SST_ELI_DOCUMENT_PORTS</vt:lpstr>
      <vt:lpstr>SST_ELI_DOCUMENT_SUBCOMPONENT_SLOTS</vt:lpstr>
      <vt:lpstr>Putting It All Together</vt:lpstr>
      <vt:lpstr>Outline</vt:lpstr>
      <vt:lpstr>Recall: Component Lifecycle</vt:lpstr>
      <vt:lpstr>Component Lifecycle: Construction</vt:lpstr>
      <vt:lpstr>Component Lifecycle: Initialization</vt:lpstr>
      <vt:lpstr>Component Lifecycle: Setup</vt:lpstr>
      <vt:lpstr>Component Lifecycle: Run</vt:lpstr>
      <vt:lpstr>Component Lifecycle: Complete</vt:lpstr>
      <vt:lpstr>Component Lifecycle: Finish</vt:lpstr>
      <vt:lpstr>Outline</vt:lpstr>
      <vt:lpstr>SST’s Parallel Algorithm</vt:lpstr>
      <vt:lpstr>SST’s Parallel Algorithm</vt:lpstr>
      <vt:lpstr>Parallel Considerations</vt:lpstr>
      <vt:lpstr>Outline</vt:lpstr>
      <vt:lpstr>Common Core APIs</vt:lpstr>
      <vt:lpstr>SST::Simulation</vt:lpstr>
      <vt:lpstr>SST::Event</vt:lpstr>
      <vt:lpstr>Serialization</vt:lpstr>
      <vt:lpstr>SST::Component</vt:lpstr>
      <vt:lpstr>Time in SST</vt:lpstr>
      <vt:lpstr>Basic Clocking</vt:lpstr>
      <vt:lpstr>Advanced Clocking</vt:lpstr>
      <vt:lpstr>Non-clock TimeConverters</vt:lpstr>
      <vt:lpstr>configureLink</vt:lpstr>
      <vt:lpstr>SST::Link</vt:lpstr>
      <vt:lpstr>SST::Param</vt:lpstr>
      <vt:lpstr>SST::Output</vt:lpstr>
      <vt:lpstr>SST::UnitAlgebra</vt:lpstr>
      <vt:lpstr>SST::UnitAlgebra Key Functions</vt:lpstr>
      <vt:lpstr>SST::UnitAlgebra Example</vt:lpstr>
      <vt:lpstr>SST Core Random API</vt:lpstr>
      <vt:lpstr>SST Core Random API</vt:lpstr>
      <vt:lpstr>SST Statistics API</vt:lpstr>
      <vt:lpstr>Declaring and registering statistics</vt:lpstr>
      <vt:lpstr>Outline</vt:lpstr>
      <vt:lpstr>SubComponents and Modules</vt:lpstr>
      <vt:lpstr>SubComponent Example</vt:lpstr>
      <vt:lpstr>SubComponent Example</vt:lpstr>
      <vt:lpstr>SubComponent Example: “Sender”</vt:lpstr>
      <vt:lpstr>SubComponent Example: Config</vt:lpstr>
      <vt:lpstr>Outline</vt:lpstr>
      <vt:lpstr>Create an Event</vt:lpstr>
      <vt:lpstr>Create a Component Header File</vt:lpstr>
      <vt:lpstr>Create a Component Source File - Constructor</vt:lpstr>
      <vt:lpstr>Create a Component Source File – Phase functions</vt:lpstr>
      <vt:lpstr>Create a Component Source File – Event Handlers</vt:lpstr>
      <vt:lpstr>Extending Python Configurations</vt:lpstr>
      <vt:lpstr>Compilation</vt:lpstr>
      <vt:lpstr>PowerPoint Presentation</vt:lpstr>
      <vt:lpstr>Designing components for performance and scalability</vt:lpstr>
      <vt:lpstr>SST Deep Dive: memHierarchy and Node Simulation</vt:lpstr>
      <vt:lpstr>Simulating a node</vt:lpstr>
      <vt:lpstr>Outline</vt:lpstr>
      <vt:lpstr>MemHierarchy (“memH”) Element Library sst-elements/src/sst/elements/memHierarchy</vt:lpstr>
      <vt:lpstr>SimpleMem Interface: Processor  Memory System sst-core/src/sst/core/interfaces/simpleMem.h</vt:lpstr>
      <vt:lpstr>MemEvents: How MemHierarchy Components Communicate</vt:lpstr>
      <vt:lpstr>MemHierarchy: Caches sst-elements/src/sst/elements/memHierarchy/cacheController.h</vt:lpstr>
      <vt:lpstr>MemHierarchy: Directory sst-elements/src/sst/elements/memHierarchy/directoryController.h</vt:lpstr>
      <vt:lpstr>Outline</vt:lpstr>
      <vt:lpstr>Many, many memory models!</vt:lpstr>
      <vt:lpstr>MemHierarchy: Memory Controller</vt:lpstr>
      <vt:lpstr>Configuring memory</vt:lpstr>
      <vt:lpstr>Backend API</vt:lpstr>
      <vt:lpstr>Backends</vt:lpstr>
      <vt:lpstr>Backing Store</vt:lpstr>
      <vt:lpstr>Outline</vt:lpstr>
      <vt:lpstr>Connecting memH components</vt:lpstr>
      <vt:lpstr>Addressing and routing</vt:lpstr>
      <vt:lpstr>An addressing example</vt:lpstr>
      <vt:lpstr>Connecting MemHierarchy Components: Bus</vt:lpstr>
      <vt:lpstr>Connecting MemHierarchy Components: MemNIC</vt:lpstr>
      <vt:lpstr>Configuring memH components</vt:lpstr>
      <vt:lpstr>Merlin: Network library</vt:lpstr>
      <vt:lpstr>Merlin High Level Overview</vt:lpstr>
      <vt:lpstr>PortControl Structure</vt:lpstr>
      <vt:lpstr>General Parameters</vt:lpstr>
      <vt:lpstr>PortControl/LinkControl Statistics</vt:lpstr>
      <vt:lpstr>Crossbar Arbitration</vt:lpstr>
      <vt:lpstr>Topology Module</vt:lpstr>
      <vt:lpstr>Kingsley: Mesh Network Library</vt:lpstr>
      <vt:lpstr>Outline</vt:lpstr>
      <vt:lpstr>Prefetching and listening</vt:lpstr>
      <vt:lpstr>Prefetch configuration</vt:lpstr>
      <vt:lpstr>Outline</vt:lpstr>
      <vt:lpstr>MemHierarchy: Scratchpad</vt:lpstr>
      <vt:lpstr>Outline</vt:lpstr>
      <vt:lpstr>Custom Memory Command Handlers</vt:lpstr>
      <vt:lpstr>Custom Memory Command Handlers</vt:lpstr>
      <vt:lpstr>Defining Custom Events</vt:lpstr>
      <vt:lpstr>Example: amoCustomCmdHandler</vt:lpstr>
      <vt:lpstr>Outline</vt:lpstr>
      <vt:lpstr>MemSieve</vt:lpstr>
      <vt:lpstr>MemSieve Analysis</vt:lpstr>
      <vt:lpstr>PowerPoint Presentation</vt:lpstr>
      <vt:lpstr>MemEvent Major Functions</vt:lpstr>
      <vt:lpstr>MemEvent Commands</vt:lpstr>
      <vt:lpstr>MemNIC</vt:lpstr>
      <vt:lpstr>MemNIC Interface</vt:lpstr>
      <vt:lpstr>Gotchas</vt:lpstr>
      <vt:lpstr>(Some of the) Cache Parameters</vt:lpstr>
      <vt:lpstr>Merlin</vt:lpstr>
      <vt:lpstr>LinkControl – User facing</vt:lpstr>
      <vt:lpstr>SimpleNetwork::Request</vt:lpstr>
      <vt:lpstr>LinkControl-PortControl Interactions</vt:lpstr>
      <vt:lpstr>ReorderLinkControl</vt:lpstr>
      <vt:lpstr>Topology Class</vt:lpstr>
      <vt:lpstr>Mesh/Torus</vt:lpstr>
      <vt:lpstr>Fattree</vt:lpstr>
      <vt:lpstr>Dragonfly</vt:lpstr>
      <vt:lpstr>TrafficGen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SST Element Libraries</dc:title>
  <dc:creator>Voskuilen, Gwendolyn Renae</dc:creator>
  <cp:lastModifiedBy>Voskuilen, Gwendolyn Renae</cp:lastModifiedBy>
  <cp:revision>76</cp:revision>
  <dcterms:created xsi:type="dcterms:W3CDTF">2018-07-24T07:05:18Z</dcterms:created>
  <dcterms:modified xsi:type="dcterms:W3CDTF">2020-11-06T22:01:44Z</dcterms:modified>
</cp:coreProperties>
</file>